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55" r:id="rId3"/>
    <p:sldId id="256"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356" r:id="rId20"/>
    <p:sldId id="357" r:id="rId21"/>
    <p:sldId id="368" r:id="rId22"/>
    <p:sldId id="370" r:id="rId23"/>
    <p:sldId id="371" r:id="rId24"/>
    <p:sldId id="372" r:id="rId25"/>
    <p:sldId id="373" r:id="rId26"/>
    <p:sldId id="374" r:id="rId27"/>
    <p:sldId id="375" r:id="rId28"/>
    <p:sldId id="376" r:id="rId29"/>
    <p:sldId id="377" r:id="rId30"/>
    <p:sldId id="378" r:id="rId31"/>
    <p:sldId id="379" r:id="rId32"/>
    <p:sldId id="382" r:id="rId33"/>
    <p:sldId id="380" r:id="rId34"/>
    <p:sldId id="297" r:id="rId35"/>
    <p:sldId id="383" r:id="rId36"/>
    <p:sldId id="381" r:id="rId37"/>
    <p:sldId id="384" r:id="rId38"/>
    <p:sldId id="302" r:id="rId39"/>
    <p:sldId id="298" r:id="rId40"/>
    <p:sldId id="277" r:id="rId41"/>
    <p:sldId id="299" r:id="rId42"/>
    <p:sldId id="300" r:id="rId43"/>
    <p:sldId id="301" r:id="rId44"/>
    <p:sldId id="427" r:id="rId45"/>
    <p:sldId id="428" r:id="rId46"/>
    <p:sldId id="276" r:id="rId47"/>
    <p:sldId id="303" r:id="rId48"/>
    <p:sldId id="304" r:id="rId49"/>
    <p:sldId id="305" r:id="rId50"/>
    <p:sldId id="426" r:id="rId51"/>
    <p:sldId id="306" r:id="rId52"/>
    <p:sldId id="307" r:id="rId53"/>
    <p:sldId id="407" r:id="rId54"/>
    <p:sldId id="409" r:id="rId55"/>
    <p:sldId id="410" r:id="rId56"/>
    <p:sldId id="411" r:id="rId57"/>
    <p:sldId id="412" r:id="rId58"/>
    <p:sldId id="413" r:id="rId59"/>
    <p:sldId id="414" r:id="rId60"/>
    <p:sldId id="415" r:id="rId61"/>
    <p:sldId id="416" r:id="rId62"/>
    <p:sldId id="417" r:id="rId63"/>
    <p:sldId id="418" r:id="rId64"/>
    <p:sldId id="419" r:id="rId65"/>
    <p:sldId id="420" r:id="rId66"/>
    <p:sldId id="421" r:id="rId67"/>
    <p:sldId id="422" r:id="rId68"/>
    <p:sldId id="423" r:id="rId69"/>
    <p:sldId id="424" r:id="rId70"/>
    <p:sldId id="425" r:id="rId71"/>
    <p:sldId id="273" r:id="rId72"/>
  </p:sldIdLst>
  <p:sldSz cx="9144000" cy="6858000" type="screen4x3"/>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48" d="100"/>
          <a:sy n="48" d="100"/>
        </p:scale>
        <p:origin x="-396" y="-9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315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gs" Target="tags/tag31.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3#1">
  <dgm:title val=""/>
  <dgm:desc val=""/>
  <dgm:catLst>
    <dgm:cat type="accent1" pri="11300"/>
  </dgm:catLst>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0">
    <dgm:fillClrLst meth="repeat">
      <a:schemeClr val="accent1">
        <a:shade val="80000"/>
      </a:schemeClr>
    </dgm:fillClrLst>
    <dgm:linClrLst meth="repeat">
      <a:schemeClr val="lt1"/>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F643E43F-34BD-4F74-9303-78E874FB1371}" type="doc">
      <dgm:prSet loTypeId="urn:microsoft.com/office/officeart/2005/8/layout/hierarchy2#2" loCatId="hierarchy" qsTypeId="urn:microsoft.com/office/officeart/2005/8/quickstyle/simple5#1" qsCatId="simple" csTypeId="urn:microsoft.com/office/officeart/2005/8/colors/accent1_3#1" csCatId="mainScheme" phldr="1"/>
      <dgm:spPr/>
      <dgm:t>
        <a:bodyPr/>
        <a:lstStyle/>
        <a:p>
          <a:endParaRPr lang="zh-CN" altLang="en-US"/>
        </a:p>
      </dgm:t>
    </dgm:pt>
    <dgm:pt modelId="{B815418A-11C3-46DA-A131-C4E14F3F81DA}">
      <dgm:prSet phldrT="[文本]" phldr="0" custT="1"/>
      <dgm:spPr/>
      <dgm:t>
        <a:bodyPr vert="horz" wrap="square"/>
        <a:lstStyle/>
        <a:p>
          <a:pPr algn="ctr">
            <a:lnSpc>
              <a:spcPct val="100000"/>
            </a:lnSpc>
            <a:spcBef>
              <a:spcPct val="0"/>
            </a:spcBef>
            <a:spcAft>
              <a:spcPct val="35000"/>
            </a:spcAft>
          </a:pPr>
          <a:r>
            <a:rPr lang="zh-CN" altLang="en-US" sz="1800">
              <a:latin typeface="黑体" panose="02010609060101010101" pitchFamily="2" charset="-122"/>
              <a:ea typeface="黑体" panose="02010609060101010101" pitchFamily="2" charset="-122"/>
              <a:cs typeface="Times New Roman" panose="02020603050405020304" pitchFamily="18" charset="0"/>
            </a:rPr>
            <a:t>报文</a:t>
          </a:r>
        </a:p>
      </dgm:t>
    </dgm:pt>
    <dgm:pt modelId="{9023A6B9-9845-415C-9E9F-22EF865ACE3A}" cxnId="{4C3ECF83-2EC9-4986-9598-3F388551972D}" type="par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5ABA9B40-8560-4BF3-917F-A5E507139357}" cxnId="{4C3ECF83-2EC9-4986-9598-3F388551972D}"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F2BAD322-ED8D-43D7-AEC8-38234E47C4E4}">
      <dgm:prSet phldrT="[文本]" phldr="0" custT="1"/>
      <dgm:spPr/>
      <dgm:t>
        <a:bodyPr vert="horz" wrap="square"/>
        <a:lstStyle/>
        <a:p>
          <a:pPr algn="ctr">
            <a:lnSpc>
              <a:spcPct val="100000"/>
            </a:lnSpc>
            <a:spcBef>
              <a:spcPct val="0"/>
            </a:spcBef>
            <a:spcAft>
              <a:spcPct val="35000"/>
            </a:spcAft>
          </a:pPr>
          <a:r>
            <a:rPr lang="zh-CN" altLang="en-US" sz="1800">
              <a:solidFill>
                <a:schemeClr val="accent2"/>
              </a:solidFill>
              <a:latin typeface="黑体" panose="02010609060101010101" pitchFamily="2" charset="-122"/>
              <a:ea typeface="黑体" panose="02010609060101010101" pitchFamily="2" charset="-122"/>
              <a:cs typeface="Times New Roman" panose="02020603050405020304" pitchFamily="18" charset="0"/>
            </a:rPr>
            <a:t>请求报文</a:t>
          </a:r>
        </a:p>
      </dgm:t>
    </dgm:pt>
    <dgm:pt modelId="{F3E1539D-427B-46CD-A760-AD1EE4A81386}" cxnId="{4B728BD3-C93D-4A6F-93EB-5E95C23A9FCB}"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31BB7D12-E985-4D32-8809-9EAEFB01DBB3}" cxnId="{4B728BD3-C93D-4A6F-93EB-5E95C23A9FCB}"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79588AC8-8599-4A42-9CC2-10A30AE79DB4}">
      <dgm:prSet phldrT="[文本]" phldr="0" custT="1"/>
      <dgm:spPr/>
      <dgm:t>
        <a:bodyPr vert="horz" wrap="square"/>
        <a:lstStyle/>
        <a:p>
          <a:pPr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请求行</a:t>
          </a:r>
        </a:p>
      </dgm:t>
    </dgm:pt>
    <dgm:pt modelId="{55C1012F-13BD-477E-994B-335450FF8F74}" cxnId="{A449C90C-80FC-4CD6-87D2-F5EB90603382}"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16C7C1A6-1D4E-4088-A745-6E21686BE8B2}" cxnId="{A449C90C-80FC-4CD6-87D2-F5EB90603382}"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DA493038-043E-46B5-BC30-66772D064F9C}">
      <dgm:prSet phldrT="[文本]" phldr="0" custT="1"/>
      <dgm:spPr/>
      <dgm:t>
        <a:bodyPr vert="horz" wrap="square"/>
        <a:lstStyle/>
        <a:p>
          <a:pPr algn="ctr">
            <a:lnSpc>
              <a:spcPct val="100000"/>
            </a:lnSpc>
            <a:spcBef>
              <a:spcPct val="0"/>
            </a:spcBef>
            <a:spcAft>
              <a:spcPct val="35000"/>
            </a:spcAft>
          </a:pPr>
          <a:r>
            <a:rPr lang="zh-CN" altLang="en-US" sz="1600">
              <a:solidFill>
                <a:schemeClr val="accent6">
                  <a:lumMod val="10000"/>
                </a:schemeClr>
              </a:solidFill>
              <a:latin typeface="黑体" panose="02010609060101010101" pitchFamily="2" charset="-122"/>
              <a:ea typeface="黑体" panose="02010609060101010101" pitchFamily="2" charset="-122"/>
              <a:cs typeface="Times New Roman" panose="02020603050405020304" pitchFamily="18" charset="0"/>
            </a:rPr>
            <a:t>请求方法</a:t>
          </a:r>
        </a:p>
      </dgm:t>
    </dgm:pt>
    <dgm:pt modelId="{E48DBDA6-1F64-4686-914E-B983EE70153A}" cxnId="{57EEA1F0-90BC-4C94-9316-86E367EE0D04}"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654B5C28-0654-4633-84D9-7C7239AB5F0F}" cxnId="{57EEA1F0-90BC-4C94-9316-86E367EE0D04}"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80467742-F20D-426E-A222-C5F96105F770}">
      <dgm:prSet phldrT="[文本]" phldr="0" custT="1"/>
      <dgm:spPr/>
      <dgm:t>
        <a:bodyPr vert="horz" wrap="square"/>
        <a:lstStyle/>
        <a:p>
          <a:pPr algn="ctr">
            <a:lnSpc>
              <a:spcPct val="100000"/>
            </a:lnSpc>
            <a:spcBef>
              <a:spcPct val="0"/>
            </a:spcBef>
            <a:spcAft>
              <a:spcPct val="35000"/>
            </a:spcAft>
          </a:pPr>
          <a:r>
            <a:rPr lang="en-US" altLang="zh-CN" sz="1600">
              <a:solidFill>
                <a:schemeClr val="accent6">
                  <a:lumMod val="10000"/>
                </a:schemeClr>
              </a:solidFill>
              <a:latin typeface="黑体" panose="02010609060101010101" pitchFamily="2" charset="-122"/>
              <a:ea typeface="黑体" panose="02010609060101010101" pitchFamily="2" charset="-122"/>
              <a:cs typeface="黑体" panose="02010609060101010101" pitchFamily="2" charset="-122"/>
            </a:rPr>
            <a:t>HTTP</a:t>
          </a:r>
          <a:r>
            <a:rPr lang="zh-CN" altLang="en-US" sz="1600">
              <a:solidFill>
                <a:schemeClr val="accent6">
                  <a:lumMod val="10000"/>
                </a:schemeClr>
              </a:solidFill>
              <a:latin typeface="黑体" panose="02010609060101010101" pitchFamily="2" charset="-122"/>
              <a:ea typeface="黑体" panose="02010609060101010101" pitchFamily="2" charset="-122"/>
              <a:cs typeface="黑体" panose="02010609060101010101" pitchFamily="2" charset="-122"/>
            </a:rPr>
            <a:t>协议版本</a:t>
          </a:r>
        </a:p>
      </dgm:t>
    </dgm:pt>
    <dgm:pt modelId="{7150454A-7E7C-4255-990A-249FDDE58B9B}" cxnId="{F909C7AF-D15A-4297-AC43-F255F803C90E}"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C93A3485-4C60-4356-BA14-5D1D95F6E605}" cxnId="{F909C7AF-D15A-4297-AC43-F255F803C90E}"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101CEA2C-E75E-4787-8074-BBFB74CEE2E8}">
      <dgm:prSet phldrT="[文本]" phldr="0" custT="1"/>
      <dgm:spPr/>
      <dgm:t>
        <a:bodyPr vert="horz" wrap="square"/>
        <a:lstStyle/>
        <a:p>
          <a:pPr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请求头部</a:t>
          </a:r>
        </a:p>
      </dgm:t>
    </dgm:pt>
    <dgm:pt modelId="{47A727DD-A334-4DC0-A9E0-EAE2A554CFA5}" cxnId="{66E6F360-4F0F-4B3D-856C-A47D07502719}"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7AACDF13-00EC-424C-BEC2-BA48864B63AF}" cxnId="{66E6F360-4F0F-4B3D-856C-A47D07502719}"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326978A7-57EA-4E47-AEF3-A7D0CAAF9853}">
      <dgm:prSet phldrT="[文本]" phldr="0" custT="1"/>
      <dgm:spPr/>
      <dgm:t>
        <a:bodyPr vert="horz" wrap="square"/>
        <a:lstStyle/>
        <a:p>
          <a:pPr algn="ctr">
            <a:lnSpc>
              <a:spcPct val="100000"/>
            </a:lnSpc>
            <a:spcBef>
              <a:spcPct val="0"/>
            </a:spcBef>
            <a:spcAft>
              <a:spcPct val="35000"/>
            </a:spcAft>
          </a:pPr>
          <a:r>
            <a:rPr lang="en-US" altLang="zh-CN" sz="1600">
              <a:solidFill>
                <a:schemeClr val="accent6">
                  <a:lumMod val="10000"/>
                </a:schemeClr>
              </a:solidFill>
              <a:latin typeface="黑体" panose="02010609060101010101" pitchFamily="2" charset="-122"/>
              <a:ea typeface="黑体" panose="02010609060101010101" pitchFamily="2" charset="-122"/>
              <a:cs typeface="Times New Roman" panose="02020603050405020304" pitchFamily="18" charset="0"/>
            </a:rPr>
            <a:t>Content-Type</a:t>
          </a:r>
        </a:p>
      </dgm:t>
    </dgm:pt>
    <dgm:pt modelId="{40E988E8-452E-4D55-A00B-A501CF72CEE5}" cxnId="{D68DABF9-94D9-4D9A-A3A3-E97F6EE55EF6}"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776F813B-6753-47DD-8583-4B9506261EB6}" cxnId="{D68DABF9-94D9-4D9A-A3A3-E97F6EE55EF6}"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E4DEA783-2403-4AB4-A1DD-EFEFC4C1AFF0}">
      <dgm:prSet phldrT="[文本]" phldr="0" custT="1"/>
      <dgm:spPr/>
      <dgm:t>
        <a:bodyPr vert="horz" wrap="square"/>
        <a:lstStyle/>
        <a:p>
          <a:pPr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空行</a:t>
          </a:r>
        </a:p>
      </dgm:t>
    </dgm:pt>
    <dgm:pt modelId="{778CBEE9-910E-417A-8384-4BC193A241F7}" cxnId="{6189BFFC-C931-4D31-9D1A-9EB57DD3838A}"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95D797AE-3CEA-4B23-8BBD-E29AD0624C7C}" cxnId="{6189BFFC-C931-4D31-9D1A-9EB57DD3838A}"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DAE5E4D3-EA76-48B0-BE9E-E3477DB58595}">
      <dgm:prSet phldrT="[文本]" phldr="0" custT="1"/>
      <dgm:spPr/>
      <dgm:t>
        <a:bodyPr vert="horz" wrap="square"/>
        <a:lstStyle/>
        <a:p>
          <a:pPr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请求体</a:t>
          </a:r>
        </a:p>
      </dgm:t>
    </dgm:pt>
    <dgm:pt modelId="{17D810CC-AFBC-4F46-A4F0-85604D951F1F}" cxnId="{55A98133-9B46-46E7-8E9E-5115759DA4A5}"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DBF4851F-2095-4ABE-B988-8FC95F208577}" cxnId="{55A98133-9B46-46E7-8E9E-5115759DA4A5}"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D7C209C8-3F28-4203-9463-F20B227639A3}">
      <dgm:prSet phldrT="[文本]" phldr="0" custT="1"/>
      <dgm:spPr/>
      <dgm:t>
        <a:bodyPr vert="horz" wrap="square"/>
        <a:lstStyle/>
        <a:p>
          <a:pPr algn="ctr">
            <a:lnSpc>
              <a:spcPct val="100000"/>
            </a:lnSpc>
            <a:spcBef>
              <a:spcPct val="0"/>
            </a:spcBef>
            <a:spcAft>
              <a:spcPct val="35000"/>
            </a:spcAft>
          </a:pPr>
          <a:r>
            <a:rPr lang="zh-CN" altLang="en-US" sz="1800">
              <a:solidFill>
                <a:schemeClr val="accent2"/>
              </a:solidFill>
              <a:latin typeface="黑体" panose="02010609060101010101" pitchFamily="2" charset="-122"/>
              <a:ea typeface="黑体" panose="02010609060101010101" pitchFamily="2" charset="-122"/>
              <a:cs typeface="Times New Roman" panose="02020603050405020304" pitchFamily="18" charset="0"/>
            </a:rPr>
            <a:t>响应报文</a:t>
          </a:r>
        </a:p>
      </dgm:t>
    </dgm:pt>
    <dgm:pt modelId="{6903E4CA-7CAF-4E6B-9B67-9B7FF0ABDA8C}" cxnId="{2090AC9C-F877-4828-ADAF-57C4987AA4FD}"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7E0C3FDA-BC47-42CE-A7F9-E98B6448A4DA}" cxnId="{2090AC9C-F877-4828-ADAF-57C4987AA4FD}"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E0EC2000-9F85-44FF-9C0A-FF88B87EC71C}">
      <dgm:prSet phldrT="[文本]" phldr="0" custT="1"/>
      <dgm:spPr/>
      <dgm:t>
        <a:bodyPr vert="horz" wrap="square"/>
        <a:lstStyle/>
        <a:p>
          <a:pPr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状态行</a:t>
          </a:r>
        </a:p>
      </dgm:t>
    </dgm:pt>
    <dgm:pt modelId="{B5AB0A38-0E24-44ED-A10F-689AC2BF4845}" cxnId="{D33D4E8E-551C-4714-93C0-A26EC149063A}"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DD72A7FD-CA31-418E-BBE3-176DCD12E9C3}" cxnId="{D33D4E8E-551C-4714-93C0-A26EC149063A}"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56724EC5-5991-4BD9-9651-F8FDB3D3A49C}">
      <dgm:prSet phldrT="[文本]" phldr="0" custT="1"/>
      <dgm:spPr/>
      <dgm:t>
        <a:bodyPr vert="horz" wrap="square"/>
        <a:lstStyle/>
        <a:p>
          <a:pPr algn="ctr">
            <a:lnSpc>
              <a:spcPct val="100000"/>
            </a:lnSpc>
            <a:spcBef>
              <a:spcPct val="0"/>
            </a:spcBef>
            <a:spcAft>
              <a:spcPct val="35000"/>
            </a:spcAft>
          </a:pPr>
          <a:r>
            <a:rPr lang="zh-CN" altLang="en-US" sz="1600">
              <a:solidFill>
                <a:schemeClr val="accent6">
                  <a:lumMod val="10000"/>
                </a:schemeClr>
              </a:solidFill>
              <a:latin typeface="黑体" panose="02010609060101010101" pitchFamily="2" charset="-122"/>
              <a:ea typeface="黑体" panose="02010609060101010101" pitchFamily="2" charset="-122"/>
              <a:cs typeface="Times New Roman" panose="02020603050405020304" pitchFamily="18" charset="0"/>
            </a:rPr>
            <a:t>状态码</a:t>
          </a:r>
        </a:p>
      </dgm:t>
    </dgm:pt>
    <dgm:pt modelId="{ACE571B0-91D7-4572-909D-81F5F3B7F128}" cxnId="{18DFDF87-B5A5-456C-8D2B-488916FDC6DF}"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013D1081-93DE-4906-8F51-36E9AD17CAFD}" cxnId="{18DFDF87-B5A5-456C-8D2B-488916FDC6DF}"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B70F3A5F-BA27-482C-BDE8-65162C534B58}">
      <dgm:prSet phldrT="[文本]" phldr="0" custT="1"/>
      <dgm:spPr/>
      <dgm:t>
        <a:bodyPr vert="horz" wrap="square"/>
        <a:lstStyle/>
        <a:p>
          <a:pPr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响应头部</a:t>
          </a:r>
        </a:p>
      </dgm:t>
    </dgm:pt>
    <dgm:pt modelId="{A151C647-FE0C-4333-B896-98EDCCE34CB5}" cxnId="{C8910AFF-4600-430C-94EB-48699EF6C7F9}"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70033F6A-F258-41DD-8109-263CF0E43D8B}" cxnId="{C8910AFF-4600-430C-94EB-48699EF6C7F9}"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E157FD9A-BD43-4041-B47D-99509A8A2F66}">
      <dgm:prSet phldrT="[文本]" phldr="0" custT="1"/>
      <dgm:spPr/>
      <dgm:t>
        <a:bodyPr vert="horz" wrap="square"/>
        <a:lstStyle/>
        <a:p>
          <a:pPr algn="ctr">
            <a:lnSpc>
              <a:spcPct val="100000"/>
            </a:lnSpc>
            <a:spcBef>
              <a:spcPct val="0"/>
            </a:spcBef>
            <a:spcAft>
              <a:spcPct val="35000"/>
            </a:spcAft>
          </a:pPr>
          <a:r>
            <a:rPr lang="zh-CN" altLang="en-US" sz="1600">
              <a:solidFill>
                <a:schemeClr val="accent2"/>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空行</a:t>
          </a:r>
        </a:p>
      </dgm:t>
    </dgm:pt>
    <dgm:pt modelId="{1997A065-36BA-4F04-92B4-B5BD9F7B9E92}" cxnId="{BE0115E7-20F5-45CB-8337-7DACE7E94281}"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68DB0986-7487-4A5B-8F04-DFBBCEAA8377}" cxnId="{BE0115E7-20F5-45CB-8337-7DACE7E94281}"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350A0541-3D56-46FF-9473-DA6EFAB0F25C}">
      <dgm:prSet phldrT="[文本]" phldr="0" custT="1"/>
      <dgm:spPr/>
      <dgm:t>
        <a:bodyPr vert="horz" wrap="square"/>
        <a:lstStyle/>
        <a:p>
          <a:pPr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响应体</a:t>
          </a:r>
        </a:p>
      </dgm:t>
    </dgm:pt>
    <dgm:pt modelId="{F809DCEA-013C-4E8D-8B8B-773D116BDEFF}" cxnId="{E1CCAFE8-C0B1-446F-9D1E-361D0B32BBBB}" type="parTrans">
      <dgm:prSet phldr="0" custT="1"/>
      <dgm:spPr/>
      <dgm:t>
        <a:bodyPr vert="horz" wrap="square"/>
        <a:lstStyle/>
        <a:p>
          <a:pPr algn="ctr">
            <a:lnSpc>
              <a:spcPct val="100000"/>
            </a:lnSpc>
            <a:spcBef>
              <a:spcPct val="0"/>
            </a:spcBef>
            <a:spcAft>
              <a:spcPct val="35000"/>
            </a:spcAft>
          </a:pPr>
          <a:endParaRPr lang="zh-CN" altLang="en-US" sz="800">
            <a:latin typeface="黑体" panose="02010609060101010101" pitchFamily="2" charset="-122"/>
            <a:ea typeface="黑体" panose="02010609060101010101" pitchFamily="2" charset="-122"/>
            <a:cs typeface="Times New Roman" panose="02020603050405020304" pitchFamily="18" charset="0"/>
          </a:endParaRPr>
        </a:p>
      </dgm:t>
    </dgm:pt>
    <dgm:pt modelId="{E32CB01A-F900-4271-9622-0690B6C59635}" cxnId="{E1CCAFE8-C0B1-446F-9D1E-361D0B32BBBB}" type="sibTrans">
      <dgm:prSet/>
      <dgm:spPr/>
      <dgm:t>
        <a:bodyPr/>
        <a:lstStyle/>
        <a:p>
          <a:pPr algn="ctr"/>
          <a:endParaRPr lang="zh-CN" altLang="en-US" sz="800">
            <a:latin typeface="Times New Roman" panose="02020603050405020304" pitchFamily="18" charset="0"/>
            <a:ea typeface="宋体" panose="02010600030101010101" pitchFamily="2" charset="-122"/>
            <a:cs typeface="Times New Roman" panose="02020603050405020304" pitchFamily="18" charset="0"/>
          </a:endParaRPr>
        </a:p>
      </dgm:t>
    </dgm:pt>
    <dgm:pt modelId="{17C7A85E-3DE7-4D1A-B477-59C565DB0764}" type="pres">
      <dgm:prSet presAssocID="{F643E43F-34BD-4F74-9303-78E874FB1371}" presName="diagram" presStyleCnt="0">
        <dgm:presLayoutVars>
          <dgm:chPref val="1"/>
          <dgm:dir/>
          <dgm:animOne val="branch"/>
          <dgm:animLvl val="lvl"/>
          <dgm:resizeHandles val="exact"/>
        </dgm:presLayoutVars>
      </dgm:prSet>
      <dgm:spPr/>
      <dgm:t>
        <a:bodyPr/>
        <a:lstStyle/>
        <a:p>
          <a:endParaRPr lang="zh-CN" altLang="en-US"/>
        </a:p>
      </dgm:t>
    </dgm:pt>
    <dgm:pt modelId="{60669ACB-422F-4072-A9E4-4056DFF1E1BA}" type="pres">
      <dgm:prSet presAssocID="{B815418A-11C3-46DA-A131-C4E14F3F81DA}" presName="root1" presStyleCnt="0"/>
      <dgm:spPr/>
    </dgm:pt>
    <dgm:pt modelId="{073538AF-B37C-4689-9A37-74302EFB4286}" type="pres">
      <dgm:prSet presAssocID="{B815418A-11C3-46DA-A131-C4E14F3F81DA}" presName="LevelOneTextNode" presStyleLbl="node0" presStyleIdx="0" presStyleCnt="1" custScaleX="180264">
        <dgm:presLayoutVars>
          <dgm:chPref val="3"/>
        </dgm:presLayoutVars>
      </dgm:prSet>
      <dgm:spPr/>
      <dgm:t>
        <a:bodyPr/>
        <a:lstStyle/>
        <a:p>
          <a:endParaRPr lang="zh-CN" altLang="en-US"/>
        </a:p>
      </dgm:t>
    </dgm:pt>
    <dgm:pt modelId="{48528976-2AA6-4CDC-AC57-04051A7C27E4}" type="pres">
      <dgm:prSet presAssocID="{B815418A-11C3-46DA-A131-C4E14F3F81DA}" presName="level2hierChild" presStyleCnt="0"/>
      <dgm:spPr/>
    </dgm:pt>
    <dgm:pt modelId="{16269F4B-3120-4436-9FB2-3EC14209B729}" type="pres">
      <dgm:prSet presAssocID="{F3E1539D-427B-46CD-A760-AD1EE4A81386}" presName="conn2-1" presStyleLbl="parChTrans1D2" presStyleIdx="0" presStyleCnt="2" custScaleX="2000000"/>
      <dgm:spPr/>
      <dgm:t>
        <a:bodyPr/>
        <a:lstStyle/>
        <a:p>
          <a:endParaRPr lang="zh-CN" altLang="en-US"/>
        </a:p>
      </dgm:t>
    </dgm:pt>
    <dgm:pt modelId="{2E0BDC92-653A-4BA9-A965-FB6ECCB75BEB}" type="pres">
      <dgm:prSet presAssocID="{F3E1539D-427B-46CD-A760-AD1EE4A81386}" presName="connTx" presStyleLbl="parChTrans1D2" presStyleIdx="0" presStyleCnt="2"/>
      <dgm:spPr/>
      <dgm:t>
        <a:bodyPr/>
        <a:lstStyle/>
        <a:p>
          <a:endParaRPr lang="zh-CN" altLang="en-US"/>
        </a:p>
      </dgm:t>
    </dgm:pt>
    <dgm:pt modelId="{6AD2EDDB-4F9B-4AB1-9F95-A8AC83395A9F}" type="pres">
      <dgm:prSet presAssocID="{F2BAD322-ED8D-43D7-AEC8-38234E47C4E4}" presName="root2" presStyleCnt="0"/>
      <dgm:spPr/>
    </dgm:pt>
    <dgm:pt modelId="{3B7EE237-8269-4259-8ED4-EFF879A70C55}" type="pres">
      <dgm:prSet presAssocID="{F2BAD322-ED8D-43D7-AEC8-38234E47C4E4}" presName="LevelTwoTextNode" presStyleLbl="node2" presStyleIdx="0" presStyleCnt="2" custScaleX="180264">
        <dgm:presLayoutVars>
          <dgm:chPref val="3"/>
        </dgm:presLayoutVars>
      </dgm:prSet>
      <dgm:spPr/>
      <dgm:t>
        <a:bodyPr/>
        <a:lstStyle/>
        <a:p>
          <a:endParaRPr lang="zh-CN" altLang="en-US"/>
        </a:p>
      </dgm:t>
    </dgm:pt>
    <dgm:pt modelId="{7C260882-950E-47B5-8CB0-315047776161}" type="pres">
      <dgm:prSet presAssocID="{F2BAD322-ED8D-43D7-AEC8-38234E47C4E4}" presName="level3hierChild" presStyleCnt="0"/>
      <dgm:spPr/>
    </dgm:pt>
    <dgm:pt modelId="{8060560D-0AEB-4696-AA2A-2AB7D2D45BCC}" type="pres">
      <dgm:prSet presAssocID="{55C1012F-13BD-477E-994B-335450FF8F74}" presName="conn2-1" presStyleLbl="parChTrans1D3" presStyleIdx="0" presStyleCnt="8" custScaleX="2000000"/>
      <dgm:spPr/>
      <dgm:t>
        <a:bodyPr/>
        <a:lstStyle/>
        <a:p>
          <a:endParaRPr lang="zh-CN" altLang="en-US"/>
        </a:p>
      </dgm:t>
    </dgm:pt>
    <dgm:pt modelId="{6FA4D34C-78B9-4634-81D8-75100DF5E23A}" type="pres">
      <dgm:prSet presAssocID="{55C1012F-13BD-477E-994B-335450FF8F74}" presName="connTx" presStyleLbl="parChTrans1D3" presStyleIdx="0" presStyleCnt="8"/>
      <dgm:spPr/>
      <dgm:t>
        <a:bodyPr/>
        <a:lstStyle/>
        <a:p>
          <a:endParaRPr lang="zh-CN" altLang="en-US"/>
        </a:p>
      </dgm:t>
    </dgm:pt>
    <dgm:pt modelId="{829FF9E5-AF3B-49C8-8AF6-E146C2CDEF06}" type="pres">
      <dgm:prSet presAssocID="{79588AC8-8599-4A42-9CC2-10A30AE79DB4}" presName="root2" presStyleCnt="0"/>
      <dgm:spPr/>
    </dgm:pt>
    <dgm:pt modelId="{79676D8F-A572-4991-B483-0C51C07CCE83}" type="pres">
      <dgm:prSet presAssocID="{79588AC8-8599-4A42-9CC2-10A30AE79DB4}" presName="LevelTwoTextNode" presStyleLbl="node3" presStyleIdx="0" presStyleCnt="8" custScaleX="180264">
        <dgm:presLayoutVars>
          <dgm:chPref val="3"/>
        </dgm:presLayoutVars>
      </dgm:prSet>
      <dgm:spPr/>
      <dgm:t>
        <a:bodyPr/>
        <a:lstStyle/>
        <a:p>
          <a:endParaRPr lang="zh-CN" altLang="en-US"/>
        </a:p>
      </dgm:t>
    </dgm:pt>
    <dgm:pt modelId="{DC058187-7442-4E4A-A7F1-BA104196F111}" type="pres">
      <dgm:prSet presAssocID="{79588AC8-8599-4A42-9CC2-10A30AE79DB4}" presName="level3hierChild" presStyleCnt="0"/>
      <dgm:spPr/>
    </dgm:pt>
    <dgm:pt modelId="{8EE11A46-8139-45E4-B5F4-E472730DEEC4}" type="pres">
      <dgm:prSet presAssocID="{E48DBDA6-1F64-4686-914E-B983EE70153A}" presName="conn2-1" presStyleLbl="parChTrans1D4" presStyleIdx="0" presStyleCnt="4" custScaleX="2000000"/>
      <dgm:spPr/>
      <dgm:t>
        <a:bodyPr/>
        <a:lstStyle/>
        <a:p>
          <a:endParaRPr lang="zh-CN" altLang="en-US"/>
        </a:p>
      </dgm:t>
    </dgm:pt>
    <dgm:pt modelId="{9C1AED7E-D234-43ED-9D61-3A83EAB41891}" type="pres">
      <dgm:prSet presAssocID="{E48DBDA6-1F64-4686-914E-B983EE70153A}" presName="connTx" presStyleLbl="parChTrans1D4" presStyleIdx="0" presStyleCnt="4"/>
      <dgm:spPr/>
      <dgm:t>
        <a:bodyPr/>
        <a:lstStyle/>
        <a:p>
          <a:endParaRPr lang="zh-CN" altLang="en-US"/>
        </a:p>
      </dgm:t>
    </dgm:pt>
    <dgm:pt modelId="{6400EEAE-FBE3-4F2C-97BB-861F0C708592}" type="pres">
      <dgm:prSet presAssocID="{DA493038-043E-46B5-BC30-66772D064F9C}" presName="root2" presStyleCnt="0"/>
      <dgm:spPr/>
    </dgm:pt>
    <dgm:pt modelId="{B72814B6-2A64-484B-B4CC-AB4CB4B15FE0}" type="pres">
      <dgm:prSet presAssocID="{DA493038-043E-46B5-BC30-66772D064F9C}" presName="LevelTwoTextNode" presStyleLbl="node4" presStyleIdx="0" presStyleCnt="4" custScaleX="180264">
        <dgm:presLayoutVars>
          <dgm:chPref val="3"/>
        </dgm:presLayoutVars>
      </dgm:prSet>
      <dgm:spPr/>
      <dgm:t>
        <a:bodyPr/>
        <a:lstStyle/>
        <a:p>
          <a:endParaRPr lang="zh-CN" altLang="en-US"/>
        </a:p>
      </dgm:t>
    </dgm:pt>
    <dgm:pt modelId="{4C88369D-6184-4C83-815E-66D101502661}" type="pres">
      <dgm:prSet presAssocID="{DA493038-043E-46B5-BC30-66772D064F9C}" presName="level3hierChild" presStyleCnt="0"/>
      <dgm:spPr/>
    </dgm:pt>
    <dgm:pt modelId="{E67A4751-364E-4C35-A77E-F998B48C76E6}" type="pres">
      <dgm:prSet presAssocID="{7150454A-7E7C-4255-990A-249FDDE58B9B}" presName="conn2-1" presStyleLbl="parChTrans1D4" presStyleIdx="1" presStyleCnt="4" custScaleX="2000000"/>
      <dgm:spPr/>
      <dgm:t>
        <a:bodyPr/>
        <a:lstStyle/>
        <a:p>
          <a:endParaRPr lang="zh-CN" altLang="en-US"/>
        </a:p>
      </dgm:t>
    </dgm:pt>
    <dgm:pt modelId="{4F233AB4-7341-4454-A197-2209DE9367E5}" type="pres">
      <dgm:prSet presAssocID="{7150454A-7E7C-4255-990A-249FDDE58B9B}" presName="connTx" presStyleLbl="parChTrans1D4" presStyleIdx="1" presStyleCnt="4"/>
      <dgm:spPr/>
      <dgm:t>
        <a:bodyPr/>
        <a:lstStyle/>
        <a:p>
          <a:endParaRPr lang="zh-CN" altLang="en-US"/>
        </a:p>
      </dgm:t>
    </dgm:pt>
    <dgm:pt modelId="{1551DAE5-E66A-4143-8F59-09460CDA6001}" type="pres">
      <dgm:prSet presAssocID="{80467742-F20D-426E-A222-C5F96105F770}" presName="root2" presStyleCnt="0"/>
      <dgm:spPr/>
    </dgm:pt>
    <dgm:pt modelId="{2D041F60-B68A-4538-9CC6-1A7CBE43A633}" type="pres">
      <dgm:prSet presAssocID="{80467742-F20D-426E-A222-C5F96105F770}" presName="LevelTwoTextNode" presStyleLbl="node4" presStyleIdx="1" presStyleCnt="4" custScaleX="180264">
        <dgm:presLayoutVars>
          <dgm:chPref val="3"/>
        </dgm:presLayoutVars>
      </dgm:prSet>
      <dgm:spPr/>
      <dgm:t>
        <a:bodyPr/>
        <a:lstStyle/>
        <a:p>
          <a:endParaRPr lang="zh-CN" altLang="en-US"/>
        </a:p>
      </dgm:t>
    </dgm:pt>
    <dgm:pt modelId="{6F7C43F0-C260-46F2-85C2-D80AA6A93BCB}" type="pres">
      <dgm:prSet presAssocID="{80467742-F20D-426E-A222-C5F96105F770}" presName="level3hierChild" presStyleCnt="0"/>
      <dgm:spPr/>
    </dgm:pt>
    <dgm:pt modelId="{3FA0989E-75AE-4C69-9059-D72F4BA5C519}" type="pres">
      <dgm:prSet presAssocID="{47A727DD-A334-4DC0-A9E0-EAE2A554CFA5}" presName="conn2-1" presStyleLbl="parChTrans1D3" presStyleIdx="1" presStyleCnt="8" custScaleX="2000000"/>
      <dgm:spPr/>
      <dgm:t>
        <a:bodyPr/>
        <a:lstStyle/>
        <a:p>
          <a:endParaRPr lang="zh-CN" altLang="en-US"/>
        </a:p>
      </dgm:t>
    </dgm:pt>
    <dgm:pt modelId="{1909BFB3-4457-45A1-988D-4117C600F047}" type="pres">
      <dgm:prSet presAssocID="{47A727DD-A334-4DC0-A9E0-EAE2A554CFA5}" presName="connTx" presStyleLbl="parChTrans1D3" presStyleIdx="1" presStyleCnt="8"/>
      <dgm:spPr/>
      <dgm:t>
        <a:bodyPr/>
        <a:lstStyle/>
        <a:p>
          <a:endParaRPr lang="zh-CN" altLang="en-US"/>
        </a:p>
      </dgm:t>
    </dgm:pt>
    <dgm:pt modelId="{0BA1776B-0D22-4113-8CF7-6F5F276E0152}" type="pres">
      <dgm:prSet presAssocID="{101CEA2C-E75E-4787-8074-BBFB74CEE2E8}" presName="root2" presStyleCnt="0"/>
      <dgm:spPr/>
    </dgm:pt>
    <dgm:pt modelId="{9AF4B54B-56B6-47F1-9C77-84A8C0334EF0}" type="pres">
      <dgm:prSet presAssocID="{101CEA2C-E75E-4787-8074-BBFB74CEE2E8}" presName="LevelTwoTextNode" presStyleLbl="node3" presStyleIdx="1" presStyleCnt="8" custScaleX="180264">
        <dgm:presLayoutVars>
          <dgm:chPref val="3"/>
        </dgm:presLayoutVars>
      </dgm:prSet>
      <dgm:spPr/>
      <dgm:t>
        <a:bodyPr/>
        <a:lstStyle/>
        <a:p>
          <a:endParaRPr lang="zh-CN" altLang="en-US"/>
        </a:p>
      </dgm:t>
    </dgm:pt>
    <dgm:pt modelId="{4708953F-6D77-41BE-9ADD-A527B11BE6E4}" type="pres">
      <dgm:prSet presAssocID="{101CEA2C-E75E-4787-8074-BBFB74CEE2E8}" presName="level3hierChild" presStyleCnt="0"/>
      <dgm:spPr/>
    </dgm:pt>
    <dgm:pt modelId="{EA3E942B-AC08-4DFA-9E7F-56D95AA7FAD4}" type="pres">
      <dgm:prSet presAssocID="{40E988E8-452E-4D55-A00B-A501CF72CEE5}" presName="conn2-1" presStyleLbl="parChTrans1D4" presStyleIdx="2" presStyleCnt="4" custScaleX="2000000"/>
      <dgm:spPr/>
      <dgm:t>
        <a:bodyPr/>
        <a:lstStyle/>
        <a:p>
          <a:endParaRPr lang="zh-CN" altLang="en-US"/>
        </a:p>
      </dgm:t>
    </dgm:pt>
    <dgm:pt modelId="{AE2463ED-5AED-4BDD-971F-D9E121DCA820}" type="pres">
      <dgm:prSet presAssocID="{40E988E8-452E-4D55-A00B-A501CF72CEE5}" presName="connTx" presStyleLbl="parChTrans1D4" presStyleIdx="2" presStyleCnt="4"/>
      <dgm:spPr/>
      <dgm:t>
        <a:bodyPr/>
        <a:lstStyle/>
        <a:p>
          <a:endParaRPr lang="zh-CN" altLang="en-US"/>
        </a:p>
      </dgm:t>
    </dgm:pt>
    <dgm:pt modelId="{23760814-8E70-41ED-BB04-EC83EFC15077}" type="pres">
      <dgm:prSet presAssocID="{326978A7-57EA-4E47-AEF3-A7D0CAAF9853}" presName="root2" presStyleCnt="0"/>
      <dgm:spPr/>
    </dgm:pt>
    <dgm:pt modelId="{D930D17B-98CF-428A-BC06-49A04B2784D5}" type="pres">
      <dgm:prSet presAssocID="{326978A7-57EA-4E47-AEF3-A7D0CAAF9853}" presName="LevelTwoTextNode" presStyleLbl="node4" presStyleIdx="2" presStyleCnt="4" custScaleX="180264">
        <dgm:presLayoutVars>
          <dgm:chPref val="3"/>
        </dgm:presLayoutVars>
      </dgm:prSet>
      <dgm:spPr/>
      <dgm:t>
        <a:bodyPr/>
        <a:lstStyle/>
        <a:p>
          <a:endParaRPr lang="zh-CN" altLang="en-US"/>
        </a:p>
      </dgm:t>
    </dgm:pt>
    <dgm:pt modelId="{E6DA5595-DFA1-4E92-904D-D342FF03350C}" type="pres">
      <dgm:prSet presAssocID="{326978A7-57EA-4E47-AEF3-A7D0CAAF9853}" presName="level3hierChild" presStyleCnt="0"/>
      <dgm:spPr/>
    </dgm:pt>
    <dgm:pt modelId="{CC13B456-574C-43B1-89AF-7D4BA199AC6D}" type="pres">
      <dgm:prSet presAssocID="{778CBEE9-910E-417A-8384-4BC193A241F7}" presName="conn2-1" presStyleLbl="parChTrans1D3" presStyleIdx="2" presStyleCnt="8" custScaleX="2000000"/>
      <dgm:spPr/>
      <dgm:t>
        <a:bodyPr/>
        <a:lstStyle/>
        <a:p>
          <a:endParaRPr lang="zh-CN" altLang="en-US"/>
        </a:p>
      </dgm:t>
    </dgm:pt>
    <dgm:pt modelId="{0101BCB3-BEAC-4A9E-ACF7-60EB91D7179E}" type="pres">
      <dgm:prSet presAssocID="{778CBEE9-910E-417A-8384-4BC193A241F7}" presName="connTx" presStyleLbl="parChTrans1D3" presStyleIdx="2" presStyleCnt="8"/>
      <dgm:spPr/>
      <dgm:t>
        <a:bodyPr/>
        <a:lstStyle/>
        <a:p>
          <a:endParaRPr lang="zh-CN" altLang="en-US"/>
        </a:p>
      </dgm:t>
    </dgm:pt>
    <dgm:pt modelId="{88444490-1CE1-4BB6-99F0-18C380D5C72D}" type="pres">
      <dgm:prSet presAssocID="{E4DEA783-2403-4AB4-A1DD-EFEFC4C1AFF0}" presName="root2" presStyleCnt="0"/>
      <dgm:spPr/>
    </dgm:pt>
    <dgm:pt modelId="{22832874-0114-4115-862E-564825701C1E}" type="pres">
      <dgm:prSet presAssocID="{E4DEA783-2403-4AB4-A1DD-EFEFC4C1AFF0}" presName="LevelTwoTextNode" presStyleLbl="node3" presStyleIdx="2" presStyleCnt="8" custScaleX="180264">
        <dgm:presLayoutVars>
          <dgm:chPref val="3"/>
        </dgm:presLayoutVars>
      </dgm:prSet>
      <dgm:spPr/>
      <dgm:t>
        <a:bodyPr/>
        <a:lstStyle/>
        <a:p>
          <a:endParaRPr lang="zh-CN" altLang="en-US"/>
        </a:p>
      </dgm:t>
    </dgm:pt>
    <dgm:pt modelId="{51765C35-695C-4949-A7B4-05A0CEDDD231}" type="pres">
      <dgm:prSet presAssocID="{E4DEA783-2403-4AB4-A1DD-EFEFC4C1AFF0}" presName="level3hierChild" presStyleCnt="0"/>
      <dgm:spPr/>
    </dgm:pt>
    <dgm:pt modelId="{18AEA7EE-FC79-4125-8F9F-38E5C57D572D}" type="pres">
      <dgm:prSet presAssocID="{17D810CC-AFBC-4F46-A4F0-85604D951F1F}" presName="conn2-1" presStyleLbl="parChTrans1D3" presStyleIdx="3" presStyleCnt="8" custScaleX="2000000"/>
      <dgm:spPr/>
      <dgm:t>
        <a:bodyPr/>
        <a:lstStyle/>
        <a:p>
          <a:endParaRPr lang="zh-CN" altLang="en-US"/>
        </a:p>
      </dgm:t>
    </dgm:pt>
    <dgm:pt modelId="{7DA49F27-87B4-4CC6-8130-557C3C66D786}" type="pres">
      <dgm:prSet presAssocID="{17D810CC-AFBC-4F46-A4F0-85604D951F1F}" presName="connTx" presStyleLbl="parChTrans1D3" presStyleIdx="3" presStyleCnt="8"/>
      <dgm:spPr/>
      <dgm:t>
        <a:bodyPr/>
        <a:lstStyle/>
        <a:p>
          <a:endParaRPr lang="zh-CN" altLang="en-US"/>
        </a:p>
      </dgm:t>
    </dgm:pt>
    <dgm:pt modelId="{42432F5D-A80A-4530-8B5B-B282818783DC}" type="pres">
      <dgm:prSet presAssocID="{DAE5E4D3-EA76-48B0-BE9E-E3477DB58595}" presName="root2" presStyleCnt="0"/>
      <dgm:spPr/>
    </dgm:pt>
    <dgm:pt modelId="{C86B2148-53FD-4CD0-A0E7-C1249B3EA67C}" type="pres">
      <dgm:prSet presAssocID="{DAE5E4D3-EA76-48B0-BE9E-E3477DB58595}" presName="LevelTwoTextNode" presStyleLbl="node3" presStyleIdx="3" presStyleCnt="8" custScaleX="180264">
        <dgm:presLayoutVars>
          <dgm:chPref val="3"/>
        </dgm:presLayoutVars>
      </dgm:prSet>
      <dgm:spPr/>
      <dgm:t>
        <a:bodyPr/>
        <a:lstStyle/>
        <a:p>
          <a:endParaRPr lang="zh-CN" altLang="en-US"/>
        </a:p>
      </dgm:t>
    </dgm:pt>
    <dgm:pt modelId="{E4105EE1-8475-4C8D-8AEE-E301ECBFC879}" type="pres">
      <dgm:prSet presAssocID="{DAE5E4D3-EA76-48B0-BE9E-E3477DB58595}" presName="level3hierChild" presStyleCnt="0"/>
      <dgm:spPr/>
    </dgm:pt>
    <dgm:pt modelId="{78282ED8-5626-4ACD-B5BC-011A988B2BB6}" type="pres">
      <dgm:prSet presAssocID="{6903E4CA-7CAF-4E6B-9B67-9B7FF0ABDA8C}" presName="conn2-1" presStyleLbl="parChTrans1D2" presStyleIdx="1" presStyleCnt="2" custScaleX="2000000"/>
      <dgm:spPr/>
      <dgm:t>
        <a:bodyPr/>
        <a:lstStyle/>
        <a:p>
          <a:endParaRPr lang="zh-CN" altLang="en-US"/>
        </a:p>
      </dgm:t>
    </dgm:pt>
    <dgm:pt modelId="{71063443-D80D-4F7B-9589-215DC3CD65DD}" type="pres">
      <dgm:prSet presAssocID="{6903E4CA-7CAF-4E6B-9B67-9B7FF0ABDA8C}" presName="connTx" presStyleLbl="parChTrans1D2" presStyleIdx="1" presStyleCnt="2"/>
      <dgm:spPr/>
      <dgm:t>
        <a:bodyPr/>
        <a:lstStyle/>
        <a:p>
          <a:endParaRPr lang="zh-CN" altLang="en-US"/>
        </a:p>
      </dgm:t>
    </dgm:pt>
    <dgm:pt modelId="{2B9B5A9E-E8BC-4E21-A9DD-776BF3CD155E}" type="pres">
      <dgm:prSet presAssocID="{D7C209C8-3F28-4203-9463-F20B227639A3}" presName="root2" presStyleCnt="0"/>
      <dgm:spPr/>
    </dgm:pt>
    <dgm:pt modelId="{F8646BCA-F99D-4615-9EC6-EBB494F4640B}" type="pres">
      <dgm:prSet presAssocID="{D7C209C8-3F28-4203-9463-F20B227639A3}" presName="LevelTwoTextNode" presStyleLbl="node2" presStyleIdx="1" presStyleCnt="2" custScaleX="180264">
        <dgm:presLayoutVars>
          <dgm:chPref val="3"/>
        </dgm:presLayoutVars>
      </dgm:prSet>
      <dgm:spPr/>
      <dgm:t>
        <a:bodyPr/>
        <a:lstStyle/>
        <a:p>
          <a:endParaRPr lang="zh-CN" altLang="en-US"/>
        </a:p>
      </dgm:t>
    </dgm:pt>
    <dgm:pt modelId="{2AC305D0-D5CE-41E6-B55E-EF2E60269D95}" type="pres">
      <dgm:prSet presAssocID="{D7C209C8-3F28-4203-9463-F20B227639A3}" presName="level3hierChild" presStyleCnt="0"/>
      <dgm:spPr/>
    </dgm:pt>
    <dgm:pt modelId="{489B0281-A12F-4A21-933E-1E023D66B85B}" type="pres">
      <dgm:prSet presAssocID="{B5AB0A38-0E24-44ED-A10F-689AC2BF4845}" presName="conn2-1" presStyleLbl="parChTrans1D3" presStyleIdx="4" presStyleCnt="8" custScaleX="2000000"/>
      <dgm:spPr/>
      <dgm:t>
        <a:bodyPr/>
        <a:lstStyle/>
        <a:p>
          <a:endParaRPr lang="zh-CN" altLang="en-US"/>
        </a:p>
      </dgm:t>
    </dgm:pt>
    <dgm:pt modelId="{5B6F6404-C265-497F-ABED-3C4D9C65A01C}" type="pres">
      <dgm:prSet presAssocID="{B5AB0A38-0E24-44ED-A10F-689AC2BF4845}" presName="connTx" presStyleLbl="parChTrans1D3" presStyleIdx="4" presStyleCnt="8"/>
      <dgm:spPr/>
      <dgm:t>
        <a:bodyPr/>
        <a:lstStyle/>
        <a:p>
          <a:endParaRPr lang="zh-CN" altLang="en-US"/>
        </a:p>
      </dgm:t>
    </dgm:pt>
    <dgm:pt modelId="{E164F05E-0D47-48EB-B144-22ECA5EC30E0}" type="pres">
      <dgm:prSet presAssocID="{E0EC2000-9F85-44FF-9C0A-FF88B87EC71C}" presName="root2" presStyleCnt="0"/>
      <dgm:spPr/>
    </dgm:pt>
    <dgm:pt modelId="{9AE4401F-8806-43D6-890B-433512745042}" type="pres">
      <dgm:prSet presAssocID="{E0EC2000-9F85-44FF-9C0A-FF88B87EC71C}" presName="LevelTwoTextNode" presStyleLbl="node3" presStyleIdx="4" presStyleCnt="8" custScaleX="180264">
        <dgm:presLayoutVars>
          <dgm:chPref val="3"/>
        </dgm:presLayoutVars>
      </dgm:prSet>
      <dgm:spPr/>
      <dgm:t>
        <a:bodyPr/>
        <a:lstStyle/>
        <a:p>
          <a:endParaRPr lang="zh-CN" altLang="en-US"/>
        </a:p>
      </dgm:t>
    </dgm:pt>
    <dgm:pt modelId="{E21139F2-4C0D-41C6-8A1E-7F469E855DEF}" type="pres">
      <dgm:prSet presAssocID="{E0EC2000-9F85-44FF-9C0A-FF88B87EC71C}" presName="level3hierChild" presStyleCnt="0"/>
      <dgm:spPr/>
    </dgm:pt>
    <dgm:pt modelId="{6BB4A249-4AD1-4340-BC0A-88647624D307}" type="pres">
      <dgm:prSet presAssocID="{ACE571B0-91D7-4572-909D-81F5F3B7F128}" presName="conn2-1" presStyleLbl="parChTrans1D4" presStyleIdx="3" presStyleCnt="4" custScaleX="2000000"/>
      <dgm:spPr/>
      <dgm:t>
        <a:bodyPr/>
        <a:lstStyle/>
        <a:p>
          <a:endParaRPr lang="zh-CN" altLang="en-US"/>
        </a:p>
      </dgm:t>
    </dgm:pt>
    <dgm:pt modelId="{06BDB6AA-F1F7-493D-96B1-9FF273620E85}" type="pres">
      <dgm:prSet presAssocID="{ACE571B0-91D7-4572-909D-81F5F3B7F128}" presName="connTx" presStyleLbl="parChTrans1D4" presStyleIdx="3" presStyleCnt="4"/>
      <dgm:spPr/>
      <dgm:t>
        <a:bodyPr/>
        <a:lstStyle/>
        <a:p>
          <a:endParaRPr lang="zh-CN" altLang="en-US"/>
        </a:p>
      </dgm:t>
    </dgm:pt>
    <dgm:pt modelId="{2B506D21-5E94-42ED-80D5-F81C9CC9CC17}" type="pres">
      <dgm:prSet presAssocID="{56724EC5-5991-4BD9-9651-F8FDB3D3A49C}" presName="root2" presStyleCnt="0"/>
      <dgm:spPr/>
    </dgm:pt>
    <dgm:pt modelId="{5E675CBE-601C-4601-92EB-185D5E13A0E3}" type="pres">
      <dgm:prSet presAssocID="{56724EC5-5991-4BD9-9651-F8FDB3D3A49C}" presName="LevelTwoTextNode" presStyleLbl="node4" presStyleIdx="3" presStyleCnt="4" custScaleX="180264">
        <dgm:presLayoutVars>
          <dgm:chPref val="3"/>
        </dgm:presLayoutVars>
      </dgm:prSet>
      <dgm:spPr/>
      <dgm:t>
        <a:bodyPr/>
        <a:lstStyle/>
        <a:p>
          <a:endParaRPr lang="zh-CN" altLang="en-US"/>
        </a:p>
      </dgm:t>
    </dgm:pt>
    <dgm:pt modelId="{136A0E2B-BE05-4AD8-B414-EED8194D2B88}" type="pres">
      <dgm:prSet presAssocID="{56724EC5-5991-4BD9-9651-F8FDB3D3A49C}" presName="level3hierChild" presStyleCnt="0"/>
      <dgm:spPr/>
    </dgm:pt>
    <dgm:pt modelId="{DF012900-1A05-4205-8CFC-3B8D852520C1}" type="pres">
      <dgm:prSet presAssocID="{A151C647-FE0C-4333-B896-98EDCCE34CB5}" presName="conn2-1" presStyleLbl="parChTrans1D3" presStyleIdx="5" presStyleCnt="8" custScaleX="2000000"/>
      <dgm:spPr/>
      <dgm:t>
        <a:bodyPr/>
        <a:lstStyle/>
        <a:p>
          <a:endParaRPr lang="zh-CN" altLang="en-US"/>
        </a:p>
      </dgm:t>
    </dgm:pt>
    <dgm:pt modelId="{3CF665EB-DEA5-4C04-B786-C28A9C2312CF}" type="pres">
      <dgm:prSet presAssocID="{A151C647-FE0C-4333-B896-98EDCCE34CB5}" presName="connTx" presStyleLbl="parChTrans1D3" presStyleIdx="5" presStyleCnt="8"/>
      <dgm:spPr/>
      <dgm:t>
        <a:bodyPr/>
        <a:lstStyle/>
        <a:p>
          <a:endParaRPr lang="zh-CN" altLang="en-US"/>
        </a:p>
      </dgm:t>
    </dgm:pt>
    <dgm:pt modelId="{D9F683E1-C8CF-43AE-B17A-F4F5BD075224}" type="pres">
      <dgm:prSet presAssocID="{B70F3A5F-BA27-482C-BDE8-65162C534B58}" presName="root2" presStyleCnt="0"/>
      <dgm:spPr/>
    </dgm:pt>
    <dgm:pt modelId="{DC279E6D-288D-442C-B8D8-C65B4869FF93}" type="pres">
      <dgm:prSet presAssocID="{B70F3A5F-BA27-482C-BDE8-65162C534B58}" presName="LevelTwoTextNode" presStyleLbl="node3" presStyleIdx="5" presStyleCnt="8" custScaleX="180264">
        <dgm:presLayoutVars>
          <dgm:chPref val="3"/>
        </dgm:presLayoutVars>
      </dgm:prSet>
      <dgm:spPr/>
      <dgm:t>
        <a:bodyPr/>
        <a:lstStyle/>
        <a:p>
          <a:endParaRPr lang="zh-CN" altLang="en-US"/>
        </a:p>
      </dgm:t>
    </dgm:pt>
    <dgm:pt modelId="{D416214E-5833-4BD2-8F95-03F494001B48}" type="pres">
      <dgm:prSet presAssocID="{B70F3A5F-BA27-482C-BDE8-65162C534B58}" presName="level3hierChild" presStyleCnt="0"/>
      <dgm:spPr/>
    </dgm:pt>
    <dgm:pt modelId="{182CBCC0-C118-411A-8F77-E2B3FD73DCB8}" type="pres">
      <dgm:prSet presAssocID="{1997A065-36BA-4F04-92B4-B5BD9F7B9E92}" presName="conn2-1" presStyleLbl="parChTrans1D3" presStyleIdx="6" presStyleCnt="8" custScaleX="2000000"/>
      <dgm:spPr/>
      <dgm:t>
        <a:bodyPr/>
        <a:lstStyle/>
        <a:p>
          <a:endParaRPr lang="zh-CN" altLang="en-US"/>
        </a:p>
      </dgm:t>
    </dgm:pt>
    <dgm:pt modelId="{95ED658C-1347-4AAD-9B38-B9C5B18ED574}" type="pres">
      <dgm:prSet presAssocID="{1997A065-36BA-4F04-92B4-B5BD9F7B9E92}" presName="connTx" presStyleLbl="parChTrans1D3" presStyleIdx="6" presStyleCnt="8"/>
      <dgm:spPr/>
      <dgm:t>
        <a:bodyPr/>
        <a:lstStyle/>
        <a:p>
          <a:endParaRPr lang="zh-CN" altLang="en-US"/>
        </a:p>
      </dgm:t>
    </dgm:pt>
    <dgm:pt modelId="{6C967156-90C0-4103-8F5A-6E6BD4D52935}" type="pres">
      <dgm:prSet presAssocID="{E157FD9A-BD43-4041-B47D-99509A8A2F66}" presName="root2" presStyleCnt="0"/>
      <dgm:spPr/>
    </dgm:pt>
    <dgm:pt modelId="{174098C7-65FD-46FE-8BC0-EBF056C5675F}" type="pres">
      <dgm:prSet presAssocID="{E157FD9A-BD43-4041-B47D-99509A8A2F66}" presName="LevelTwoTextNode" presStyleLbl="node3" presStyleIdx="6" presStyleCnt="8" custScaleX="180264">
        <dgm:presLayoutVars>
          <dgm:chPref val="3"/>
        </dgm:presLayoutVars>
      </dgm:prSet>
      <dgm:spPr/>
      <dgm:t>
        <a:bodyPr/>
        <a:lstStyle/>
        <a:p>
          <a:endParaRPr lang="zh-CN" altLang="en-US"/>
        </a:p>
      </dgm:t>
    </dgm:pt>
    <dgm:pt modelId="{71610F48-06A3-486C-9ACF-C8F4815ED89F}" type="pres">
      <dgm:prSet presAssocID="{E157FD9A-BD43-4041-B47D-99509A8A2F66}" presName="level3hierChild" presStyleCnt="0"/>
      <dgm:spPr/>
    </dgm:pt>
    <dgm:pt modelId="{7FE5FF28-731F-4248-BB7C-23DA992C170D}" type="pres">
      <dgm:prSet presAssocID="{F809DCEA-013C-4E8D-8B8B-773D116BDEFF}" presName="conn2-1" presStyleLbl="parChTrans1D3" presStyleIdx="7" presStyleCnt="8" custScaleX="2000000"/>
      <dgm:spPr/>
      <dgm:t>
        <a:bodyPr/>
        <a:lstStyle/>
        <a:p>
          <a:endParaRPr lang="zh-CN" altLang="en-US"/>
        </a:p>
      </dgm:t>
    </dgm:pt>
    <dgm:pt modelId="{54B85AD7-4936-4948-A02F-F804F36BD551}" type="pres">
      <dgm:prSet presAssocID="{F809DCEA-013C-4E8D-8B8B-773D116BDEFF}" presName="connTx" presStyleLbl="parChTrans1D3" presStyleIdx="7" presStyleCnt="8"/>
      <dgm:spPr/>
      <dgm:t>
        <a:bodyPr/>
        <a:lstStyle/>
        <a:p>
          <a:endParaRPr lang="zh-CN" altLang="en-US"/>
        </a:p>
      </dgm:t>
    </dgm:pt>
    <dgm:pt modelId="{7C499509-6435-4340-A0E2-0E2630832ECD}" type="pres">
      <dgm:prSet presAssocID="{350A0541-3D56-46FF-9473-DA6EFAB0F25C}" presName="root2" presStyleCnt="0"/>
      <dgm:spPr/>
    </dgm:pt>
    <dgm:pt modelId="{A81D4048-F564-41E4-A3F8-C9AB9073B3EA}" type="pres">
      <dgm:prSet presAssocID="{350A0541-3D56-46FF-9473-DA6EFAB0F25C}" presName="LevelTwoTextNode" presStyleLbl="node3" presStyleIdx="7" presStyleCnt="8" custScaleX="180264">
        <dgm:presLayoutVars>
          <dgm:chPref val="3"/>
        </dgm:presLayoutVars>
      </dgm:prSet>
      <dgm:spPr/>
      <dgm:t>
        <a:bodyPr/>
        <a:lstStyle/>
        <a:p>
          <a:endParaRPr lang="zh-CN" altLang="en-US"/>
        </a:p>
      </dgm:t>
    </dgm:pt>
    <dgm:pt modelId="{CC87A9CD-1F13-4D21-8D04-0F1798655009}" type="pres">
      <dgm:prSet presAssocID="{350A0541-3D56-46FF-9473-DA6EFAB0F25C}" presName="level3hierChild" presStyleCnt="0"/>
      <dgm:spPr/>
    </dgm:pt>
  </dgm:ptLst>
  <dgm:cxnLst>
    <dgm:cxn modelId="{FF0CE4FC-70D0-42B6-8EA1-F79692FED057}" type="presOf" srcId="{79588AC8-8599-4A42-9CC2-10A30AE79DB4}" destId="{79676D8F-A572-4991-B483-0C51C07CCE83}" srcOrd="0" destOrd="0" presId="urn:microsoft.com/office/officeart/2005/8/layout/hierarchy2#2"/>
    <dgm:cxn modelId="{E36F0D7C-3364-4569-BC30-C223A7D016DC}" type="presOf" srcId="{F809DCEA-013C-4E8D-8B8B-773D116BDEFF}" destId="{7FE5FF28-731F-4248-BB7C-23DA992C170D}" srcOrd="0" destOrd="0" presId="urn:microsoft.com/office/officeart/2005/8/layout/hierarchy2#2"/>
    <dgm:cxn modelId="{D68DABF9-94D9-4D9A-A3A3-E97F6EE55EF6}" srcId="{101CEA2C-E75E-4787-8074-BBFB74CEE2E8}" destId="{326978A7-57EA-4E47-AEF3-A7D0CAAF9853}" srcOrd="0" destOrd="0" parTransId="{40E988E8-452E-4D55-A00B-A501CF72CEE5}" sibTransId="{776F813B-6753-47DD-8583-4B9506261EB6}"/>
    <dgm:cxn modelId="{2090AC9C-F877-4828-ADAF-57C4987AA4FD}" srcId="{B815418A-11C3-46DA-A131-C4E14F3F81DA}" destId="{D7C209C8-3F28-4203-9463-F20B227639A3}" srcOrd="1" destOrd="0" parTransId="{6903E4CA-7CAF-4E6B-9B67-9B7FF0ABDA8C}" sibTransId="{7E0C3FDA-BC47-42CE-A7F9-E98B6448A4DA}"/>
    <dgm:cxn modelId="{59B43AEE-BFB4-4364-948C-2E50A8928B76}" type="presOf" srcId="{778CBEE9-910E-417A-8384-4BC193A241F7}" destId="{CC13B456-574C-43B1-89AF-7D4BA199AC6D}" srcOrd="0" destOrd="0" presId="urn:microsoft.com/office/officeart/2005/8/layout/hierarchy2#2"/>
    <dgm:cxn modelId="{2C48C3C8-24C5-4B75-98C0-9B14F5CA999F}" type="presOf" srcId="{B5AB0A38-0E24-44ED-A10F-689AC2BF4845}" destId="{489B0281-A12F-4A21-933E-1E023D66B85B}" srcOrd="0" destOrd="0" presId="urn:microsoft.com/office/officeart/2005/8/layout/hierarchy2#2"/>
    <dgm:cxn modelId="{90A934D6-01A6-4587-99F8-AA07491D87BB}" type="presOf" srcId="{F3E1539D-427B-46CD-A760-AD1EE4A81386}" destId="{2E0BDC92-653A-4BA9-A965-FB6ECCB75BEB}" srcOrd="1" destOrd="0" presId="urn:microsoft.com/office/officeart/2005/8/layout/hierarchy2#2"/>
    <dgm:cxn modelId="{28F6E633-24F7-4DB6-8EFC-6EDCA038A6DA}" type="presOf" srcId="{DA493038-043E-46B5-BC30-66772D064F9C}" destId="{B72814B6-2A64-484B-B4CC-AB4CB4B15FE0}" srcOrd="0" destOrd="0" presId="urn:microsoft.com/office/officeart/2005/8/layout/hierarchy2#2"/>
    <dgm:cxn modelId="{6DD177A0-2CE2-4396-BEE3-D6E582B23821}" type="presOf" srcId="{40E988E8-452E-4D55-A00B-A501CF72CEE5}" destId="{EA3E942B-AC08-4DFA-9E7F-56D95AA7FAD4}" srcOrd="0" destOrd="0" presId="urn:microsoft.com/office/officeart/2005/8/layout/hierarchy2#2"/>
    <dgm:cxn modelId="{92D06809-097F-42F3-BF0F-3F5415A8FA66}" type="presOf" srcId="{101CEA2C-E75E-4787-8074-BBFB74CEE2E8}" destId="{9AF4B54B-56B6-47F1-9C77-84A8C0334EF0}" srcOrd="0" destOrd="0" presId="urn:microsoft.com/office/officeart/2005/8/layout/hierarchy2#2"/>
    <dgm:cxn modelId="{6189BFFC-C931-4D31-9D1A-9EB57DD3838A}" srcId="{F2BAD322-ED8D-43D7-AEC8-38234E47C4E4}" destId="{E4DEA783-2403-4AB4-A1DD-EFEFC4C1AFF0}" srcOrd="2" destOrd="0" parTransId="{778CBEE9-910E-417A-8384-4BC193A241F7}" sibTransId="{95D797AE-3CEA-4B23-8BBD-E29AD0624C7C}"/>
    <dgm:cxn modelId="{A7F936AD-00FA-4B2F-8833-7AB8115BE6F2}" type="presOf" srcId="{6903E4CA-7CAF-4E6B-9B67-9B7FF0ABDA8C}" destId="{78282ED8-5626-4ACD-B5BC-011A988B2BB6}" srcOrd="0" destOrd="0" presId="urn:microsoft.com/office/officeart/2005/8/layout/hierarchy2#2"/>
    <dgm:cxn modelId="{547E1FB6-3848-4991-9606-3C722ACBE8AA}" type="presOf" srcId="{E4DEA783-2403-4AB4-A1DD-EFEFC4C1AFF0}" destId="{22832874-0114-4115-862E-564825701C1E}" srcOrd="0" destOrd="0" presId="urn:microsoft.com/office/officeart/2005/8/layout/hierarchy2#2"/>
    <dgm:cxn modelId="{18DFDF87-B5A5-456C-8D2B-488916FDC6DF}" srcId="{E0EC2000-9F85-44FF-9C0A-FF88B87EC71C}" destId="{56724EC5-5991-4BD9-9651-F8FDB3D3A49C}" srcOrd="0" destOrd="0" parTransId="{ACE571B0-91D7-4572-909D-81F5F3B7F128}" sibTransId="{013D1081-93DE-4906-8F51-36E9AD17CAFD}"/>
    <dgm:cxn modelId="{4C3ECF83-2EC9-4986-9598-3F388551972D}" srcId="{F643E43F-34BD-4F74-9303-78E874FB1371}" destId="{B815418A-11C3-46DA-A131-C4E14F3F81DA}" srcOrd="0" destOrd="0" parTransId="{9023A6B9-9845-415C-9E9F-22EF865ACE3A}" sibTransId="{5ABA9B40-8560-4BF3-917F-A5E507139357}"/>
    <dgm:cxn modelId="{6C97480A-2809-4B8D-931B-DC15AC09CA9E}" type="presOf" srcId="{7150454A-7E7C-4255-990A-249FDDE58B9B}" destId="{E67A4751-364E-4C35-A77E-F998B48C76E6}" srcOrd="0" destOrd="0" presId="urn:microsoft.com/office/officeart/2005/8/layout/hierarchy2#2"/>
    <dgm:cxn modelId="{BFE871A0-C470-4B73-A6A9-F4412E683A79}" type="presOf" srcId="{B815418A-11C3-46DA-A131-C4E14F3F81DA}" destId="{073538AF-B37C-4689-9A37-74302EFB4286}" srcOrd="0" destOrd="0" presId="urn:microsoft.com/office/officeart/2005/8/layout/hierarchy2#2"/>
    <dgm:cxn modelId="{BE0115E7-20F5-45CB-8337-7DACE7E94281}" srcId="{D7C209C8-3F28-4203-9463-F20B227639A3}" destId="{E157FD9A-BD43-4041-B47D-99509A8A2F66}" srcOrd="2" destOrd="0" parTransId="{1997A065-36BA-4F04-92B4-B5BD9F7B9E92}" sibTransId="{68DB0986-7487-4A5B-8F04-DFBBCEAA8377}"/>
    <dgm:cxn modelId="{62E9CAED-E8A3-4823-B502-FF0A80933C73}" type="presOf" srcId="{E48DBDA6-1F64-4686-914E-B983EE70153A}" destId="{8EE11A46-8139-45E4-B5F4-E472730DEEC4}" srcOrd="0" destOrd="0" presId="urn:microsoft.com/office/officeart/2005/8/layout/hierarchy2#2"/>
    <dgm:cxn modelId="{69BC49AC-802D-49A1-BEA1-A9728BF150FF}" type="presOf" srcId="{D7C209C8-3F28-4203-9463-F20B227639A3}" destId="{F8646BCA-F99D-4615-9EC6-EBB494F4640B}" srcOrd="0" destOrd="0" presId="urn:microsoft.com/office/officeart/2005/8/layout/hierarchy2#2"/>
    <dgm:cxn modelId="{D33D4E8E-551C-4714-93C0-A26EC149063A}" srcId="{D7C209C8-3F28-4203-9463-F20B227639A3}" destId="{E0EC2000-9F85-44FF-9C0A-FF88B87EC71C}" srcOrd="0" destOrd="0" parTransId="{B5AB0A38-0E24-44ED-A10F-689AC2BF4845}" sibTransId="{DD72A7FD-CA31-418E-BBE3-176DCD12E9C3}"/>
    <dgm:cxn modelId="{BE5FD4EA-4891-4F17-BA3F-E4ECAE3BBCB6}" type="presOf" srcId="{ACE571B0-91D7-4572-909D-81F5F3B7F128}" destId="{6BB4A249-4AD1-4340-BC0A-88647624D307}" srcOrd="0" destOrd="0" presId="urn:microsoft.com/office/officeart/2005/8/layout/hierarchy2#2"/>
    <dgm:cxn modelId="{B7A478CB-A756-4AB4-BE53-0C842319F818}" type="presOf" srcId="{B5AB0A38-0E24-44ED-A10F-689AC2BF4845}" destId="{5B6F6404-C265-497F-ABED-3C4D9C65A01C}" srcOrd="1" destOrd="0" presId="urn:microsoft.com/office/officeart/2005/8/layout/hierarchy2#2"/>
    <dgm:cxn modelId="{BDE3B8FC-7AE0-4723-A7E4-36AB55357A4C}" type="presOf" srcId="{778CBEE9-910E-417A-8384-4BC193A241F7}" destId="{0101BCB3-BEAC-4A9E-ACF7-60EB91D7179E}" srcOrd="1" destOrd="0" presId="urn:microsoft.com/office/officeart/2005/8/layout/hierarchy2#2"/>
    <dgm:cxn modelId="{9C261832-C661-493D-BAD7-004762AB38C3}" type="presOf" srcId="{A151C647-FE0C-4333-B896-98EDCCE34CB5}" destId="{3CF665EB-DEA5-4C04-B786-C28A9C2312CF}" srcOrd="1" destOrd="0" presId="urn:microsoft.com/office/officeart/2005/8/layout/hierarchy2#2"/>
    <dgm:cxn modelId="{55A98133-9B46-46E7-8E9E-5115759DA4A5}" srcId="{F2BAD322-ED8D-43D7-AEC8-38234E47C4E4}" destId="{DAE5E4D3-EA76-48B0-BE9E-E3477DB58595}" srcOrd="3" destOrd="0" parTransId="{17D810CC-AFBC-4F46-A4F0-85604D951F1F}" sibTransId="{DBF4851F-2095-4ABE-B988-8FC95F208577}"/>
    <dgm:cxn modelId="{66E6F360-4F0F-4B3D-856C-A47D07502719}" srcId="{F2BAD322-ED8D-43D7-AEC8-38234E47C4E4}" destId="{101CEA2C-E75E-4787-8074-BBFB74CEE2E8}" srcOrd="1" destOrd="0" parTransId="{47A727DD-A334-4DC0-A9E0-EAE2A554CFA5}" sibTransId="{7AACDF13-00EC-424C-BEC2-BA48864B63AF}"/>
    <dgm:cxn modelId="{7DABC705-4AE4-4AD9-9C8C-EE0F7F7CD266}" type="presOf" srcId="{55C1012F-13BD-477E-994B-335450FF8F74}" destId="{6FA4D34C-78B9-4634-81D8-75100DF5E23A}" srcOrd="1" destOrd="0" presId="urn:microsoft.com/office/officeart/2005/8/layout/hierarchy2#2"/>
    <dgm:cxn modelId="{F95B3356-5E91-46E8-9B26-F5B2D617537F}" type="presOf" srcId="{A151C647-FE0C-4333-B896-98EDCCE34CB5}" destId="{DF012900-1A05-4205-8CFC-3B8D852520C1}" srcOrd="0" destOrd="0" presId="urn:microsoft.com/office/officeart/2005/8/layout/hierarchy2#2"/>
    <dgm:cxn modelId="{C3D4722D-94E1-467C-8C3B-EFC573BDD57D}" type="presOf" srcId="{17D810CC-AFBC-4F46-A4F0-85604D951F1F}" destId="{7DA49F27-87B4-4CC6-8130-557C3C66D786}" srcOrd="1" destOrd="0" presId="urn:microsoft.com/office/officeart/2005/8/layout/hierarchy2#2"/>
    <dgm:cxn modelId="{E0B633B2-B764-47DF-AB49-DB87D863F34F}" type="presOf" srcId="{F3E1539D-427B-46CD-A760-AD1EE4A81386}" destId="{16269F4B-3120-4436-9FB2-3EC14209B729}" srcOrd="0" destOrd="0" presId="urn:microsoft.com/office/officeart/2005/8/layout/hierarchy2#2"/>
    <dgm:cxn modelId="{36D7C012-B3B9-4986-AB8B-0CA3EC4A9CFC}" type="presOf" srcId="{ACE571B0-91D7-4572-909D-81F5F3B7F128}" destId="{06BDB6AA-F1F7-493D-96B1-9FF273620E85}" srcOrd="1" destOrd="0" presId="urn:microsoft.com/office/officeart/2005/8/layout/hierarchy2#2"/>
    <dgm:cxn modelId="{37FD1E8A-DC31-403B-BD3D-A9A51438341D}" type="presOf" srcId="{55C1012F-13BD-477E-994B-335450FF8F74}" destId="{8060560D-0AEB-4696-AA2A-2AB7D2D45BCC}" srcOrd="0" destOrd="0" presId="urn:microsoft.com/office/officeart/2005/8/layout/hierarchy2#2"/>
    <dgm:cxn modelId="{F40A6622-AE1A-4880-9CA2-8FC4D239EC70}" type="presOf" srcId="{47A727DD-A334-4DC0-A9E0-EAE2A554CFA5}" destId="{1909BFB3-4457-45A1-988D-4117C600F047}" srcOrd="1" destOrd="0" presId="urn:microsoft.com/office/officeart/2005/8/layout/hierarchy2#2"/>
    <dgm:cxn modelId="{EC6629EC-4504-4C1B-BF5C-EB5FE076E5E4}" type="presOf" srcId="{DAE5E4D3-EA76-48B0-BE9E-E3477DB58595}" destId="{C86B2148-53FD-4CD0-A0E7-C1249B3EA67C}" srcOrd="0" destOrd="0" presId="urn:microsoft.com/office/officeart/2005/8/layout/hierarchy2#2"/>
    <dgm:cxn modelId="{8D00343A-0567-44AF-BB1F-FDD065424DF2}" type="presOf" srcId="{B70F3A5F-BA27-482C-BDE8-65162C534B58}" destId="{DC279E6D-288D-442C-B8D8-C65B4869FF93}" srcOrd="0" destOrd="0" presId="urn:microsoft.com/office/officeart/2005/8/layout/hierarchy2#2"/>
    <dgm:cxn modelId="{423DB51C-8162-4E86-999E-8665E3A55803}" type="presOf" srcId="{1997A065-36BA-4F04-92B4-B5BD9F7B9E92}" destId="{95ED658C-1347-4AAD-9B38-B9C5B18ED574}" srcOrd="1" destOrd="0" presId="urn:microsoft.com/office/officeart/2005/8/layout/hierarchy2#2"/>
    <dgm:cxn modelId="{BE44A028-0F31-4826-AAEC-29EBF5163D9E}" type="presOf" srcId="{7150454A-7E7C-4255-990A-249FDDE58B9B}" destId="{4F233AB4-7341-4454-A197-2209DE9367E5}" srcOrd="1" destOrd="0" presId="urn:microsoft.com/office/officeart/2005/8/layout/hierarchy2#2"/>
    <dgm:cxn modelId="{F1B3DA53-401E-4CC4-9B72-D92B48D53A52}" type="presOf" srcId="{56724EC5-5991-4BD9-9651-F8FDB3D3A49C}" destId="{5E675CBE-601C-4601-92EB-185D5E13A0E3}" srcOrd="0" destOrd="0" presId="urn:microsoft.com/office/officeart/2005/8/layout/hierarchy2#2"/>
    <dgm:cxn modelId="{57EEA1F0-90BC-4C94-9316-86E367EE0D04}" srcId="{79588AC8-8599-4A42-9CC2-10A30AE79DB4}" destId="{DA493038-043E-46B5-BC30-66772D064F9C}" srcOrd="0" destOrd="0" parTransId="{E48DBDA6-1F64-4686-914E-B983EE70153A}" sibTransId="{654B5C28-0654-4633-84D9-7C7239AB5F0F}"/>
    <dgm:cxn modelId="{C8910AFF-4600-430C-94EB-48699EF6C7F9}" srcId="{D7C209C8-3F28-4203-9463-F20B227639A3}" destId="{B70F3A5F-BA27-482C-BDE8-65162C534B58}" srcOrd="1" destOrd="0" parTransId="{A151C647-FE0C-4333-B896-98EDCCE34CB5}" sibTransId="{70033F6A-F258-41DD-8109-263CF0E43D8B}"/>
    <dgm:cxn modelId="{E4FBDD64-6F74-4163-8501-94C82EB7582F}" type="presOf" srcId="{47A727DD-A334-4DC0-A9E0-EAE2A554CFA5}" destId="{3FA0989E-75AE-4C69-9059-D72F4BA5C519}" srcOrd="0" destOrd="0" presId="urn:microsoft.com/office/officeart/2005/8/layout/hierarchy2#2"/>
    <dgm:cxn modelId="{EA265E4B-2C14-4D5D-AE15-9A7D39EE11E1}" type="presOf" srcId="{E0EC2000-9F85-44FF-9C0A-FF88B87EC71C}" destId="{9AE4401F-8806-43D6-890B-433512745042}" srcOrd="0" destOrd="0" presId="urn:microsoft.com/office/officeart/2005/8/layout/hierarchy2#2"/>
    <dgm:cxn modelId="{07677791-559D-409D-8B7D-8334F7C68ABC}" type="presOf" srcId="{E48DBDA6-1F64-4686-914E-B983EE70153A}" destId="{9C1AED7E-D234-43ED-9D61-3A83EAB41891}" srcOrd="1" destOrd="0" presId="urn:microsoft.com/office/officeart/2005/8/layout/hierarchy2#2"/>
    <dgm:cxn modelId="{7135D57F-4F5A-41DA-B7CF-DA2CE566EA5C}" type="presOf" srcId="{350A0541-3D56-46FF-9473-DA6EFAB0F25C}" destId="{A81D4048-F564-41E4-A3F8-C9AB9073B3EA}" srcOrd="0" destOrd="0" presId="urn:microsoft.com/office/officeart/2005/8/layout/hierarchy2#2"/>
    <dgm:cxn modelId="{E117360A-036D-45A0-9E47-49CC143B00E9}" type="presOf" srcId="{80467742-F20D-426E-A222-C5F96105F770}" destId="{2D041F60-B68A-4538-9CC6-1A7CBE43A633}" srcOrd="0" destOrd="0" presId="urn:microsoft.com/office/officeart/2005/8/layout/hierarchy2#2"/>
    <dgm:cxn modelId="{E1CCAFE8-C0B1-446F-9D1E-361D0B32BBBB}" srcId="{D7C209C8-3F28-4203-9463-F20B227639A3}" destId="{350A0541-3D56-46FF-9473-DA6EFAB0F25C}" srcOrd="3" destOrd="0" parTransId="{F809DCEA-013C-4E8D-8B8B-773D116BDEFF}" sibTransId="{E32CB01A-F900-4271-9622-0690B6C59635}"/>
    <dgm:cxn modelId="{B3195254-A277-4AF0-BCB1-A168C0065019}" type="presOf" srcId="{6903E4CA-7CAF-4E6B-9B67-9B7FF0ABDA8C}" destId="{71063443-D80D-4F7B-9589-215DC3CD65DD}" srcOrd="1" destOrd="0" presId="urn:microsoft.com/office/officeart/2005/8/layout/hierarchy2#2"/>
    <dgm:cxn modelId="{4B728BD3-C93D-4A6F-93EB-5E95C23A9FCB}" srcId="{B815418A-11C3-46DA-A131-C4E14F3F81DA}" destId="{F2BAD322-ED8D-43D7-AEC8-38234E47C4E4}" srcOrd="0" destOrd="0" parTransId="{F3E1539D-427B-46CD-A760-AD1EE4A81386}" sibTransId="{31BB7D12-E985-4D32-8809-9EAEFB01DBB3}"/>
    <dgm:cxn modelId="{E8B626D3-85E5-4AEB-B145-9C4FA4C19064}" type="presOf" srcId="{E157FD9A-BD43-4041-B47D-99509A8A2F66}" destId="{174098C7-65FD-46FE-8BC0-EBF056C5675F}" srcOrd="0" destOrd="0" presId="urn:microsoft.com/office/officeart/2005/8/layout/hierarchy2#2"/>
    <dgm:cxn modelId="{68D330A3-CEBF-460A-B491-92DD9339CB30}" type="presOf" srcId="{17D810CC-AFBC-4F46-A4F0-85604D951F1F}" destId="{18AEA7EE-FC79-4125-8F9F-38E5C57D572D}" srcOrd="0" destOrd="0" presId="urn:microsoft.com/office/officeart/2005/8/layout/hierarchy2#2"/>
    <dgm:cxn modelId="{A449C90C-80FC-4CD6-87D2-F5EB90603382}" srcId="{F2BAD322-ED8D-43D7-AEC8-38234E47C4E4}" destId="{79588AC8-8599-4A42-9CC2-10A30AE79DB4}" srcOrd="0" destOrd="0" parTransId="{55C1012F-13BD-477E-994B-335450FF8F74}" sibTransId="{16C7C1A6-1D4E-4088-A745-6E21686BE8B2}"/>
    <dgm:cxn modelId="{7D7B66E2-A7F7-42EA-89C4-2002818A9999}" type="presOf" srcId="{1997A065-36BA-4F04-92B4-B5BD9F7B9E92}" destId="{182CBCC0-C118-411A-8F77-E2B3FD73DCB8}" srcOrd="0" destOrd="0" presId="urn:microsoft.com/office/officeart/2005/8/layout/hierarchy2#2"/>
    <dgm:cxn modelId="{D6FCDDC1-0C74-40AE-97D5-063B78BF7B0A}" type="presOf" srcId="{40E988E8-452E-4D55-A00B-A501CF72CEE5}" destId="{AE2463ED-5AED-4BDD-971F-D9E121DCA820}" srcOrd="1" destOrd="0" presId="urn:microsoft.com/office/officeart/2005/8/layout/hierarchy2#2"/>
    <dgm:cxn modelId="{F48AC448-57F4-44E4-B3BC-5B65001C6ACC}" type="presOf" srcId="{326978A7-57EA-4E47-AEF3-A7D0CAAF9853}" destId="{D930D17B-98CF-428A-BC06-49A04B2784D5}" srcOrd="0" destOrd="0" presId="urn:microsoft.com/office/officeart/2005/8/layout/hierarchy2#2"/>
    <dgm:cxn modelId="{C168F73B-F997-4B35-B00D-EBCBAACA39DF}" type="presOf" srcId="{F809DCEA-013C-4E8D-8B8B-773D116BDEFF}" destId="{54B85AD7-4936-4948-A02F-F804F36BD551}" srcOrd="1" destOrd="0" presId="urn:microsoft.com/office/officeart/2005/8/layout/hierarchy2#2"/>
    <dgm:cxn modelId="{7F40763E-0AE4-4C73-A6F9-5E23C6F4ED4C}" type="presOf" srcId="{F2BAD322-ED8D-43D7-AEC8-38234E47C4E4}" destId="{3B7EE237-8269-4259-8ED4-EFF879A70C55}" srcOrd="0" destOrd="0" presId="urn:microsoft.com/office/officeart/2005/8/layout/hierarchy2#2"/>
    <dgm:cxn modelId="{6DC077A0-786F-4C42-99FE-6E3E2FB1B4F2}" type="presOf" srcId="{F643E43F-34BD-4F74-9303-78E874FB1371}" destId="{17C7A85E-3DE7-4D1A-B477-59C565DB0764}" srcOrd="0" destOrd="0" presId="urn:microsoft.com/office/officeart/2005/8/layout/hierarchy2#2"/>
    <dgm:cxn modelId="{F909C7AF-D15A-4297-AC43-F255F803C90E}" srcId="{79588AC8-8599-4A42-9CC2-10A30AE79DB4}" destId="{80467742-F20D-426E-A222-C5F96105F770}" srcOrd="1" destOrd="0" parTransId="{7150454A-7E7C-4255-990A-249FDDE58B9B}" sibTransId="{C93A3485-4C60-4356-BA14-5D1D95F6E605}"/>
    <dgm:cxn modelId="{C64DBA4E-3889-49B5-A5BF-E7054A783FCE}" type="presParOf" srcId="{17C7A85E-3DE7-4D1A-B477-59C565DB0764}" destId="{60669ACB-422F-4072-A9E4-4056DFF1E1BA}" srcOrd="0" destOrd="0" presId="urn:microsoft.com/office/officeart/2005/8/layout/hierarchy2#2"/>
    <dgm:cxn modelId="{F89D11B1-8F5A-4B44-A3EE-D6CE4D82C51D}" type="presParOf" srcId="{60669ACB-422F-4072-A9E4-4056DFF1E1BA}" destId="{073538AF-B37C-4689-9A37-74302EFB4286}" srcOrd="0" destOrd="0" presId="urn:microsoft.com/office/officeart/2005/8/layout/hierarchy2#2"/>
    <dgm:cxn modelId="{E6C8AD43-BEE6-484B-95E7-BF25D8143DDC}" type="presParOf" srcId="{60669ACB-422F-4072-A9E4-4056DFF1E1BA}" destId="{48528976-2AA6-4CDC-AC57-04051A7C27E4}" srcOrd="1" destOrd="0" presId="urn:microsoft.com/office/officeart/2005/8/layout/hierarchy2#2"/>
    <dgm:cxn modelId="{0659DDF1-D0F2-4D0F-B635-AB55386AC620}" type="presParOf" srcId="{48528976-2AA6-4CDC-AC57-04051A7C27E4}" destId="{16269F4B-3120-4436-9FB2-3EC14209B729}" srcOrd="0" destOrd="0" presId="urn:microsoft.com/office/officeart/2005/8/layout/hierarchy2#2"/>
    <dgm:cxn modelId="{31A61215-D459-467F-9DC2-104D50795F5E}" type="presParOf" srcId="{16269F4B-3120-4436-9FB2-3EC14209B729}" destId="{2E0BDC92-653A-4BA9-A965-FB6ECCB75BEB}" srcOrd="0" destOrd="0" presId="urn:microsoft.com/office/officeart/2005/8/layout/hierarchy2#2"/>
    <dgm:cxn modelId="{FA039FA1-BF51-4C0B-BB94-F0435334968D}" type="presParOf" srcId="{48528976-2AA6-4CDC-AC57-04051A7C27E4}" destId="{6AD2EDDB-4F9B-4AB1-9F95-A8AC83395A9F}" srcOrd="1" destOrd="0" presId="urn:microsoft.com/office/officeart/2005/8/layout/hierarchy2#2"/>
    <dgm:cxn modelId="{B4D2281E-20F2-433D-BF81-821D287FCC5F}" type="presParOf" srcId="{6AD2EDDB-4F9B-4AB1-9F95-A8AC83395A9F}" destId="{3B7EE237-8269-4259-8ED4-EFF879A70C55}" srcOrd="0" destOrd="0" presId="urn:microsoft.com/office/officeart/2005/8/layout/hierarchy2#2"/>
    <dgm:cxn modelId="{12834BFA-524F-4BB9-A1FF-414354D6EBE1}" type="presParOf" srcId="{6AD2EDDB-4F9B-4AB1-9F95-A8AC83395A9F}" destId="{7C260882-950E-47B5-8CB0-315047776161}" srcOrd="1" destOrd="0" presId="urn:microsoft.com/office/officeart/2005/8/layout/hierarchy2#2"/>
    <dgm:cxn modelId="{44B6FF59-D11B-4813-A6D8-9EAD7107D391}" type="presParOf" srcId="{7C260882-950E-47B5-8CB0-315047776161}" destId="{8060560D-0AEB-4696-AA2A-2AB7D2D45BCC}" srcOrd="0" destOrd="0" presId="urn:microsoft.com/office/officeart/2005/8/layout/hierarchy2#2"/>
    <dgm:cxn modelId="{3C4BD0F5-C916-4DA5-8454-DB097F04CBD4}" type="presParOf" srcId="{8060560D-0AEB-4696-AA2A-2AB7D2D45BCC}" destId="{6FA4D34C-78B9-4634-81D8-75100DF5E23A}" srcOrd="0" destOrd="0" presId="urn:microsoft.com/office/officeart/2005/8/layout/hierarchy2#2"/>
    <dgm:cxn modelId="{D7015500-74FD-4ACD-A5D8-EAD2400C252D}" type="presParOf" srcId="{7C260882-950E-47B5-8CB0-315047776161}" destId="{829FF9E5-AF3B-49C8-8AF6-E146C2CDEF06}" srcOrd="1" destOrd="0" presId="urn:microsoft.com/office/officeart/2005/8/layout/hierarchy2#2"/>
    <dgm:cxn modelId="{C798E835-0E00-46F7-A40A-6070391C4B0F}" type="presParOf" srcId="{829FF9E5-AF3B-49C8-8AF6-E146C2CDEF06}" destId="{79676D8F-A572-4991-B483-0C51C07CCE83}" srcOrd="0" destOrd="0" presId="urn:microsoft.com/office/officeart/2005/8/layout/hierarchy2#2"/>
    <dgm:cxn modelId="{3AEA1184-E01C-4170-BC42-3A59B9B76A56}" type="presParOf" srcId="{829FF9E5-AF3B-49C8-8AF6-E146C2CDEF06}" destId="{DC058187-7442-4E4A-A7F1-BA104196F111}" srcOrd="1" destOrd="0" presId="urn:microsoft.com/office/officeart/2005/8/layout/hierarchy2#2"/>
    <dgm:cxn modelId="{59681DA9-07CC-4BC2-99F5-D4A0E2BD2950}" type="presParOf" srcId="{DC058187-7442-4E4A-A7F1-BA104196F111}" destId="{8EE11A46-8139-45E4-B5F4-E472730DEEC4}" srcOrd="0" destOrd="0" presId="urn:microsoft.com/office/officeart/2005/8/layout/hierarchy2#2"/>
    <dgm:cxn modelId="{F210F165-55B2-4E2B-B11F-43EF770C8B57}" type="presParOf" srcId="{8EE11A46-8139-45E4-B5F4-E472730DEEC4}" destId="{9C1AED7E-D234-43ED-9D61-3A83EAB41891}" srcOrd="0" destOrd="0" presId="urn:microsoft.com/office/officeart/2005/8/layout/hierarchy2#2"/>
    <dgm:cxn modelId="{654F6B9E-8010-41DB-8FE6-42E787E47028}" type="presParOf" srcId="{DC058187-7442-4E4A-A7F1-BA104196F111}" destId="{6400EEAE-FBE3-4F2C-97BB-861F0C708592}" srcOrd="1" destOrd="0" presId="urn:microsoft.com/office/officeart/2005/8/layout/hierarchy2#2"/>
    <dgm:cxn modelId="{3E4B91CB-5DCF-403F-AC57-608BBAFC2879}" type="presParOf" srcId="{6400EEAE-FBE3-4F2C-97BB-861F0C708592}" destId="{B72814B6-2A64-484B-B4CC-AB4CB4B15FE0}" srcOrd="0" destOrd="0" presId="urn:microsoft.com/office/officeart/2005/8/layout/hierarchy2#2"/>
    <dgm:cxn modelId="{354E552A-58A6-465B-ABBC-E0283061A23A}" type="presParOf" srcId="{6400EEAE-FBE3-4F2C-97BB-861F0C708592}" destId="{4C88369D-6184-4C83-815E-66D101502661}" srcOrd="1" destOrd="0" presId="urn:microsoft.com/office/officeart/2005/8/layout/hierarchy2#2"/>
    <dgm:cxn modelId="{CFE4F097-5685-4BA0-BF07-73AE158B66E4}" type="presParOf" srcId="{DC058187-7442-4E4A-A7F1-BA104196F111}" destId="{E67A4751-364E-4C35-A77E-F998B48C76E6}" srcOrd="2" destOrd="0" presId="urn:microsoft.com/office/officeart/2005/8/layout/hierarchy2#2"/>
    <dgm:cxn modelId="{5A78F412-E91A-4B79-B6B3-5CB05F7CD55E}" type="presParOf" srcId="{E67A4751-364E-4C35-A77E-F998B48C76E6}" destId="{4F233AB4-7341-4454-A197-2209DE9367E5}" srcOrd="0" destOrd="0" presId="urn:microsoft.com/office/officeart/2005/8/layout/hierarchy2#2"/>
    <dgm:cxn modelId="{F9713E22-AD1A-46C3-8D2B-50FC08FE7F7C}" type="presParOf" srcId="{DC058187-7442-4E4A-A7F1-BA104196F111}" destId="{1551DAE5-E66A-4143-8F59-09460CDA6001}" srcOrd="3" destOrd="0" presId="urn:microsoft.com/office/officeart/2005/8/layout/hierarchy2#2"/>
    <dgm:cxn modelId="{0CBF8896-3D98-46AA-9F28-0F0C4493D339}" type="presParOf" srcId="{1551DAE5-E66A-4143-8F59-09460CDA6001}" destId="{2D041F60-B68A-4538-9CC6-1A7CBE43A633}" srcOrd="0" destOrd="0" presId="urn:microsoft.com/office/officeart/2005/8/layout/hierarchy2#2"/>
    <dgm:cxn modelId="{0FD0AFEC-6A0F-41EA-8166-A0F85DA65B8C}" type="presParOf" srcId="{1551DAE5-E66A-4143-8F59-09460CDA6001}" destId="{6F7C43F0-C260-46F2-85C2-D80AA6A93BCB}" srcOrd="1" destOrd="0" presId="urn:microsoft.com/office/officeart/2005/8/layout/hierarchy2#2"/>
    <dgm:cxn modelId="{D1B28B93-3549-42F3-BB64-86466BB37488}" type="presParOf" srcId="{7C260882-950E-47B5-8CB0-315047776161}" destId="{3FA0989E-75AE-4C69-9059-D72F4BA5C519}" srcOrd="2" destOrd="0" presId="urn:microsoft.com/office/officeart/2005/8/layout/hierarchy2#2"/>
    <dgm:cxn modelId="{74F35F83-E132-4B1D-86E0-FB2C904C9CBC}" type="presParOf" srcId="{3FA0989E-75AE-4C69-9059-D72F4BA5C519}" destId="{1909BFB3-4457-45A1-988D-4117C600F047}" srcOrd="0" destOrd="0" presId="urn:microsoft.com/office/officeart/2005/8/layout/hierarchy2#2"/>
    <dgm:cxn modelId="{932108D3-BD18-4205-AE55-23EDAC150E27}" type="presParOf" srcId="{7C260882-950E-47B5-8CB0-315047776161}" destId="{0BA1776B-0D22-4113-8CF7-6F5F276E0152}" srcOrd="3" destOrd="0" presId="urn:microsoft.com/office/officeart/2005/8/layout/hierarchy2#2"/>
    <dgm:cxn modelId="{B81CFCC8-7686-453B-9C60-AC6EDB161E41}" type="presParOf" srcId="{0BA1776B-0D22-4113-8CF7-6F5F276E0152}" destId="{9AF4B54B-56B6-47F1-9C77-84A8C0334EF0}" srcOrd="0" destOrd="0" presId="urn:microsoft.com/office/officeart/2005/8/layout/hierarchy2#2"/>
    <dgm:cxn modelId="{6DD602FD-CC69-4D94-9DA1-DBFB015D18DE}" type="presParOf" srcId="{0BA1776B-0D22-4113-8CF7-6F5F276E0152}" destId="{4708953F-6D77-41BE-9ADD-A527B11BE6E4}" srcOrd="1" destOrd="0" presId="urn:microsoft.com/office/officeart/2005/8/layout/hierarchy2#2"/>
    <dgm:cxn modelId="{D7D46973-ECB4-4DE1-9837-058C2EC70302}" type="presParOf" srcId="{4708953F-6D77-41BE-9ADD-A527B11BE6E4}" destId="{EA3E942B-AC08-4DFA-9E7F-56D95AA7FAD4}" srcOrd="0" destOrd="0" presId="urn:microsoft.com/office/officeart/2005/8/layout/hierarchy2#2"/>
    <dgm:cxn modelId="{0A3AF7B0-626A-4BF5-8D4C-9594A8E78681}" type="presParOf" srcId="{EA3E942B-AC08-4DFA-9E7F-56D95AA7FAD4}" destId="{AE2463ED-5AED-4BDD-971F-D9E121DCA820}" srcOrd="0" destOrd="0" presId="urn:microsoft.com/office/officeart/2005/8/layout/hierarchy2#2"/>
    <dgm:cxn modelId="{29BEC569-30DF-4C3A-8670-87D02D8E6F25}" type="presParOf" srcId="{4708953F-6D77-41BE-9ADD-A527B11BE6E4}" destId="{23760814-8E70-41ED-BB04-EC83EFC15077}" srcOrd="1" destOrd="0" presId="urn:microsoft.com/office/officeart/2005/8/layout/hierarchy2#2"/>
    <dgm:cxn modelId="{93EF676E-67C0-4DC2-8F69-BBB02503BA8B}" type="presParOf" srcId="{23760814-8E70-41ED-BB04-EC83EFC15077}" destId="{D930D17B-98CF-428A-BC06-49A04B2784D5}" srcOrd="0" destOrd="0" presId="urn:microsoft.com/office/officeart/2005/8/layout/hierarchy2#2"/>
    <dgm:cxn modelId="{924ADE32-99B2-4226-AB17-94FE9040299F}" type="presParOf" srcId="{23760814-8E70-41ED-BB04-EC83EFC15077}" destId="{E6DA5595-DFA1-4E92-904D-D342FF03350C}" srcOrd="1" destOrd="0" presId="urn:microsoft.com/office/officeart/2005/8/layout/hierarchy2#2"/>
    <dgm:cxn modelId="{B8D842B7-0342-4F0F-AFBE-C85D571440ED}" type="presParOf" srcId="{7C260882-950E-47B5-8CB0-315047776161}" destId="{CC13B456-574C-43B1-89AF-7D4BA199AC6D}" srcOrd="4" destOrd="0" presId="urn:microsoft.com/office/officeart/2005/8/layout/hierarchy2#2"/>
    <dgm:cxn modelId="{D5A1FF36-BC8C-4C02-B8C4-8BFDD3065436}" type="presParOf" srcId="{CC13B456-574C-43B1-89AF-7D4BA199AC6D}" destId="{0101BCB3-BEAC-4A9E-ACF7-60EB91D7179E}" srcOrd="0" destOrd="0" presId="urn:microsoft.com/office/officeart/2005/8/layout/hierarchy2#2"/>
    <dgm:cxn modelId="{3C761959-3FCE-4DE9-81C9-8BF16A40DB06}" type="presParOf" srcId="{7C260882-950E-47B5-8CB0-315047776161}" destId="{88444490-1CE1-4BB6-99F0-18C380D5C72D}" srcOrd="5" destOrd="0" presId="urn:microsoft.com/office/officeart/2005/8/layout/hierarchy2#2"/>
    <dgm:cxn modelId="{90DCE3CA-7366-4521-82E0-9EC4D9474113}" type="presParOf" srcId="{88444490-1CE1-4BB6-99F0-18C380D5C72D}" destId="{22832874-0114-4115-862E-564825701C1E}" srcOrd="0" destOrd="0" presId="urn:microsoft.com/office/officeart/2005/8/layout/hierarchy2#2"/>
    <dgm:cxn modelId="{30D4A242-2CD2-496A-BF3F-31A5EBE78155}" type="presParOf" srcId="{88444490-1CE1-4BB6-99F0-18C380D5C72D}" destId="{51765C35-695C-4949-A7B4-05A0CEDDD231}" srcOrd="1" destOrd="0" presId="urn:microsoft.com/office/officeart/2005/8/layout/hierarchy2#2"/>
    <dgm:cxn modelId="{B45F5EB0-5841-43F4-B236-6EBD81B39397}" type="presParOf" srcId="{7C260882-950E-47B5-8CB0-315047776161}" destId="{18AEA7EE-FC79-4125-8F9F-38E5C57D572D}" srcOrd="6" destOrd="0" presId="urn:microsoft.com/office/officeart/2005/8/layout/hierarchy2#2"/>
    <dgm:cxn modelId="{8C8E13C6-F15D-46B8-B73F-4BC755CDC2D0}" type="presParOf" srcId="{18AEA7EE-FC79-4125-8F9F-38E5C57D572D}" destId="{7DA49F27-87B4-4CC6-8130-557C3C66D786}" srcOrd="0" destOrd="0" presId="urn:microsoft.com/office/officeart/2005/8/layout/hierarchy2#2"/>
    <dgm:cxn modelId="{2681558C-4772-4284-AF99-2FBA8837C0AE}" type="presParOf" srcId="{7C260882-950E-47B5-8CB0-315047776161}" destId="{42432F5D-A80A-4530-8B5B-B282818783DC}" srcOrd="7" destOrd="0" presId="urn:microsoft.com/office/officeart/2005/8/layout/hierarchy2#2"/>
    <dgm:cxn modelId="{8A90E425-6779-418E-8B3D-D12BB11CE612}" type="presParOf" srcId="{42432F5D-A80A-4530-8B5B-B282818783DC}" destId="{C86B2148-53FD-4CD0-A0E7-C1249B3EA67C}" srcOrd="0" destOrd="0" presId="urn:microsoft.com/office/officeart/2005/8/layout/hierarchy2#2"/>
    <dgm:cxn modelId="{7C3DCCBC-F1EE-4DC5-8CA2-6378DDECA0D4}" type="presParOf" srcId="{42432F5D-A80A-4530-8B5B-B282818783DC}" destId="{E4105EE1-8475-4C8D-8AEE-E301ECBFC879}" srcOrd="1" destOrd="0" presId="urn:microsoft.com/office/officeart/2005/8/layout/hierarchy2#2"/>
    <dgm:cxn modelId="{1F51D4D0-D04B-4619-9A1C-33A11FDC0B83}" type="presParOf" srcId="{48528976-2AA6-4CDC-AC57-04051A7C27E4}" destId="{78282ED8-5626-4ACD-B5BC-011A988B2BB6}" srcOrd="2" destOrd="0" presId="urn:microsoft.com/office/officeart/2005/8/layout/hierarchy2#2"/>
    <dgm:cxn modelId="{54F1FA1D-5602-4067-9444-718406D7E79D}" type="presParOf" srcId="{78282ED8-5626-4ACD-B5BC-011A988B2BB6}" destId="{71063443-D80D-4F7B-9589-215DC3CD65DD}" srcOrd="0" destOrd="0" presId="urn:microsoft.com/office/officeart/2005/8/layout/hierarchy2#2"/>
    <dgm:cxn modelId="{18400351-3143-4837-866D-C076D784F53E}" type="presParOf" srcId="{48528976-2AA6-4CDC-AC57-04051A7C27E4}" destId="{2B9B5A9E-E8BC-4E21-A9DD-776BF3CD155E}" srcOrd="3" destOrd="0" presId="urn:microsoft.com/office/officeart/2005/8/layout/hierarchy2#2"/>
    <dgm:cxn modelId="{17026323-5070-4347-A120-DC3F9A37C691}" type="presParOf" srcId="{2B9B5A9E-E8BC-4E21-A9DD-776BF3CD155E}" destId="{F8646BCA-F99D-4615-9EC6-EBB494F4640B}" srcOrd="0" destOrd="0" presId="urn:microsoft.com/office/officeart/2005/8/layout/hierarchy2#2"/>
    <dgm:cxn modelId="{705D6C96-194A-4584-88BC-CAC2D5627357}" type="presParOf" srcId="{2B9B5A9E-E8BC-4E21-A9DD-776BF3CD155E}" destId="{2AC305D0-D5CE-41E6-B55E-EF2E60269D95}" srcOrd="1" destOrd="0" presId="urn:microsoft.com/office/officeart/2005/8/layout/hierarchy2#2"/>
    <dgm:cxn modelId="{E5B13DE6-181E-47B6-ADCF-768A846B9BE3}" type="presParOf" srcId="{2AC305D0-D5CE-41E6-B55E-EF2E60269D95}" destId="{489B0281-A12F-4A21-933E-1E023D66B85B}" srcOrd="0" destOrd="0" presId="urn:microsoft.com/office/officeart/2005/8/layout/hierarchy2#2"/>
    <dgm:cxn modelId="{A59C7608-7454-4818-8F75-5D73755348FC}" type="presParOf" srcId="{489B0281-A12F-4A21-933E-1E023D66B85B}" destId="{5B6F6404-C265-497F-ABED-3C4D9C65A01C}" srcOrd="0" destOrd="0" presId="urn:microsoft.com/office/officeart/2005/8/layout/hierarchy2#2"/>
    <dgm:cxn modelId="{384A9032-96F8-48D2-936B-E41F361C03F5}" type="presParOf" srcId="{2AC305D0-D5CE-41E6-B55E-EF2E60269D95}" destId="{E164F05E-0D47-48EB-B144-22ECA5EC30E0}" srcOrd="1" destOrd="0" presId="urn:microsoft.com/office/officeart/2005/8/layout/hierarchy2#2"/>
    <dgm:cxn modelId="{80455148-8ADB-4144-B0B6-AEB2B1C59312}" type="presParOf" srcId="{E164F05E-0D47-48EB-B144-22ECA5EC30E0}" destId="{9AE4401F-8806-43D6-890B-433512745042}" srcOrd="0" destOrd="0" presId="urn:microsoft.com/office/officeart/2005/8/layout/hierarchy2#2"/>
    <dgm:cxn modelId="{0FBC90A9-2164-4415-8925-48A733C36FAC}" type="presParOf" srcId="{E164F05E-0D47-48EB-B144-22ECA5EC30E0}" destId="{E21139F2-4C0D-41C6-8A1E-7F469E855DEF}" srcOrd="1" destOrd="0" presId="urn:microsoft.com/office/officeart/2005/8/layout/hierarchy2#2"/>
    <dgm:cxn modelId="{2DF64B78-7EC3-4A27-AD77-4DDFAC9575CF}" type="presParOf" srcId="{E21139F2-4C0D-41C6-8A1E-7F469E855DEF}" destId="{6BB4A249-4AD1-4340-BC0A-88647624D307}" srcOrd="0" destOrd="0" presId="urn:microsoft.com/office/officeart/2005/8/layout/hierarchy2#2"/>
    <dgm:cxn modelId="{E11FBD0E-9C64-4063-AAC2-BDB59E102EAF}" type="presParOf" srcId="{6BB4A249-4AD1-4340-BC0A-88647624D307}" destId="{06BDB6AA-F1F7-493D-96B1-9FF273620E85}" srcOrd="0" destOrd="0" presId="urn:microsoft.com/office/officeart/2005/8/layout/hierarchy2#2"/>
    <dgm:cxn modelId="{F74A9DAA-73B1-46BC-B1F2-23E33ABBA0EA}" type="presParOf" srcId="{E21139F2-4C0D-41C6-8A1E-7F469E855DEF}" destId="{2B506D21-5E94-42ED-80D5-F81C9CC9CC17}" srcOrd="1" destOrd="0" presId="urn:microsoft.com/office/officeart/2005/8/layout/hierarchy2#2"/>
    <dgm:cxn modelId="{2366E8F0-40AE-4165-8266-DCF991C6DD8B}" type="presParOf" srcId="{2B506D21-5E94-42ED-80D5-F81C9CC9CC17}" destId="{5E675CBE-601C-4601-92EB-185D5E13A0E3}" srcOrd="0" destOrd="0" presId="urn:microsoft.com/office/officeart/2005/8/layout/hierarchy2#2"/>
    <dgm:cxn modelId="{034A6B82-BFD7-48FD-A4E5-1E8ABB62FC0B}" type="presParOf" srcId="{2B506D21-5E94-42ED-80D5-F81C9CC9CC17}" destId="{136A0E2B-BE05-4AD8-B414-EED8194D2B88}" srcOrd="1" destOrd="0" presId="urn:microsoft.com/office/officeart/2005/8/layout/hierarchy2#2"/>
    <dgm:cxn modelId="{D8ADBD71-B869-412B-B3BD-6C15DDB552F1}" type="presParOf" srcId="{2AC305D0-D5CE-41E6-B55E-EF2E60269D95}" destId="{DF012900-1A05-4205-8CFC-3B8D852520C1}" srcOrd="2" destOrd="0" presId="urn:microsoft.com/office/officeart/2005/8/layout/hierarchy2#2"/>
    <dgm:cxn modelId="{CBD6F096-07B9-48D5-993B-99605222D9AE}" type="presParOf" srcId="{DF012900-1A05-4205-8CFC-3B8D852520C1}" destId="{3CF665EB-DEA5-4C04-B786-C28A9C2312CF}" srcOrd="0" destOrd="0" presId="urn:microsoft.com/office/officeart/2005/8/layout/hierarchy2#2"/>
    <dgm:cxn modelId="{5D3886D7-5B5E-4B35-A963-7457657805DB}" type="presParOf" srcId="{2AC305D0-D5CE-41E6-B55E-EF2E60269D95}" destId="{D9F683E1-C8CF-43AE-B17A-F4F5BD075224}" srcOrd="3" destOrd="0" presId="urn:microsoft.com/office/officeart/2005/8/layout/hierarchy2#2"/>
    <dgm:cxn modelId="{C2732C9A-3AC9-4C79-99FE-E99AB3511A2C}" type="presParOf" srcId="{D9F683E1-C8CF-43AE-B17A-F4F5BD075224}" destId="{DC279E6D-288D-442C-B8D8-C65B4869FF93}" srcOrd="0" destOrd="0" presId="urn:microsoft.com/office/officeart/2005/8/layout/hierarchy2#2"/>
    <dgm:cxn modelId="{AE3FCB48-3513-483E-8920-657F07B407E6}" type="presParOf" srcId="{D9F683E1-C8CF-43AE-B17A-F4F5BD075224}" destId="{D416214E-5833-4BD2-8F95-03F494001B48}" srcOrd="1" destOrd="0" presId="urn:microsoft.com/office/officeart/2005/8/layout/hierarchy2#2"/>
    <dgm:cxn modelId="{C9A77718-E8B7-4E2A-ACBF-7E46458AD29E}" type="presParOf" srcId="{2AC305D0-D5CE-41E6-B55E-EF2E60269D95}" destId="{182CBCC0-C118-411A-8F77-E2B3FD73DCB8}" srcOrd="4" destOrd="0" presId="urn:microsoft.com/office/officeart/2005/8/layout/hierarchy2#2"/>
    <dgm:cxn modelId="{4F174F46-7552-43AA-9B4F-7287F2322971}" type="presParOf" srcId="{182CBCC0-C118-411A-8F77-E2B3FD73DCB8}" destId="{95ED658C-1347-4AAD-9B38-B9C5B18ED574}" srcOrd="0" destOrd="0" presId="urn:microsoft.com/office/officeart/2005/8/layout/hierarchy2#2"/>
    <dgm:cxn modelId="{357789D8-3621-4F88-8F49-CBE6D4605B0D}" type="presParOf" srcId="{2AC305D0-D5CE-41E6-B55E-EF2E60269D95}" destId="{6C967156-90C0-4103-8F5A-6E6BD4D52935}" srcOrd="5" destOrd="0" presId="urn:microsoft.com/office/officeart/2005/8/layout/hierarchy2#2"/>
    <dgm:cxn modelId="{1637FF37-1430-4CEE-B149-4E1DE234A4EB}" type="presParOf" srcId="{6C967156-90C0-4103-8F5A-6E6BD4D52935}" destId="{174098C7-65FD-46FE-8BC0-EBF056C5675F}" srcOrd="0" destOrd="0" presId="urn:microsoft.com/office/officeart/2005/8/layout/hierarchy2#2"/>
    <dgm:cxn modelId="{CF92E916-B7B8-4B8A-B012-E96D4EFAD90A}" type="presParOf" srcId="{6C967156-90C0-4103-8F5A-6E6BD4D52935}" destId="{71610F48-06A3-486C-9ACF-C8F4815ED89F}" srcOrd="1" destOrd="0" presId="urn:microsoft.com/office/officeart/2005/8/layout/hierarchy2#2"/>
    <dgm:cxn modelId="{5CF6F783-38B3-4621-B58D-C5B932BCBB81}" type="presParOf" srcId="{2AC305D0-D5CE-41E6-B55E-EF2E60269D95}" destId="{7FE5FF28-731F-4248-BB7C-23DA992C170D}" srcOrd="6" destOrd="0" presId="urn:microsoft.com/office/officeart/2005/8/layout/hierarchy2#2"/>
    <dgm:cxn modelId="{93E69183-75DC-4B45-92F4-E78F06326A23}" type="presParOf" srcId="{7FE5FF28-731F-4248-BB7C-23DA992C170D}" destId="{54B85AD7-4936-4948-A02F-F804F36BD551}" srcOrd="0" destOrd="0" presId="urn:microsoft.com/office/officeart/2005/8/layout/hierarchy2#2"/>
    <dgm:cxn modelId="{C3A4EACB-8486-441E-8990-2A7DAD26C703}" type="presParOf" srcId="{2AC305D0-D5CE-41E6-B55E-EF2E60269D95}" destId="{7C499509-6435-4340-A0E2-0E2630832ECD}" srcOrd="7" destOrd="0" presId="urn:microsoft.com/office/officeart/2005/8/layout/hierarchy2#2"/>
    <dgm:cxn modelId="{84CF0673-19C2-49F6-961D-8D5647F2C08F}" type="presParOf" srcId="{7C499509-6435-4340-A0E2-0E2630832ECD}" destId="{A81D4048-F564-41E4-A3F8-C9AB9073B3EA}" srcOrd="0" destOrd="0" presId="urn:microsoft.com/office/officeart/2005/8/layout/hierarchy2#2"/>
    <dgm:cxn modelId="{8A7387EB-162B-4779-B3F2-9B342637F1C1}" type="presParOf" srcId="{7C499509-6435-4340-A0E2-0E2630832ECD}" destId="{CC87A9CD-1F13-4D21-8D04-0F1798655009}" srcOrd="1" destOrd="0" presId="urn:microsoft.com/office/officeart/2005/8/layout/hierarchy2#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69710" cy="3742690"/>
        <a:chOff x="0" y="0"/>
        <a:chExt cx="6569710" cy="3742690"/>
      </a:xfrm>
    </dsp:grpSpPr>
    <dsp:sp modelId="{073538AF-B37C-4689-9A37-74302EFB4286}">
      <dsp:nvSpPr>
        <dsp:cNvPr id="3" name="圆角矩形 2"/>
        <dsp:cNvSpPr/>
      </dsp:nvSpPr>
      <dsp:spPr bwMode="white">
        <a:xfrm>
          <a:off x="198765" y="1846119"/>
          <a:ext cx="1322887" cy="366930"/>
        </a:xfrm>
        <a:prstGeom prst="roundRect">
          <a:avLst>
            <a:gd name="adj" fmla="val 10000"/>
          </a:avLst>
        </a:prstGeom>
      </dsp:spPr>
      <dsp:style>
        <a:lnRef idx="0">
          <a:schemeClr val="lt1"/>
        </a:lnRef>
        <a:fillRef idx="3">
          <a:schemeClr val="accent1">
            <a:shade val="80000"/>
          </a:schemeClr>
        </a:fillRef>
        <a:effectRef idx="3">
          <a:scrgbClr r="0" g="0" b="0"/>
        </a:effectRef>
        <a:fontRef idx="minor">
          <a:schemeClr val="lt1"/>
        </a:fontRef>
      </dsp:style>
      <dsp:txBody>
        <a:bodyPr vert="horz" wrap="square"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800">
              <a:latin typeface="黑体" panose="02010609060101010101" pitchFamily="2" charset="-122"/>
              <a:ea typeface="黑体" panose="02010609060101010101" pitchFamily="2" charset="-122"/>
              <a:cs typeface="Times New Roman" panose="02020603050405020304" pitchFamily="18" charset="0"/>
            </a:rPr>
            <a:t>报文</a:t>
          </a:r>
        </a:p>
      </dsp:txBody>
      <dsp:txXfrm>
        <a:off x="198765" y="1846119"/>
        <a:ext cx="1322887" cy="366930"/>
      </dsp:txXfrm>
    </dsp:sp>
    <dsp:sp modelId="{16269F4B-3120-4436-9FB2-3EC14209B729}">
      <dsp:nvSpPr>
        <dsp:cNvPr id="4" name="任意多边形 3"/>
        <dsp:cNvSpPr/>
      </dsp:nvSpPr>
      <dsp:spPr bwMode="white">
        <a:xfrm>
          <a:off x="1196668" y="1572417"/>
          <a:ext cx="943512" cy="17647"/>
        </a:xfrm>
        <a:custGeom>
          <a:avLst/>
          <a:gdLst/>
          <a:ahLst/>
          <a:cxnLst/>
          <a:pathLst>
            <a:path w="1486" h="28">
              <a:moveTo>
                <a:pt x="512" y="720"/>
              </a:moveTo>
              <a:lnTo>
                <a:pt x="974" y="-692"/>
              </a:lnTo>
            </a:path>
          </a:pathLst>
        </a:custGeom>
      </dsp:spPr>
      <dsp:style>
        <a:lnRef idx="2">
          <a:schemeClr val="accent1">
            <a:tint val="99000"/>
          </a:schemeClr>
        </a:lnRef>
        <a:fillRef idx="0">
          <a:schemeClr val="accent1">
            <a:tint val="99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1196668" y="1572417"/>
        <a:ext cx="943512" cy="17647"/>
      </dsp:txXfrm>
    </dsp:sp>
    <dsp:sp modelId="{3B7EE237-8269-4259-8ED4-EFF879A70C55}">
      <dsp:nvSpPr>
        <dsp:cNvPr id="5" name="圆角矩形 4"/>
        <dsp:cNvSpPr/>
      </dsp:nvSpPr>
      <dsp:spPr bwMode="white">
        <a:xfrm>
          <a:off x="1815196" y="949432"/>
          <a:ext cx="1322887" cy="366930"/>
        </a:xfrm>
        <a:prstGeom prst="roundRect">
          <a:avLst>
            <a:gd name="adj" fmla="val 10000"/>
          </a:avLst>
        </a:prstGeom>
      </dsp:spPr>
      <dsp:style>
        <a:lnRef idx="0">
          <a:schemeClr val="lt1"/>
        </a:lnRef>
        <a:fillRef idx="3">
          <a:schemeClr val="accent1">
            <a:tint val="99000"/>
            <a:hueOff val="0"/>
            <a:satOff val="0"/>
            <a:lumOff val="0"/>
            <a:alpha val="100000"/>
          </a:schemeClr>
        </a:fillRef>
        <a:effectRef idx="3">
          <a:scrgbClr r="0" g="0" b="0"/>
        </a:effectRef>
        <a:fontRef idx="minor">
          <a:schemeClr val="lt1"/>
        </a:fontRef>
      </dsp:style>
      <dsp:txBody>
        <a:bodyPr vert="horz" wrap="square"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800">
              <a:solidFill>
                <a:schemeClr val="accent2"/>
              </a:solidFill>
              <a:latin typeface="黑体" panose="02010609060101010101" pitchFamily="2" charset="-122"/>
              <a:ea typeface="黑体" panose="02010609060101010101" pitchFamily="2" charset="-122"/>
              <a:cs typeface="Times New Roman" panose="02020603050405020304" pitchFamily="18" charset="0"/>
            </a:rPr>
            <a:t>请求报文</a:t>
          </a:r>
        </a:p>
      </dsp:txBody>
      <dsp:txXfrm>
        <a:off x="1815196" y="949432"/>
        <a:ext cx="1322887" cy="366930"/>
      </dsp:txXfrm>
    </dsp:sp>
    <dsp:sp modelId="{8060560D-0AEB-4696-AA2A-2AB7D2D45BCC}">
      <dsp:nvSpPr>
        <dsp:cNvPr id="6" name="任意多边形 5"/>
        <dsp:cNvSpPr/>
      </dsp:nvSpPr>
      <dsp:spPr bwMode="white">
        <a:xfrm>
          <a:off x="2887529" y="754850"/>
          <a:ext cx="794653" cy="17647"/>
        </a:xfrm>
        <a:custGeom>
          <a:avLst/>
          <a:gdLst/>
          <a:ahLst/>
          <a:cxnLst/>
          <a:pathLst>
            <a:path w="1251" h="28">
              <a:moveTo>
                <a:pt x="395" y="595"/>
              </a:moveTo>
              <a:lnTo>
                <a:pt x="857" y="-568"/>
              </a:lnTo>
            </a:path>
          </a:pathLst>
        </a:custGeom>
      </dsp:spPr>
      <dsp:style>
        <a:lnRef idx="2">
          <a:schemeClr val="accent1">
            <a:tint val="80000"/>
          </a:schemeClr>
        </a:lnRef>
        <a:fillRef idx="0">
          <a:schemeClr val="accent1">
            <a:tint val="8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2887529" y="754850"/>
        <a:ext cx="794653" cy="17647"/>
      </dsp:txXfrm>
    </dsp:sp>
    <dsp:sp modelId="{79676D8F-A572-4991-B483-0C51C07CCE83}">
      <dsp:nvSpPr>
        <dsp:cNvPr id="7" name="圆角矩形 6"/>
        <dsp:cNvSpPr/>
      </dsp:nvSpPr>
      <dsp:spPr bwMode="white">
        <a:xfrm>
          <a:off x="3431627" y="210985"/>
          <a:ext cx="1322887" cy="366930"/>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请求行</a:t>
          </a:r>
        </a:p>
      </dsp:txBody>
      <dsp:txXfrm>
        <a:off x="3431627" y="210985"/>
        <a:ext cx="1322887" cy="366930"/>
      </dsp:txXfrm>
    </dsp:sp>
    <dsp:sp modelId="{8EE11A46-8139-45E4-B5F4-E472730DEEC4}">
      <dsp:nvSpPr>
        <dsp:cNvPr id="8" name="任意多边形 7"/>
        <dsp:cNvSpPr/>
      </dsp:nvSpPr>
      <dsp:spPr bwMode="white">
        <a:xfrm>
          <a:off x="4720536" y="280134"/>
          <a:ext cx="361501" cy="17647"/>
        </a:xfrm>
        <a:custGeom>
          <a:avLst/>
          <a:gdLst/>
          <a:ahLst/>
          <a:cxnLst/>
          <a:pathLst>
            <a:path w="569" h="28">
              <a:moveTo>
                <a:pt x="54" y="180"/>
              </a:moveTo>
              <a:lnTo>
                <a:pt x="516" y="-152"/>
              </a:lnTo>
            </a:path>
          </a:pathLst>
        </a:custGeom>
      </dsp:spPr>
      <dsp:style>
        <a:lnRef idx="2">
          <a:schemeClr val="accent1">
            <a:tint val="70000"/>
          </a:schemeClr>
        </a:lnRef>
        <a:fillRef idx="0">
          <a:schemeClr val="accent1">
            <a:tint val="7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4720536" y="280134"/>
        <a:ext cx="361501" cy="17647"/>
      </dsp:txXfrm>
    </dsp:sp>
    <dsp:sp modelId="{B72814B6-2A64-484B-B4CC-AB4CB4B15FE0}">
      <dsp:nvSpPr>
        <dsp:cNvPr id="9" name="圆角矩形 8"/>
        <dsp:cNvSpPr/>
      </dsp:nvSpPr>
      <dsp:spPr bwMode="white">
        <a:xfrm>
          <a:off x="5048058" y="0"/>
          <a:ext cx="1322887" cy="366930"/>
        </a:xfrm>
        <a:prstGeom prst="roundRect">
          <a:avLst>
            <a:gd name="adj" fmla="val 10000"/>
          </a:avLst>
        </a:prstGeom>
      </dsp:spPr>
      <dsp:style>
        <a:lnRef idx="0">
          <a:schemeClr val="lt1"/>
        </a:lnRef>
        <a:fillRef idx="3">
          <a:schemeClr val="accent1">
            <a:tint val="7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600">
              <a:solidFill>
                <a:schemeClr val="accent6">
                  <a:lumMod val="10000"/>
                </a:schemeClr>
              </a:solidFill>
              <a:latin typeface="黑体" panose="02010609060101010101" pitchFamily="2" charset="-122"/>
              <a:ea typeface="黑体" panose="02010609060101010101" pitchFamily="2" charset="-122"/>
              <a:cs typeface="Times New Roman" panose="02020603050405020304" pitchFamily="18" charset="0"/>
            </a:rPr>
            <a:t>请求方法</a:t>
          </a:r>
        </a:p>
      </dsp:txBody>
      <dsp:txXfrm>
        <a:off x="5048058" y="0"/>
        <a:ext cx="1322887" cy="366930"/>
      </dsp:txXfrm>
    </dsp:sp>
    <dsp:sp modelId="{E67A4751-364E-4C35-A77E-F998B48C76E6}">
      <dsp:nvSpPr>
        <dsp:cNvPr id="10" name="任意多边形 9"/>
        <dsp:cNvSpPr/>
      </dsp:nvSpPr>
      <dsp:spPr bwMode="white">
        <a:xfrm>
          <a:off x="4720536" y="491119"/>
          <a:ext cx="361501" cy="17647"/>
        </a:xfrm>
        <a:custGeom>
          <a:avLst/>
          <a:gdLst/>
          <a:ahLst/>
          <a:cxnLst/>
          <a:pathLst>
            <a:path w="569" h="28">
              <a:moveTo>
                <a:pt x="54" y="-152"/>
              </a:moveTo>
              <a:lnTo>
                <a:pt x="516" y="180"/>
              </a:lnTo>
            </a:path>
          </a:pathLst>
        </a:custGeom>
      </dsp:spPr>
      <dsp:style>
        <a:lnRef idx="2">
          <a:schemeClr val="accent1">
            <a:tint val="70000"/>
          </a:schemeClr>
        </a:lnRef>
        <a:fillRef idx="0">
          <a:schemeClr val="accent1">
            <a:tint val="7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4720536" y="491119"/>
        <a:ext cx="361501" cy="17647"/>
      </dsp:txXfrm>
    </dsp:sp>
    <dsp:sp modelId="{2D041F60-B68A-4538-9CC6-1A7CBE43A633}">
      <dsp:nvSpPr>
        <dsp:cNvPr id="11" name="圆角矩形 10"/>
        <dsp:cNvSpPr/>
      </dsp:nvSpPr>
      <dsp:spPr bwMode="white">
        <a:xfrm>
          <a:off x="5048058" y="421970"/>
          <a:ext cx="1322887" cy="366930"/>
        </a:xfrm>
        <a:prstGeom prst="roundRect">
          <a:avLst>
            <a:gd name="adj" fmla="val 10000"/>
          </a:avLst>
        </a:prstGeom>
      </dsp:spPr>
      <dsp:style>
        <a:lnRef idx="0">
          <a:schemeClr val="lt1"/>
        </a:lnRef>
        <a:fillRef idx="3">
          <a:schemeClr val="accent1">
            <a:tint val="7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en-US" altLang="zh-CN" sz="1600">
              <a:solidFill>
                <a:schemeClr val="accent6">
                  <a:lumMod val="10000"/>
                </a:schemeClr>
              </a:solidFill>
              <a:latin typeface="黑体" panose="02010609060101010101" pitchFamily="2" charset="-122"/>
              <a:ea typeface="黑体" panose="02010609060101010101" pitchFamily="2" charset="-122"/>
              <a:cs typeface="黑体" panose="02010609060101010101" pitchFamily="2" charset="-122"/>
            </a:rPr>
            <a:t>HTTP</a:t>
          </a:r>
          <a:r>
            <a:rPr lang="zh-CN" altLang="en-US" sz="1600">
              <a:solidFill>
                <a:schemeClr val="accent6">
                  <a:lumMod val="10000"/>
                </a:schemeClr>
              </a:solidFill>
              <a:latin typeface="黑体" panose="02010609060101010101" pitchFamily="2" charset="-122"/>
              <a:ea typeface="黑体" panose="02010609060101010101" pitchFamily="2" charset="-122"/>
              <a:cs typeface="黑体" panose="02010609060101010101" pitchFamily="2" charset="-122"/>
            </a:rPr>
            <a:t>协议版本</a:t>
          </a:r>
        </a:p>
      </dsp:txBody>
      <dsp:txXfrm>
        <a:off x="5048058" y="421970"/>
        <a:ext cx="1322887" cy="366930"/>
      </dsp:txXfrm>
    </dsp:sp>
    <dsp:sp modelId="{3FA0989E-75AE-4C69-9059-D72F4BA5C519}">
      <dsp:nvSpPr>
        <dsp:cNvPr id="12" name="任意多边形 11"/>
        <dsp:cNvSpPr/>
      </dsp:nvSpPr>
      <dsp:spPr bwMode="white">
        <a:xfrm>
          <a:off x="3128893" y="1071328"/>
          <a:ext cx="311925" cy="17647"/>
        </a:xfrm>
        <a:custGeom>
          <a:avLst/>
          <a:gdLst/>
          <a:ahLst/>
          <a:cxnLst/>
          <a:pathLst>
            <a:path w="491" h="28">
              <a:moveTo>
                <a:pt x="14" y="97"/>
              </a:moveTo>
              <a:lnTo>
                <a:pt x="477" y="-69"/>
              </a:lnTo>
            </a:path>
          </a:pathLst>
        </a:custGeom>
      </dsp:spPr>
      <dsp:style>
        <a:lnRef idx="2">
          <a:schemeClr val="accent1">
            <a:tint val="80000"/>
          </a:schemeClr>
        </a:lnRef>
        <a:fillRef idx="0">
          <a:schemeClr val="accent1">
            <a:tint val="8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3128893" y="1071328"/>
        <a:ext cx="311925" cy="17647"/>
      </dsp:txXfrm>
    </dsp:sp>
    <dsp:sp modelId="{9AF4B54B-56B6-47F1-9C77-84A8C0334EF0}">
      <dsp:nvSpPr>
        <dsp:cNvPr id="13" name="圆角矩形 12"/>
        <dsp:cNvSpPr/>
      </dsp:nvSpPr>
      <dsp:spPr bwMode="white">
        <a:xfrm>
          <a:off x="3431627" y="843940"/>
          <a:ext cx="1322887" cy="366930"/>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请求头部</a:t>
          </a:r>
        </a:p>
      </dsp:txBody>
      <dsp:txXfrm>
        <a:off x="3431627" y="843940"/>
        <a:ext cx="1322887" cy="366930"/>
      </dsp:txXfrm>
    </dsp:sp>
    <dsp:sp modelId="{EA3E942B-AC08-4DFA-9E7F-56D95AA7FAD4}">
      <dsp:nvSpPr>
        <dsp:cNvPr id="14" name="任意多边形 13"/>
        <dsp:cNvSpPr/>
      </dsp:nvSpPr>
      <dsp:spPr bwMode="white">
        <a:xfrm>
          <a:off x="4754514" y="1018582"/>
          <a:ext cx="293544" cy="17647"/>
        </a:xfrm>
        <a:custGeom>
          <a:avLst/>
          <a:gdLst/>
          <a:ahLst/>
          <a:cxnLst/>
          <a:pathLst>
            <a:path w="462" h="28">
              <a:moveTo>
                <a:pt x="0" y="14"/>
              </a:moveTo>
              <a:lnTo>
                <a:pt x="462" y="14"/>
              </a:lnTo>
            </a:path>
          </a:pathLst>
        </a:custGeom>
      </dsp:spPr>
      <dsp:style>
        <a:lnRef idx="2">
          <a:schemeClr val="accent1">
            <a:tint val="70000"/>
          </a:schemeClr>
        </a:lnRef>
        <a:fillRef idx="0">
          <a:schemeClr val="accent1">
            <a:tint val="7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4754514" y="1018582"/>
        <a:ext cx="293544" cy="17647"/>
      </dsp:txXfrm>
    </dsp:sp>
    <dsp:sp modelId="{D930D17B-98CF-428A-BC06-49A04B2784D5}">
      <dsp:nvSpPr>
        <dsp:cNvPr id="15" name="圆角矩形 14"/>
        <dsp:cNvSpPr/>
      </dsp:nvSpPr>
      <dsp:spPr bwMode="white">
        <a:xfrm>
          <a:off x="5048058" y="843940"/>
          <a:ext cx="1322887" cy="366930"/>
        </a:xfrm>
        <a:prstGeom prst="roundRect">
          <a:avLst>
            <a:gd name="adj" fmla="val 10000"/>
          </a:avLst>
        </a:prstGeom>
      </dsp:spPr>
      <dsp:style>
        <a:lnRef idx="0">
          <a:schemeClr val="lt1"/>
        </a:lnRef>
        <a:fillRef idx="3">
          <a:schemeClr val="accent1">
            <a:tint val="7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en-US" altLang="zh-CN" sz="1600">
              <a:solidFill>
                <a:schemeClr val="accent6">
                  <a:lumMod val="10000"/>
                </a:schemeClr>
              </a:solidFill>
              <a:latin typeface="黑体" panose="02010609060101010101" pitchFamily="2" charset="-122"/>
              <a:ea typeface="黑体" panose="02010609060101010101" pitchFamily="2" charset="-122"/>
              <a:cs typeface="Times New Roman" panose="02020603050405020304" pitchFamily="18" charset="0"/>
            </a:rPr>
            <a:t>Content-Type</a:t>
          </a:r>
        </a:p>
      </dsp:txBody>
      <dsp:txXfrm>
        <a:off x="5048058" y="843940"/>
        <a:ext cx="1322887" cy="366930"/>
      </dsp:txXfrm>
    </dsp:sp>
    <dsp:sp modelId="{CC13B456-574C-43B1-89AF-7D4BA199AC6D}">
      <dsp:nvSpPr>
        <dsp:cNvPr id="16" name="任意多边形 15"/>
        <dsp:cNvSpPr/>
      </dsp:nvSpPr>
      <dsp:spPr bwMode="white">
        <a:xfrm>
          <a:off x="3069027" y="1282313"/>
          <a:ext cx="431655" cy="17647"/>
        </a:xfrm>
        <a:custGeom>
          <a:avLst/>
          <a:gdLst/>
          <a:ahLst/>
          <a:cxnLst/>
          <a:pathLst>
            <a:path w="680" h="28">
              <a:moveTo>
                <a:pt x="109" y="-235"/>
              </a:moveTo>
              <a:lnTo>
                <a:pt x="571" y="263"/>
              </a:lnTo>
            </a:path>
          </a:pathLst>
        </a:custGeom>
      </dsp:spPr>
      <dsp:style>
        <a:lnRef idx="2">
          <a:schemeClr val="accent1">
            <a:tint val="80000"/>
          </a:schemeClr>
        </a:lnRef>
        <a:fillRef idx="0">
          <a:schemeClr val="accent1">
            <a:tint val="8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3069027" y="1282313"/>
        <a:ext cx="431655" cy="17647"/>
      </dsp:txXfrm>
    </dsp:sp>
    <dsp:sp modelId="{22832874-0114-4115-862E-564825701C1E}">
      <dsp:nvSpPr>
        <dsp:cNvPr id="17" name="圆角矩形 16"/>
        <dsp:cNvSpPr/>
      </dsp:nvSpPr>
      <dsp:spPr bwMode="white">
        <a:xfrm>
          <a:off x="3431627" y="1265910"/>
          <a:ext cx="1322887" cy="366930"/>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空行</a:t>
          </a:r>
        </a:p>
      </dsp:txBody>
      <dsp:txXfrm>
        <a:off x="3431627" y="1265910"/>
        <a:ext cx="1322887" cy="366930"/>
      </dsp:txXfrm>
    </dsp:sp>
    <dsp:sp modelId="{18AEA7EE-FC79-4125-8F9F-38E5C57D572D}">
      <dsp:nvSpPr>
        <dsp:cNvPr id="18" name="任意多边形 17"/>
        <dsp:cNvSpPr/>
      </dsp:nvSpPr>
      <dsp:spPr bwMode="white">
        <a:xfrm>
          <a:off x="2887529" y="1493298"/>
          <a:ext cx="794653" cy="17647"/>
        </a:xfrm>
        <a:custGeom>
          <a:avLst/>
          <a:gdLst/>
          <a:ahLst/>
          <a:cxnLst/>
          <a:pathLst>
            <a:path w="1251" h="28">
              <a:moveTo>
                <a:pt x="395" y="-568"/>
              </a:moveTo>
              <a:lnTo>
                <a:pt x="857" y="595"/>
              </a:lnTo>
            </a:path>
          </a:pathLst>
        </a:custGeom>
      </dsp:spPr>
      <dsp:style>
        <a:lnRef idx="2">
          <a:schemeClr val="accent1">
            <a:tint val="80000"/>
          </a:schemeClr>
        </a:lnRef>
        <a:fillRef idx="0">
          <a:schemeClr val="accent1">
            <a:tint val="8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2887529" y="1493298"/>
        <a:ext cx="794653" cy="17647"/>
      </dsp:txXfrm>
    </dsp:sp>
    <dsp:sp modelId="{C86B2148-53FD-4CD0-A0E7-C1249B3EA67C}">
      <dsp:nvSpPr>
        <dsp:cNvPr id="19" name="圆角矩形 18"/>
        <dsp:cNvSpPr/>
      </dsp:nvSpPr>
      <dsp:spPr bwMode="white">
        <a:xfrm>
          <a:off x="3431627" y="1687880"/>
          <a:ext cx="1322887" cy="366930"/>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请求体</a:t>
          </a:r>
        </a:p>
      </dsp:txBody>
      <dsp:txXfrm>
        <a:off x="3431627" y="1687880"/>
        <a:ext cx="1322887" cy="366930"/>
      </dsp:txXfrm>
    </dsp:sp>
    <dsp:sp modelId="{78282ED8-5626-4ACD-B5BC-011A988B2BB6}">
      <dsp:nvSpPr>
        <dsp:cNvPr id="20" name="任意多边形 19"/>
        <dsp:cNvSpPr/>
      </dsp:nvSpPr>
      <dsp:spPr bwMode="white">
        <a:xfrm>
          <a:off x="1196668" y="2469103"/>
          <a:ext cx="943512" cy="17647"/>
        </a:xfrm>
        <a:custGeom>
          <a:avLst/>
          <a:gdLst/>
          <a:ahLst/>
          <a:cxnLst/>
          <a:pathLst>
            <a:path w="1486" h="28">
              <a:moveTo>
                <a:pt x="512" y="-692"/>
              </a:moveTo>
              <a:lnTo>
                <a:pt x="974" y="720"/>
              </a:lnTo>
            </a:path>
          </a:pathLst>
        </a:custGeom>
      </dsp:spPr>
      <dsp:style>
        <a:lnRef idx="2">
          <a:schemeClr val="accent1">
            <a:tint val="99000"/>
          </a:schemeClr>
        </a:lnRef>
        <a:fillRef idx="0">
          <a:schemeClr val="accent1">
            <a:tint val="99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1196668" y="2469103"/>
        <a:ext cx="943512" cy="17647"/>
      </dsp:txXfrm>
    </dsp:sp>
    <dsp:sp modelId="{F8646BCA-F99D-4615-9EC6-EBB494F4640B}">
      <dsp:nvSpPr>
        <dsp:cNvPr id="21" name="圆角矩形 20"/>
        <dsp:cNvSpPr/>
      </dsp:nvSpPr>
      <dsp:spPr bwMode="white">
        <a:xfrm>
          <a:off x="1815196" y="2742805"/>
          <a:ext cx="1322887" cy="366930"/>
        </a:xfrm>
        <a:prstGeom prst="roundRect">
          <a:avLst>
            <a:gd name="adj" fmla="val 10000"/>
          </a:avLst>
        </a:prstGeom>
      </dsp:spPr>
      <dsp:style>
        <a:lnRef idx="0">
          <a:schemeClr val="lt1"/>
        </a:lnRef>
        <a:fillRef idx="3">
          <a:schemeClr val="accent1">
            <a:tint val="99000"/>
            <a:hueOff val="0"/>
            <a:satOff val="0"/>
            <a:lumOff val="0"/>
            <a:alpha val="100000"/>
          </a:schemeClr>
        </a:fillRef>
        <a:effectRef idx="3">
          <a:scrgbClr r="0" g="0" b="0"/>
        </a:effectRef>
        <a:fontRef idx="minor">
          <a:schemeClr val="lt1"/>
        </a:fontRef>
      </dsp:style>
      <dsp:txBody>
        <a:bodyPr vert="horz" wrap="square" lIns="11430" tIns="11430" rIns="11430" bIns="1143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800">
              <a:solidFill>
                <a:schemeClr val="accent2"/>
              </a:solidFill>
              <a:latin typeface="黑体" panose="02010609060101010101" pitchFamily="2" charset="-122"/>
              <a:ea typeface="黑体" panose="02010609060101010101" pitchFamily="2" charset="-122"/>
              <a:cs typeface="Times New Roman" panose="02020603050405020304" pitchFamily="18" charset="0"/>
            </a:rPr>
            <a:t>响应报文</a:t>
          </a:r>
        </a:p>
      </dsp:txBody>
      <dsp:txXfrm>
        <a:off x="1815196" y="2742805"/>
        <a:ext cx="1322887" cy="366930"/>
      </dsp:txXfrm>
    </dsp:sp>
    <dsp:sp modelId="{489B0281-A12F-4A21-933E-1E023D66B85B}">
      <dsp:nvSpPr>
        <dsp:cNvPr id="22" name="任意多边形 21"/>
        <dsp:cNvSpPr/>
      </dsp:nvSpPr>
      <dsp:spPr bwMode="white">
        <a:xfrm>
          <a:off x="2936000" y="2600969"/>
          <a:ext cx="697711" cy="17647"/>
        </a:xfrm>
        <a:custGeom>
          <a:avLst/>
          <a:gdLst/>
          <a:ahLst/>
          <a:cxnLst/>
          <a:pathLst>
            <a:path w="1099" h="28">
              <a:moveTo>
                <a:pt x="318" y="512"/>
              </a:moveTo>
              <a:lnTo>
                <a:pt x="781" y="-484"/>
              </a:lnTo>
            </a:path>
          </a:pathLst>
        </a:custGeom>
      </dsp:spPr>
      <dsp:style>
        <a:lnRef idx="2">
          <a:schemeClr val="accent1">
            <a:tint val="80000"/>
          </a:schemeClr>
        </a:lnRef>
        <a:fillRef idx="0">
          <a:schemeClr val="accent1">
            <a:tint val="8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2936000" y="2600969"/>
        <a:ext cx="697711" cy="17647"/>
      </dsp:txXfrm>
    </dsp:sp>
    <dsp:sp modelId="{9AE4401F-8806-43D6-890B-433512745042}">
      <dsp:nvSpPr>
        <dsp:cNvPr id="23" name="圆角矩形 22"/>
        <dsp:cNvSpPr/>
      </dsp:nvSpPr>
      <dsp:spPr bwMode="white">
        <a:xfrm>
          <a:off x="3431627" y="2109850"/>
          <a:ext cx="1322887" cy="366930"/>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状态行</a:t>
          </a:r>
        </a:p>
      </dsp:txBody>
      <dsp:txXfrm>
        <a:off x="3431627" y="2109850"/>
        <a:ext cx="1322887" cy="366930"/>
      </dsp:txXfrm>
    </dsp:sp>
    <dsp:sp modelId="{6BB4A249-4AD1-4340-BC0A-88647624D307}">
      <dsp:nvSpPr>
        <dsp:cNvPr id="24" name="任意多边形 23"/>
        <dsp:cNvSpPr/>
      </dsp:nvSpPr>
      <dsp:spPr bwMode="white">
        <a:xfrm>
          <a:off x="4754514" y="2284491"/>
          <a:ext cx="293544" cy="17647"/>
        </a:xfrm>
        <a:custGeom>
          <a:avLst/>
          <a:gdLst/>
          <a:ahLst/>
          <a:cxnLst/>
          <a:pathLst>
            <a:path w="462" h="28">
              <a:moveTo>
                <a:pt x="0" y="14"/>
              </a:moveTo>
              <a:lnTo>
                <a:pt x="462" y="14"/>
              </a:lnTo>
            </a:path>
          </a:pathLst>
        </a:custGeom>
      </dsp:spPr>
      <dsp:style>
        <a:lnRef idx="2">
          <a:schemeClr val="accent1">
            <a:tint val="70000"/>
          </a:schemeClr>
        </a:lnRef>
        <a:fillRef idx="0">
          <a:schemeClr val="accent1">
            <a:tint val="7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4754514" y="2284491"/>
        <a:ext cx="293544" cy="17647"/>
      </dsp:txXfrm>
    </dsp:sp>
    <dsp:sp modelId="{5E675CBE-601C-4601-92EB-185D5E13A0E3}">
      <dsp:nvSpPr>
        <dsp:cNvPr id="25" name="圆角矩形 24"/>
        <dsp:cNvSpPr/>
      </dsp:nvSpPr>
      <dsp:spPr bwMode="white">
        <a:xfrm>
          <a:off x="5048058" y="2109850"/>
          <a:ext cx="1322887" cy="366930"/>
        </a:xfrm>
        <a:prstGeom prst="roundRect">
          <a:avLst>
            <a:gd name="adj" fmla="val 10000"/>
          </a:avLst>
        </a:prstGeom>
      </dsp:spPr>
      <dsp:style>
        <a:lnRef idx="0">
          <a:schemeClr val="lt1"/>
        </a:lnRef>
        <a:fillRef idx="3">
          <a:schemeClr val="accent1">
            <a:tint val="7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600">
              <a:solidFill>
                <a:schemeClr val="accent6">
                  <a:lumMod val="10000"/>
                </a:schemeClr>
              </a:solidFill>
              <a:latin typeface="黑体" panose="02010609060101010101" pitchFamily="2" charset="-122"/>
              <a:ea typeface="黑体" panose="02010609060101010101" pitchFamily="2" charset="-122"/>
              <a:cs typeface="Times New Roman" panose="02020603050405020304" pitchFamily="18" charset="0"/>
            </a:rPr>
            <a:t>状态码</a:t>
          </a:r>
        </a:p>
      </dsp:txBody>
      <dsp:txXfrm>
        <a:off x="5048058" y="2109850"/>
        <a:ext cx="1322887" cy="366930"/>
      </dsp:txXfrm>
    </dsp:sp>
    <dsp:sp modelId="{DF012900-1A05-4205-8CFC-3B8D852520C1}">
      <dsp:nvSpPr>
        <dsp:cNvPr id="26" name="任意多边形 25"/>
        <dsp:cNvSpPr/>
      </dsp:nvSpPr>
      <dsp:spPr bwMode="white">
        <a:xfrm>
          <a:off x="3104105" y="2811954"/>
          <a:ext cx="361501" cy="17647"/>
        </a:xfrm>
        <a:custGeom>
          <a:avLst/>
          <a:gdLst/>
          <a:ahLst/>
          <a:cxnLst/>
          <a:pathLst>
            <a:path w="569" h="28">
              <a:moveTo>
                <a:pt x="54" y="180"/>
              </a:moveTo>
              <a:lnTo>
                <a:pt x="516" y="-152"/>
              </a:lnTo>
            </a:path>
          </a:pathLst>
        </a:custGeom>
      </dsp:spPr>
      <dsp:style>
        <a:lnRef idx="2">
          <a:schemeClr val="accent1">
            <a:tint val="80000"/>
          </a:schemeClr>
        </a:lnRef>
        <a:fillRef idx="0">
          <a:schemeClr val="accent1">
            <a:tint val="8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3104105" y="2811954"/>
        <a:ext cx="361501" cy="17647"/>
      </dsp:txXfrm>
    </dsp:sp>
    <dsp:sp modelId="{DC279E6D-288D-442C-B8D8-C65B4869FF93}">
      <dsp:nvSpPr>
        <dsp:cNvPr id="27" name="圆角矩形 26"/>
        <dsp:cNvSpPr/>
      </dsp:nvSpPr>
      <dsp:spPr bwMode="white">
        <a:xfrm>
          <a:off x="3431627" y="2531820"/>
          <a:ext cx="1322887" cy="366930"/>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响应头部</a:t>
          </a:r>
        </a:p>
      </dsp:txBody>
      <dsp:txXfrm>
        <a:off x="3431627" y="2531820"/>
        <a:ext cx="1322887" cy="366930"/>
      </dsp:txXfrm>
    </dsp:sp>
    <dsp:sp modelId="{182CBCC0-C118-411A-8F77-E2B3FD73DCB8}">
      <dsp:nvSpPr>
        <dsp:cNvPr id="28" name="任意多边形 27"/>
        <dsp:cNvSpPr/>
      </dsp:nvSpPr>
      <dsp:spPr bwMode="white">
        <a:xfrm>
          <a:off x="3104105" y="3022939"/>
          <a:ext cx="361501" cy="17647"/>
        </a:xfrm>
        <a:custGeom>
          <a:avLst/>
          <a:gdLst/>
          <a:ahLst/>
          <a:cxnLst/>
          <a:pathLst>
            <a:path w="569" h="28">
              <a:moveTo>
                <a:pt x="54" y="-152"/>
              </a:moveTo>
              <a:lnTo>
                <a:pt x="516" y="180"/>
              </a:lnTo>
            </a:path>
          </a:pathLst>
        </a:custGeom>
      </dsp:spPr>
      <dsp:style>
        <a:lnRef idx="2">
          <a:schemeClr val="accent1">
            <a:tint val="80000"/>
          </a:schemeClr>
        </a:lnRef>
        <a:fillRef idx="0">
          <a:schemeClr val="accent1">
            <a:tint val="8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3104105" y="3022939"/>
        <a:ext cx="361501" cy="17647"/>
      </dsp:txXfrm>
    </dsp:sp>
    <dsp:sp modelId="{174098C7-65FD-46FE-8BC0-EBF056C5675F}">
      <dsp:nvSpPr>
        <dsp:cNvPr id="29" name="圆角矩形 28"/>
        <dsp:cNvSpPr/>
      </dsp:nvSpPr>
      <dsp:spPr bwMode="white">
        <a:xfrm>
          <a:off x="3431627" y="2953790"/>
          <a:ext cx="1322887" cy="366930"/>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600">
              <a:solidFill>
                <a:schemeClr val="accent2"/>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cs typeface="Times New Roman" panose="02020603050405020304" pitchFamily="18" charset="0"/>
            </a:rPr>
            <a:t>空行</a:t>
          </a:r>
        </a:p>
      </dsp:txBody>
      <dsp:txXfrm>
        <a:off x="3431627" y="2953790"/>
        <a:ext cx="1322887" cy="366930"/>
      </dsp:txXfrm>
    </dsp:sp>
    <dsp:sp modelId="{7FE5FF28-731F-4248-BB7C-23DA992C170D}">
      <dsp:nvSpPr>
        <dsp:cNvPr id="30" name="任意多边形 29"/>
        <dsp:cNvSpPr/>
      </dsp:nvSpPr>
      <dsp:spPr bwMode="white">
        <a:xfrm>
          <a:off x="2936000" y="3233924"/>
          <a:ext cx="697711" cy="17647"/>
        </a:xfrm>
        <a:custGeom>
          <a:avLst/>
          <a:gdLst/>
          <a:ahLst/>
          <a:cxnLst/>
          <a:pathLst>
            <a:path w="1099" h="28">
              <a:moveTo>
                <a:pt x="318" y="-484"/>
              </a:moveTo>
              <a:lnTo>
                <a:pt x="781" y="512"/>
              </a:lnTo>
            </a:path>
          </a:pathLst>
        </a:custGeom>
      </dsp:spPr>
      <dsp:style>
        <a:lnRef idx="2">
          <a:schemeClr val="accent1">
            <a:tint val="80000"/>
          </a:schemeClr>
        </a:lnRef>
        <a:fillRef idx="0">
          <a:schemeClr val="accent1">
            <a:tint val="80000"/>
          </a:schemeClr>
        </a:fillRef>
        <a:effectRef idx="0">
          <a:scrgbClr r="0" g="0" b="0"/>
        </a:effectRef>
        <a:fontRef idx="minor"/>
      </dsp:style>
      <dsp:txBody>
        <a:bodyPr vert="horz" wrap="square" anchor="ctr"/>
        <a:lstStyle>
          <a:lvl1pPr algn="ctr"/>
          <a:lvl2pPr algn="ctr"/>
          <a:lvl3pPr algn="ctr"/>
          <a:lvl4pPr algn="ctr"/>
          <a:lvl5pPr algn="ctr"/>
          <a:lvl6pPr algn="ctr"/>
          <a:lvl7pPr algn="ctr"/>
          <a:lvl8pPr algn="ctr"/>
          <a:lvl9pPr algn="ctr"/>
        </a:lstStyle>
        <a:p>
          <a:pPr lvl="0" algn="ctr">
            <a:lnSpc>
              <a:spcPct val="100000"/>
            </a:lnSpc>
            <a:spcBef>
              <a:spcPct val="0"/>
            </a:spcBef>
            <a:spcAft>
              <a:spcPct val="35000"/>
            </a:spcAft>
          </a:pPr>
          <a:endParaRPr lang="zh-CN" altLang="en-US" sz="800">
            <a:solidFill>
              <a:schemeClr val="tx1"/>
            </a:solidFill>
            <a:latin typeface="黑体" panose="02010609060101010101" pitchFamily="2" charset="-122"/>
            <a:ea typeface="黑体" panose="02010609060101010101" pitchFamily="2" charset="-122"/>
            <a:cs typeface="Times New Roman" panose="02020603050405020304" pitchFamily="18" charset="0"/>
          </a:endParaRPr>
        </a:p>
      </dsp:txBody>
      <dsp:txXfrm>
        <a:off x="2936000" y="3233924"/>
        <a:ext cx="697711" cy="17647"/>
      </dsp:txXfrm>
    </dsp:sp>
    <dsp:sp modelId="{A81D4048-F564-41E4-A3F8-C9AB9073B3EA}">
      <dsp:nvSpPr>
        <dsp:cNvPr id="31" name="圆角矩形 30"/>
        <dsp:cNvSpPr/>
      </dsp:nvSpPr>
      <dsp:spPr bwMode="white">
        <a:xfrm>
          <a:off x="3431627" y="3375760"/>
          <a:ext cx="1322887" cy="366930"/>
        </a:xfrm>
        <a:prstGeom prst="roundRect">
          <a:avLst>
            <a:gd name="adj" fmla="val 10000"/>
          </a:avLst>
        </a:prstGeom>
      </dsp:spPr>
      <dsp:style>
        <a:lnRef idx="0">
          <a:schemeClr val="lt1"/>
        </a:lnRef>
        <a:fillRef idx="3">
          <a:schemeClr val="accent1">
            <a:tint val="80000"/>
            <a:hueOff val="0"/>
            <a:satOff val="0"/>
            <a:lumOff val="0"/>
            <a:alpha val="100000"/>
          </a:schemeClr>
        </a:fillRef>
        <a:effectRef idx="3">
          <a:scrgbClr r="0" g="0" b="0"/>
        </a:effectRef>
        <a:fontRef idx="minor">
          <a:schemeClr val="lt1"/>
        </a:fontRef>
      </dsp:style>
      <dsp:txBody>
        <a:bodyPr vert="horz" wrap="square"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600">
              <a:solidFill>
                <a:schemeClr val="accent2"/>
              </a:solidFill>
              <a:latin typeface="黑体" panose="02010609060101010101" pitchFamily="2" charset="-122"/>
              <a:ea typeface="黑体" panose="02010609060101010101" pitchFamily="2" charset="-122"/>
              <a:cs typeface="Times New Roman" panose="02020603050405020304" pitchFamily="18" charset="0"/>
            </a:rPr>
            <a:t>响应体</a:t>
          </a:r>
        </a:p>
      </dsp:txBody>
      <dsp:txXfrm>
        <a:off x="3431627" y="3375760"/>
        <a:ext cx="1322887" cy="366930"/>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rSet csTypeId="urn:microsoft.com/office/officeart/2005/8/colors/accent6_5"/>
        </dgm:pt>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endSty" val="noArr"/>
                        <dgm:param type="begPts" val="midR"/>
                        <dgm:param type="endPts" val="midL"/>
                      </dgm:alg>
                    </dgm:if>
                    <dgm:else name="Name14">
                      <dgm:alg type="conn">
                        <dgm:param type="dim" val="1D"/>
                        <dgm:param type="endSty" val="noArr"/>
                        <dgm:param type="begPts" val="midL"/>
                        <dgm:param type="endPts" val="mid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938D74-AEB8-4FED-8E3E-6F0D821EB2C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DE6E0D-398E-4926-959B-252D0D9A4D6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9.xml.rels><?xml version="1.0" encoding="UTF-8" standalone="yes"?>
<Relationships xmlns="http://schemas.openxmlformats.org/package/2006/relationships"><Relationship Id="rId7" Type="http://schemas.openxmlformats.org/officeDocument/2006/relationships/hyperlink" Target="http://baike.baidu.com/view/76337.htm" TargetMode="External"/><Relationship Id="rId6" Type="http://schemas.openxmlformats.org/officeDocument/2006/relationships/hyperlink" Target="http://baike.baidu.com/subview/45135/5977034.htm" TargetMode="External"/><Relationship Id="rId5" Type="http://schemas.openxmlformats.org/officeDocument/2006/relationships/hyperlink" Target="http://baike.baidu.com/view/21087.htm" TargetMode="External"/><Relationship Id="rId4" Type="http://schemas.openxmlformats.org/officeDocument/2006/relationships/hyperlink" Target="http://baike.baidu.com/view/374952.htm" TargetMode="External"/><Relationship Id="rId3" Type="http://schemas.openxmlformats.org/officeDocument/2006/relationships/hyperlink" Target="http://baike.baidu.com/view/160708.htm" TargetMode="External"/><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hudson-labs.org/content/jenkins" TargetMode="External"/><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6.xml.rels><?xml version="1.0" encoding="UTF-8" standalone="yes"?>
<Relationships xmlns="http://schemas.openxmlformats.org/package/2006/relationships"><Relationship Id="rId6" Type="http://schemas.openxmlformats.org/officeDocument/2006/relationships/hyperlink" Target="http://maven.apache.org/plugins/maven-pmd-plugin/cpd-check-mojo.html" TargetMode="External"/><Relationship Id="rId5" Type="http://schemas.openxmlformats.org/officeDocument/2006/relationships/hyperlink" Target="http://maven.apache.org/plugins/maven-pmd-plugin/check-mojo.html" TargetMode="External"/><Relationship Id="rId4" Type="http://schemas.openxmlformats.org/officeDocument/2006/relationships/hyperlink" Target="http://maven.apache.org/plugins/maven-pmd-plugin/cpd-mojo.html" TargetMode="External"/><Relationship Id="rId3" Type="http://schemas.openxmlformats.org/officeDocument/2006/relationships/hyperlink" Target="http://maven.apache.org/plugins/maven-pmd-plugin/pmd-mojo.html"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A4E2E4E-2FFD-4B0E-BE9C-FA7BDC09154E}"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95250" y="406400"/>
            <a:ext cx="6667500" cy="4167188"/>
          </a:xfrm>
        </p:spPr>
      </p:sp>
      <p:sp>
        <p:nvSpPr>
          <p:cNvPr id="7885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xfrm>
            <a:off x="95250" y="406400"/>
            <a:ext cx="6667500" cy="4167188"/>
          </a:xfrm>
        </p:spPr>
      </p:sp>
      <p:sp>
        <p:nvSpPr>
          <p:cNvPr id="7885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95250" y="406400"/>
            <a:ext cx="6667500" cy="4167188"/>
          </a:xfrm>
        </p:spPr>
      </p:sp>
      <p:sp>
        <p:nvSpPr>
          <p:cNvPr id="8089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xfrm>
            <a:off x="95250" y="406400"/>
            <a:ext cx="6667500" cy="4167188"/>
          </a:xfrm>
        </p:spPr>
      </p:sp>
      <p:sp>
        <p:nvSpPr>
          <p:cNvPr id="8089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95250" y="406400"/>
            <a:ext cx="6667500" cy="4167188"/>
          </a:xfrm>
        </p:spPr>
      </p:sp>
      <p:sp>
        <p:nvSpPr>
          <p:cNvPr id="5837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i="0" dirty="0" smtClean="0">
                <a:latin typeface="宋体" panose="02010600030101010101" pitchFamily="2" charset="-122"/>
                <a:ea typeface="宋体" panose="02010600030101010101" pitchFamily="2" charset="-122"/>
                <a:cs typeface="宋体" panose="02010600030101010101" pitchFamily="2" charset="-122"/>
              </a:rPr>
              <a:t>通常系统集成都会采用持续集成的策略</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zh-CN" altLang="zh-CN" sz="1200" kern="1200" dirty="0" smtClean="0">
                <a:solidFill>
                  <a:schemeClr val="tx1"/>
                </a:solidFill>
                <a:effectLst/>
                <a:latin typeface="Arial" panose="020B0604020202020204" pitchFamily="34" charset="0"/>
                <a:ea typeface="宋体" panose="02010600030101010101" pitchFamily="2" charset="-122"/>
                <a:cs typeface="+mn-cs"/>
              </a:rPr>
              <a:t>持续集成是一种软件开发实践，即团队开发成员经常集成他们的工作，通常每个成员每天至少集成一次，也就意味着每天可能会发生多次集成</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355600" indent="-355600">
              <a:lnSpc>
                <a:spcPct val="140000"/>
              </a:lnSpc>
              <a:buClr>
                <a:srgbClr val="0070C0"/>
              </a:buClr>
              <a:buSzPct val="80000"/>
              <a:buFont typeface="Wingdings" panose="05000000000000000000" pitchFamily="2" charset="2"/>
              <a:buChar char="p"/>
              <a:defRPr/>
            </a:pPr>
            <a:r>
              <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rPr>
              <a:t>维护单源存储库</a:t>
            </a:r>
            <a:endPar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rPr>
              <a:t>实现自动构建、</a:t>
            </a:r>
            <a:r>
              <a:rPr lang="zh-CN" altLang="en-US" sz="1200" i="0" dirty="0" smtClean="0">
                <a:ea typeface="楷体" panose="02010609060101010101" charset="-122"/>
                <a:cs typeface="楷体" panose="02010609060101010101" charset="-122"/>
              </a:rPr>
              <a:t>自动部署、自动</a:t>
            </a:r>
            <a:r>
              <a:rPr lang="en-US" altLang="zh-CN" sz="1200" i="0" dirty="0" smtClean="0">
                <a:ea typeface="楷体" panose="02010609060101010101" charset="-122"/>
                <a:cs typeface="楷体" panose="02010609060101010101" charset="-122"/>
              </a:rPr>
              <a:t>Build</a:t>
            </a:r>
            <a:r>
              <a:rPr lang="zh-CN" altLang="en-US" sz="1200" i="0" dirty="0" smtClean="0">
                <a:ea typeface="楷体" panose="02010609060101010101" charset="-122"/>
                <a:cs typeface="楷体" panose="02010609060101010101" charset="-122"/>
              </a:rPr>
              <a:t>验证</a:t>
            </a:r>
            <a:endPar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rPr>
              <a:t>每个人每天都有贡献</a:t>
            </a:r>
            <a:endPar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rPr>
              <a:t>每一份贡献都应用于构建主线上</a:t>
            </a:r>
            <a:endPar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rPr>
              <a:t>加快构建过程</a:t>
            </a:r>
            <a:endPar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rPr>
              <a:t>在一个相同的生产环境中执行测试</a:t>
            </a:r>
            <a:endPar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rPr>
              <a:t>使任何人都可以简单获取最新的可执行文件</a:t>
            </a:r>
            <a:endPar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rPr>
              <a:t>每个人都可以看到当前状况</a:t>
            </a:r>
            <a:endParaRPr lang="zh-CN" altLang="en-US" sz="1200" i="0" kern="1200" dirty="0" smtClean="0">
              <a:solidFill>
                <a:schemeClr val="tx1"/>
              </a:solidFill>
              <a:latin typeface="Arial" panose="020B0604020202020204" pitchFamily="34" charset="0"/>
              <a:ea typeface="楷体" panose="02010609060101010101" charset="-122"/>
              <a:cs typeface="楷体" panose="02010609060101010101" charset="-122"/>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b="1" i="1" dirty="0" err="1" smtClean="0"/>
              <a:t>mercurial</a:t>
            </a:r>
            <a:r>
              <a:rPr lang="en-US" altLang="zh-CN" i="1" dirty="0" err="1" smtClean="0"/>
              <a:t>.selenic.com</a:t>
            </a:r>
            <a:endParaRPr lang="en-US" altLang="zh-CN" i="1" dirty="0" smtClean="0"/>
          </a:p>
          <a:p>
            <a:r>
              <a:rPr lang="en-US" altLang="zh-CN" b="1" i="1" dirty="0" smtClean="0"/>
              <a:t>Mercurial</a:t>
            </a:r>
            <a:r>
              <a:rPr lang="en-US" altLang="zh-CN" i="1" dirty="0" smtClean="0"/>
              <a:t> is a distributed version control system. </a:t>
            </a:r>
            <a:r>
              <a:rPr lang="en-US" altLang="zh-CN" b="1" i="1" dirty="0" smtClean="0"/>
              <a:t>Mercurial</a:t>
            </a:r>
            <a:r>
              <a:rPr lang="en-US" altLang="zh-CN" i="1" dirty="0" smtClean="0"/>
              <a:t> is dedicated to speed and efficiency with a sane user interface. It is written in Python</a:t>
            </a:r>
            <a:endParaRPr lang="en-US" altLang="zh-CN" i="1" dirty="0" smtClean="0"/>
          </a:p>
          <a:p>
            <a:endParaRPr lang="en-US" altLang="zh-CN" b="1" i="1" dirty="0" smtClean="0"/>
          </a:p>
          <a:p>
            <a:r>
              <a:rPr lang="en-US" altLang="zh-CN" b="1" i="1" dirty="0" err="1" smtClean="0"/>
              <a:t>bazaar</a:t>
            </a:r>
            <a:r>
              <a:rPr lang="en-US" altLang="zh-CN" i="1" dirty="0" err="1" smtClean="0"/>
              <a:t>.canonical.com</a:t>
            </a:r>
            <a:endParaRPr lang="en-US" altLang="zh-CN" i="1" dirty="0" smtClean="0"/>
          </a:p>
          <a:p>
            <a:r>
              <a:rPr lang="en-US" altLang="zh-CN" dirty="0" smtClean="0"/>
              <a:t>Bazaar is a version control system that helps you track project history over time and to collaborate easily with others</a:t>
            </a:r>
            <a:endParaRPr lang="en-US" altLang="zh-CN" dirty="0" smtClean="0"/>
          </a:p>
          <a:p>
            <a:endParaRPr lang="en-US" altLang="zh-CN" i="1" dirty="0" smtClean="0"/>
          </a:p>
          <a:p>
            <a:r>
              <a:rPr lang="en-US" altLang="zh-CN" b="1" i="1" dirty="0" smtClean="0"/>
              <a:t>Perforce</a:t>
            </a:r>
            <a:r>
              <a:rPr lang="en-US" altLang="zh-CN" i="1" dirty="0" smtClean="0"/>
              <a:t> powers Continuous Delivery. Build better products faster, at scale, with </a:t>
            </a:r>
            <a:r>
              <a:rPr lang="en-US" altLang="zh-CN" b="1" i="1" dirty="0" smtClean="0"/>
              <a:t>Perforce version control</a:t>
            </a:r>
            <a:r>
              <a:rPr lang="en-US" altLang="zh-CN" i="1" dirty="0" smtClean="0"/>
              <a:t> and </a:t>
            </a:r>
            <a:r>
              <a:rPr lang="en-US" altLang="zh-CN" b="1" i="1" dirty="0" smtClean="0"/>
              <a:t>version</a:t>
            </a:r>
            <a:r>
              <a:rPr lang="en-US" altLang="zh-CN" i="1" dirty="0" smtClean="0"/>
              <a:t> management solutions</a:t>
            </a:r>
            <a:endParaRPr lang="en-US" altLang="zh-CN" i="1" dirty="0" smtClean="0"/>
          </a:p>
          <a:p>
            <a:endParaRPr lang="en-US" altLang="zh-CN" i="1" dirty="0" smtClean="0"/>
          </a:p>
          <a:p>
            <a:r>
              <a:rPr lang="en-US" altLang="zh-CN" i="1" dirty="0" smtClean="0"/>
              <a:t>http://</a:t>
            </a:r>
            <a:r>
              <a:rPr lang="en-US" altLang="zh-CN" i="1" dirty="0" err="1" smtClean="0"/>
              <a:t>www.borland.com</a:t>
            </a:r>
            <a:r>
              <a:rPr lang="en-US" altLang="zh-CN" i="1" dirty="0" smtClean="0"/>
              <a:t>/Products/Change-Management/</a:t>
            </a:r>
            <a:r>
              <a:rPr lang="en-US" altLang="zh-CN" i="1" dirty="0" err="1" smtClean="0"/>
              <a:t>AccuRev</a:t>
            </a:r>
            <a:endParaRPr lang="en-US" altLang="zh-CN" i="1" dirty="0" smtClean="0"/>
          </a:p>
          <a:p>
            <a:r>
              <a:rPr lang="en-US" altLang="zh-CN" dirty="0" err="1" smtClean="0"/>
              <a:t>AccuRev</a:t>
            </a:r>
            <a:r>
              <a:rPr lang="en-US" altLang="zh-CN" dirty="0" smtClean="0"/>
              <a:t> is a software configuration management tool which addresses complex parallel and distributed development environments with its stream-based architecture, to accelerate your development process and improve asset reuse.</a:t>
            </a:r>
            <a:endParaRPr lang="en-US" altLang="zh-CN" i="1" dirty="0" smtClean="0"/>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smtClean="0"/>
              <a:t>Gradle</a:t>
            </a:r>
            <a:r>
              <a:rPr lang="zh-CN" altLang="en-US" dirty="0" smtClean="0"/>
              <a:t>就是可以使用</a:t>
            </a:r>
            <a:r>
              <a:rPr lang="en-US" altLang="zh-CN" dirty="0" smtClean="0"/>
              <a:t>Groovy</a:t>
            </a:r>
            <a:r>
              <a:rPr lang="zh-CN" altLang="en-US" dirty="0" smtClean="0"/>
              <a:t>来书写构建脚本的构建系统，支持依赖管理和多项目，类似</a:t>
            </a:r>
            <a:r>
              <a:rPr lang="en-US" altLang="zh-CN" dirty="0" smtClean="0"/>
              <a:t>Maven</a:t>
            </a:r>
            <a:r>
              <a:rPr lang="zh-CN" altLang="en-US" dirty="0" smtClean="0"/>
              <a:t>，但比之简单轻便</a:t>
            </a:r>
            <a:endParaRPr lang="en-US" altLang="zh-CN" dirty="0" smtClean="0"/>
          </a:p>
          <a:p>
            <a:endParaRPr lang="en-US" altLang="zh-CN" dirty="0" smtClean="0"/>
          </a:p>
          <a:p>
            <a:r>
              <a:rPr lang="en-US" altLang="zh-CN" dirty="0" smtClean="0"/>
              <a:t>Groovy</a:t>
            </a:r>
            <a:r>
              <a:rPr lang="zh-CN" altLang="en-US" dirty="0" smtClean="0"/>
              <a:t>是一种基于</a:t>
            </a:r>
            <a:r>
              <a:rPr lang="en-US" altLang="zh-CN" dirty="0" smtClean="0">
                <a:hlinkClick r:id="rId3"/>
              </a:rPr>
              <a:t>JVM</a:t>
            </a:r>
            <a:r>
              <a:rPr lang="zh-CN" altLang="en-US" dirty="0" smtClean="0"/>
              <a:t>（</a:t>
            </a:r>
            <a:r>
              <a:rPr lang="en-US" altLang="zh-CN" dirty="0" smtClean="0">
                <a:hlinkClick r:id="rId4"/>
              </a:rPr>
              <a:t>Java</a:t>
            </a:r>
            <a:r>
              <a:rPr lang="zh-CN" altLang="en-US" dirty="0" smtClean="0">
                <a:hlinkClick r:id="rId4"/>
              </a:rPr>
              <a:t>虚拟机</a:t>
            </a:r>
            <a:r>
              <a:rPr lang="zh-CN" altLang="en-US" dirty="0" smtClean="0"/>
              <a:t>）的敏捷开发语言，它结合了</a:t>
            </a:r>
            <a:r>
              <a:rPr lang="en-US" altLang="zh-CN" dirty="0" smtClean="0">
                <a:hlinkClick r:id="rId5"/>
              </a:rPr>
              <a:t>Python</a:t>
            </a:r>
            <a:r>
              <a:rPr lang="zh-CN" altLang="en-US" dirty="0" smtClean="0"/>
              <a:t>、</a:t>
            </a:r>
            <a:r>
              <a:rPr lang="en-US" altLang="zh-CN" dirty="0" smtClean="0">
                <a:hlinkClick r:id="rId6"/>
              </a:rPr>
              <a:t>Ruby</a:t>
            </a:r>
            <a:r>
              <a:rPr lang="zh-CN" altLang="en-US" dirty="0" smtClean="0"/>
              <a:t>和</a:t>
            </a:r>
            <a:r>
              <a:rPr lang="en-US" altLang="zh-CN" dirty="0" smtClean="0">
                <a:hlinkClick r:id="rId7"/>
              </a:rPr>
              <a:t>Smalltalk</a:t>
            </a:r>
            <a:r>
              <a:rPr lang="zh-CN" altLang="en-US" dirty="0" smtClean="0"/>
              <a:t>的许多强大的特性，</a:t>
            </a:r>
            <a:r>
              <a:rPr lang="en-US" altLang="zh-CN" dirty="0" smtClean="0"/>
              <a:t>Groovy </a:t>
            </a:r>
            <a:r>
              <a:rPr lang="zh-CN" altLang="en-US" dirty="0" smtClean="0"/>
              <a:t>代码能够与 </a:t>
            </a:r>
            <a:r>
              <a:rPr lang="en-US" altLang="zh-CN" dirty="0" smtClean="0"/>
              <a:t>Java </a:t>
            </a:r>
            <a:r>
              <a:rPr lang="zh-CN" altLang="en-US" dirty="0" smtClean="0"/>
              <a:t>代码很好地结合，也能用于扩展现有代码</a:t>
            </a:r>
            <a:endParaRPr lang="en-US" altLang="zh-CN" dirty="0" smtClean="0"/>
          </a:p>
          <a:p>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xfrm>
            <a:off x="650875" y="406400"/>
            <a:ext cx="5556250" cy="4167188"/>
          </a:xfrm>
        </p:spPr>
      </p:sp>
      <p:sp>
        <p:nvSpPr>
          <p:cNvPr id="7577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i="0" dirty="0" smtClean="0">
                <a:solidFill>
                  <a:schemeClr val="accent1">
                    <a:lumMod val="50000"/>
                  </a:schemeClr>
                </a:solidFill>
              </a:rPr>
              <a:t>2011</a:t>
            </a:r>
            <a:r>
              <a:rPr lang="zh-CN" altLang="en-US" sz="1200" i="0" dirty="0" smtClean="0">
                <a:solidFill>
                  <a:schemeClr val="accent1">
                    <a:lumMod val="50000"/>
                  </a:schemeClr>
                </a:solidFill>
              </a:rPr>
              <a:t>年初流行的持续集成管理平台</a:t>
            </a:r>
            <a:r>
              <a:rPr lang="en-US" altLang="zh-CN" sz="1200" i="0" dirty="0" smtClean="0">
                <a:solidFill>
                  <a:schemeClr val="accent1">
                    <a:lumMod val="50000"/>
                  </a:schemeClr>
                </a:solidFill>
              </a:rPr>
              <a:t>Hudson</a:t>
            </a:r>
            <a:r>
              <a:rPr lang="zh-CN" altLang="en-US" sz="1200" i="0" dirty="0" smtClean="0">
                <a:solidFill>
                  <a:schemeClr val="accent1">
                    <a:lumMod val="50000"/>
                  </a:schemeClr>
                </a:solidFill>
              </a:rPr>
              <a:t>正式</a:t>
            </a:r>
            <a:r>
              <a:rPr lang="zh-CN" altLang="en-US" sz="1200" i="0" dirty="0" smtClean="0">
                <a:solidFill>
                  <a:schemeClr val="accent1">
                    <a:lumMod val="50000"/>
                  </a:schemeClr>
                </a:solidFill>
                <a:hlinkClick r:id="rId3"/>
              </a:rPr>
              <a:t>更名为</a:t>
            </a:r>
            <a:r>
              <a:rPr lang="en-US" altLang="zh-CN" sz="1200" i="0" dirty="0" smtClean="0">
                <a:solidFill>
                  <a:schemeClr val="accent1">
                    <a:lumMod val="50000"/>
                  </a:schemeClr>
                </a:solidFill>
                <a:hlinkClick r:id="rId3"/>
              </a:rPr>
              <a:t>Jenkins</a:t>
            </a:r>
            <a:endParaRPr lang="en-US" altLang="zh-CN" sz="1200" kern="1200" dirty="0" smtClean="0">
              <a:solidFill>
                <a:schemeClr val="tx1"/>
              </a:solidFill>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latin typeface="Arial" panose="020B0604020202020204" pitchFamily="34" charset="0"/>
                <a:ea typeface="宋体" panose="02010600030101010101" pitchFamily="2" charset="-122"/>
                <a:cs typeface="+mn-cs"/>
              </a:rPr>
              <a:t>Oracle</a:t>
            </a:r>
            <a:r>
              <a:rPr lang="zh-CN" altLang="en-US" sz="1200" kern="1200" dirty="0" smtClean="0">
                <a:solidFill>
                  <a:schemeClr val="tx1"/>
                </a:solidFill>
                <a:latin typeface="Arial" panose="020B0604020202020204" pitchFamily="34" charset="0"/>
                <a:ea typeface="宋体" panose="02010600030101010101" pitchFamily="2" charset="-122"/>
                <a:cs typeface="+mn-cs"/>
              </a:rPr>
              <a:t>告诉我们他们在欧盟和美国都拥有</a:t>
            </a:r>
            <a:r>
              <a:rPr lang="en-US" altLang="zh-CN" sz="1200" kern="1200" dirty="0" smtClean="0">
                <a:solidFill>
                  <a:schemeClr val="tx1"/>
                </a:solidFill>
                <a:latin typeface="Arial" panose="020B0604020202020204" pitchFamily="34" charset="0"/>
                <a:ea typeface="宋体" panose="02010600030101010101" pitchFamily="2" charset="-122"/>
                <a:cs typeface="+mn-cs"/>
              </a:rPr>
              <a:t>Hudson</a:t>
            </a:r>
            <a:r>
              <a:rPr lang="zh-CN" altLang="en-US" sz="1200" kern="1200" dirty="0" smtClean="0">
                <a:solidFill>
                  <a:schemeClr val="tx1"/>
                </a:solidFill>
                <a:latin typeface="Arial" panose="020B0604020202020204" pitchFamily="34" charset="0"/>
                <a:ea typeface="宋体" panose="02010600030101010101" pitchFamily="2" charset="-122"/>
                <a:cs typeface="+mn-cs"/>
              </a:rPr>
              <a:t>的注册商标（基于</a:t>
            </a:r>
            <a:r>
              <a:rPr lang="en-US" altLang="zh-CN" sz="1200" kern="1200" dirty="0" err="1" smtClean="0">
                <a:solidFill>
                  <a:schemeClr val="tx1"/>
                </a:solidFill>
                <a:latin typeface="Arial" panose="020B0604020202020204" pitchFamily="34" charset="0"/>
                <a:ea typeface="宋体" panose="02010600030101010101" pitchFamily="2" charset="-122"/>
                <a:cs typeface="+mn-cs"/>
              </a:rPr>
              <a:t>Kohsuke</a:t>
            </a:r>
            <a:r>
              <a:rPr lang="zh-CN" altLang="en-US" sz="1200" kern="1200" dirty="0" smtClean="0">
                <a:solidFill>
                  <a:schemeClr val="tx1"/>
                </a:solidFill>
                <a:latin typeface="Arial" panose="020B0604020202020204" pitchFamily="34" charset="0"/>
                <a:ea typeface="宋体" panose="02010600030101010101" pitchFamily="2" charset="-122"/>
                <a:cs typeface="+mn-cs"/>
              </a:rPr>
              <a:t>在</a:t>
            </a:r>
            <a:r>
              <a:rPr lang="en-US" altLang="zh-CN" sz="1200" kern="1200" dirty="0" smtClean="0">
                <a:solidFill>
                  <a:schemeClr val="tx1"/>
                </a:solidFill>
                <a:latin typeface="Arial" panose="020B0604020202020204" pitchFamily="34" charset="0"/>
                <a:ea typeface="宋体" panose="02010600030101010101" pitchFamily="2" charset="-122"/>
                <a:cs typeface="+mn-cs"/>
              </a:rPr>
              <a:t>Sun</a:t>
            </a:r>
            <a:r>
              <a:rPr lang="zh-CN" altLang="en-US" sz="1200" kern="1200" dirty="0" smtClean="0">
                <a:solidFill>
                  <a:schemeClr val="tx1"/>
                </a:solidFill>
                <a:latin typeface="Arial" panose="020B0604020202020204" pitchFamily="34" charset="0"/>
                <a:ea typeface="宋体" panose="02010600030101010101" pitchFamily="2" charset="-122"/>
                <a:cs typeface="+mn-cs"/>
              </a:rPr>
              <a:t>时所创建的</a:t>
            </a:r>
            <a:r>
              <a:rPr lang="en-US" altLang="zh-CN" sz="1200" kern="1200" dirty="0" smtClean="0">
                <a:solidFill>
                  <a:schemeClr val="tx1"/>
                </a:solidFill>
                <a:latin typeface="Arial" panose="020B0604020202020204" pitchFamily="34" charset="0"/>
                <a:ea typeface="宋体" panose="02010600030101010101" pitchFamily="2" charset="-122"/>
                <a:cs typeface="+mn-cs"/>
              </a:rPr>
              <a:t>Hudson</a:t>
            </a:r>
            <a:r>
              <a:rPr lang="zh-CN" altLang="en-US" sz="1200" kern="1200" dirty="0" smtClean="0">
                <a:solidFill>
                  <a:schemeClr val="tx1"/>
                </a:solidFill>
                <a:latin typeface="Arial" panose="020B0604020202020204" pitchFamily="34" charset="0"/>
                <a:ea typeface="宋体" panose="02010600030101010101" pitchFamily="2" charset="-122"/>
                <a:cs typeface="+mn-cs"/>
              </a:rPr>
              <a:t>）。</a:t>
            </a:r>
            <a:endParaRPr lang="en-US" altLang="zh-CN" sz="120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kern="1200" dirty="0" smtClean="0">
                <a:solidFill>
                  <a:schemeClr val="tx1"/>
                </a:solidFill>
                <a:latin typeface="Arial" panose="020B0604020202020204" pitchFamily="34" charset="0"/>
                <a:ea typeface="宋体" panose="02010600030101010101" pitchFamily="2" charset="-122"/>
                <a:cs typeface="+mn-cs"/>
              </a:rPr>
              <a:t>问题在于既然</a:t>
            </a:r>
            <a:r>
              <a:rPr lang="en-US" altLang="zh-CN" sz="1200" kern="1200" dirty="0" smtClean="0">
                <a:solidFill>
                  <a:schemeClr val="tx1"/>
                </a:solidFill>
                <a:latin typeface="Arial" panose="020B0604020202020204" pitchFamily="34" charset="0"/>
                <a:ea typeface="宋体" panose="02010600030101010101" pitchFamily="2" charset="-122"/>
                <a:cs typeface="+mn-cs"/>
              </a:rPr>
              <a:t>Oracle</a:t>
            </a:r>
            <a:r>
              <a:rPr lang="zh-CN" altLang="en-US" sz="1200" kern="1200" dirty="0" smtClean="0">
                <a:solidFill>
                  <a:schemeClr val="tx1"/>
                </a:solidFill>
                <a:latin typeface="Arial" panose="020B0604020202020204" pitchFamily="34" charset="0"/>
                <a:ea typeface="宋体" panose="02010600030101010101" pitchFamily="2" charset="-122"/>
                <a:cs typeface="+mn-cs"/>
              </a:rPr>
              <a:t>拥有</a:t>
            </a:r>
            <a:r>
              <a:rPr lang="en-US" altLang="zh-CN" sz="1200" kern="1200" dirty="0" smtClean="0">
                <a:solidFill>
                  <a:schemeClr val="tx1"/>
                </a:solidFill>
                <a:latin typeface="Arial" panose="020B0604020202020204" pitchFamily="34" charset="0"/>
                <a:ea typeface="宋体" panose="02010600030101010101" pitchFamily="2" charset="-122"/>
                <a:cs typeface="+mn-cs"/>
              </a:rPr>
              <a:t>Hudson</a:t>
            </a:r>
            <a:r>
              <a:rPr lang="zh-CN" altLang="en-US" sz="1200" kern="1200" dirty="0" smtClean="0">
                <a:solidFill>
                  <a:schemeClr val="tx1"/>
                </a:solidFill>
                <a:latin typeface="Arial" panose="020B0604020202020204" pitchFamily="34" charset="0"/>
                <a:ea typeface="宋体" panose="02010600030101010101" pitchFamily="2" charset="-122"/>
                <a:cs typeface="+mn-cs"/>
              </a:rPr>
              <a:t>的注册商标，那么他就可以随时修改</a:t>
            </a:r>
            <a:r>
              <a:rPr lang="en-US" altLang="zh-CN" sz="1200" kern="1200" dirty="0" smtClean="0">
                <a:solidFill>
                  <a:schemeClr val="tx1"/>
                </a:solidFill>
                <a:latin typeface="Arial" panose="020B0604020202020204" pitchFamily="34" charset="0"/>
                <a:ea typeface="宋体" panose="02010600030101010101" pitchFamily="2" charset="-122"/>
                <a:cs typeface="+mn-cs"/>
              </a:rPr>
              <a:t>Hudson</a:t>
            </a:r>
            <a:r>
              <a:rPr lang="zh-CN" altLang="en-US" sz="1200" kern="1200" dirty="0" smtClean="0">
                <a:solidFill>
                  <a:schemeClr val="tx1"/>
                </a:solidFill>
                <a:latin typeface="Arial" panose="020B0604020202020204" pitchFamily="34" charset="0"/>
                <a:ea typeface="宋体" panose="02010600030101010101" pitchFamily="2" charset="-122"/>
                <a:cs typeface="+mn-cs"/>
              </a:rPr>
              <a:t>项目的名称；</a:t>
            </a:r>
            <a:endParaRPr lang="en-US" altLang="zh-CN" sz="120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kern="1200" dirty="0" smtClean="0">
                <a:solidFill>
                  <a:schemeClr val="tx1"/>
                </a:solidFill>
                <a:latin typeface="Arial" panose="020B0604020202020204" pitchFamily="34" charset="0"/>
                <a:ea typeface="宋体" panose="02010600030101010101" pitchFamily="2" charset="-122"/>
                <a:cs typeface="+mn-cs"/>
              </a:rPr>
              <a:t>虽然</a:t>
            </a:r>
            <a:r>
              <a:rPr lang="en-US" altLang="zh-CN" sz="1200" kern="1200" dirty="0" smtClean="0">
                <a:solidFill>
                  <a:schemeClr val="tx1"/>
                </a:solidFill>
                <a:latin typeface="Arial" panose="020B0604020202020204" pitchFamily="34" charset="0"/>
                <a:ea typeface="宋体" panose="02010600030101010101" pitchFamily="2" charset="-122"/>
                <a:cs typeface="+mn-cs"/>
              </a:rPr>
              <a:t>Oracle</a:t>
            </a:r>
            <a:r>
              <a:rPr lang="zh-CN" altLang="en-US" sz="1200" kern="1200" dirty="0" smtClean="0">
                <a:solidFill>
                  <a:schemeClr val="tx1"/>
                </a:solidFill>
                <a:latin typeface="Arial" panose="020B0604020202020204" pitchFamily="34" charset="0"/>
                <a:ea typeface="宋体" panose="02010600030101010101" pitchFamily="2" charset="-122"/>
                <a:cs typeface="+mn-cs"/>
              </a:rPr>
              <a:t>做了一些保证，但他们并未提供任何有约束力的承诺以确保</a:t>
            </a:r>
            <a:r>
              <a:rPr lang="en-US" altLang="zh-CN" sz="1200" kern="1200" dirty="0" smtClean="0">
                <a:solidFill>
                  <a:schemeClr val="tx1"/>
                </a:solidFill>
                <a:latin typeface="Arial" panose="020B0604020202020204" pitchFamily="34" charset="0"/>
                <a:ea typeface="宋体" panose="02010600030101010101" pitchFamily="2" charset="-122"/>
                <a:cs typeface="+mn-cs"/>
              </a:rPr>
              <a:t>Hudson</a:t>
            </a:r>
            <a:r>
              <a:rPr lang="zh-CN" altLang="en-US" sz="1200" kern="1200" dirty="0" smtClean="0">
                <a:solidFill>
                  <a:schemeClr val="tx1"/>
                </a:solidFill>
                <a:latin typeface="Arial" panose="020B0604020202020204" pitchFamily="34" charset="0"/>
                <a:ea typeface="宋体" panose="02010600030101010101" pitchFamily="2" charset="-122"/>
                <a:cs typeface="+mn-cs"/>
              </a:rPr>
              <a:t>项目可以永远叫这个名字。 </a:t>
            </a:r>
            <a:endParaRPr lang="zh-CN" altLang="en-US" sz="1200" kern="1200" dirty="0" smtClean="0">
              <a:solidFill>
                <a:schemeClr val="tx1"/>
              </a:solidFill>
              <a:latin typeface="Arial" panose="020B0604020202020204" pitchFamily="34" charset="0"/>
              <a:ea typeface="宋体" panose="02010600030101010101" pitchFamily="2" charset="-122"/>
              <a:cs typeface="+mn-cs"/>
            </a:endParaRPr>
          </a:p>
          <a:p>
            <a:r>
              <a:rPr lang="zh-CN" altLang="en-US" sz="1200" kern="1200" dirty="0" smtClean="0">
                <a:solidFill>
                  <a:schemeClr val="tx1"/>
                </a:solidFill>
                <a:latin typeface="Arial" panose="020B0604020202020204" pitchFamily="34" charset="0"/>
                <a:ea typeface="宋体" panose="02010600030101010101" pitchFamily="2" charset="-122"/>
                <a:cs typeface="+mn-cs"/>
              </a:rPr>
              <a:t>因此，要想继续使用</a:t>
            </a:r>
            <a:r>
              <a:rPr lang="en-US" altLang="zh-CN" sz="1200" kern="1200" dirty="0" smtClean="0">
                <a:solidFill>
                  <a:schemeClr val="tx1"/>
                </a:solidFill>
                <a:latin typeface="Arial" panose="020B0604020202020204" pitchFamily="34" charset="0"/>
                <a:ea typeface="宋体" panose="02010600030101010101" pitchFamily="2" charset="-122"/>
                <a:cs typeface="+mn-cs"/>
              </a:rPr>
              <a:t>Hudson</a:t>
            </a:r>
            <a:r>
              <a:rPr lang="zh-CN" altLang="en-US" sz="1200" kern="1200" dirty="0" smtClean="0">
                <a:solidFill>
                  <a:schemeClr val="tx1"/>
                </a:solidFill>
                <a:latin typeface="Arial" panose="020B0604020202020204" pitchFamily="34" charset="0"/>
                <a:ea typeface="宋体" panose="02010600030101010101" pitchFamily="2" charset="-122"/>
                <a:cs typeface="+mn-cs"/>
              </a:rPr>
              <a:t>这个名字，我们就得向</a:t>
            </a:r>
            <a:r>
              <a:rPr lang="en-US" altLang="zh-CN" sz="1200" kern="1200" dirty="0" smtClean="0">
                <a:solidFill>
                  <a:schemeClr val="tx1"/>
                </a:solidFill>
                <a:latin typeface="Arial" panose="020B0604020202020204" pitchFamily="34" charset="0"/>
                <a:ea typeface="宋体" panose="02010600030101010101" pitchFamily="2" charset="-122"/>
                <a:cs typeface="+mn-cs"/>
              </a:rPr>
              <a:t>Oracle</a:t>
            </a:r>
            <a:r>
              <a:rPr lang="zh-CN" altLang="en-US" sz="1200" kern="1200" dirty="0" smtClean="0">
                <a:solidFill>
                  <a:schemeClr val="tx1"/>
                </a:solidFill>
                <a:latin typeface="Arial" panose="020B0604020202020204" pitchFamily="34" charset="0"/>
                <a:ea typeface="宋体" panose="02010600030101010101" pitchFamily="2" charset="-122"/>
                <a:cs typeface="+mn-cs"/>
              </a:rPr>
              <a:t>妥协，在一定程度上依赖于他们</a:t>
            </a:r>
            <a:r>
              <a:rPr lang="en-US" altLang="zh-CN" sz="1200" kern="1200" dirty="0" smtClean="0">
                <a:solidFill>
                  <a:schemeClr val="tx1"/>
                </a:solidFill>
                <a:latin typeface="Arial" panose="020B0604020202020204" pitchFamily="34" charset="0"/>
                <a:ea typeface="宋体" panose="02010600030101010101" pitchFamily="2" charset="-122"/>
                <a:cs typeface="+mn-cs"/>
              </a:rPr>
              <a:t>——</a:t>
            </a:r>
            <a:r>
              <a:rPr lang="zh-CN" altLang="en-US" sz="1200" kern="1200" dirty="0" smtClean="0">
                <a:solidFill>
                  <a:schemeClr val="tx1"/>
                </a:solidFill>
                <a:latin typeface="Arial" panose="020B0604020202020204" pitchFamily="34" charset="0"/>
                <a:ea typeface="宋体" panose="02010600030101010101" pitchFamily="2" charset="-122"/>
                <a:cs typeface="+mn-cs"/>
              </a:rPr>
              <a:t>如果</a:t>
            </a:r>
            <a:r>
              <a:rPr lang="en-US" altLang="zh-CN" sz="1200" kern="1200" dirty="0" smtClean="0">
                <a:solidFill>
                  <a:schemeClr val="tx1"/>
                </a:solidFill>
                <a:latin typeface="Arial" panose="020B0604020202020204" pitchFamily="34" charset="0"/>
                <a:ea typeface="宋体" panose="02010600030101010101" pitchFamily="2" charset="-122"/>
                <a:cs typeface="+mn-cs"/>
              </a:rPr>
              <a:t>Hudson</a:t>
            </a:r>
            <a:r>
              <a:rPr lang="zh-CN" altLang="en-US" sz="1200" kern="1200" dirty="0" smtClean="0">
                <a:solidFill>
                  <a:schemeClr val="tx1"/>
                </a:solidFill>
                <a:latin typeface="Arial" panose="020B0604020202020204" pitchFamily="34" charset="0"/>
                <a:ea typeface="宋体" panose="02010600030101010101" pitchFamily="2" charset="-122"/>
                <a:cs typeface="+mn-cs"/>
              </a:rPr>
              <a:t>项目选择了</a:t>
            </a:r>
            <a:r>
              <a:rPr lang="en-US" altLang="zh-CN" sz="1200" kern="1200" dirty="0" smtClean="0">
                <a:solidFill>
                  <a:schemeClr val="tx1"/>
                </a:solidFill>
                <a:latin typeface="Arial" panose="020B0604020202020204" pitchFamily="34" charset="0"/>
                <a:ea typeface="宋体" panose="02010600030101010101" pitchFamily="2" charset="-122"/>
                <a:cs typeface="+mn-cs"/>
              </a:rPr>
              <a:t>Oracle</a:t>
            </a:r>
            <a:r>
              <a:rPr lang="zh-CN" altLang="en-US" sz="1200" kern="1200" dirty="0" smtClean="0">
                <a:solidFill>
                  <a:schemeClr val="tx1"/>
                </a:solidFill>
                <a:latin typeface="Arial" panose="020B0604020202020204" pitchFamily="34" charset="0"/>
                <a:ea typeface="宋体" panose="02010600030101010101" pitchFamily="2" charset="-122"/>
                <a:cs typeface="+mn-cs"/>
              </a:rPr>
              <a:t>不喜欢的发展方向，那么</a:t>
            </a:r>
            <a:r>
              <a:rPr lang="en-US" altLang="zh-CN" sz="1200" kern="1200" dirty="0" smtClean="0">
                <a:solidFill>
                  <a:schemeClr val="tx1"/>
                </a:solidFill>
                <a:latin typeface="Arial" panose="020B0604020202020204" pitchFamily="34" charset="0"/>
                <a:ea typeface="宋体" panose="02010600030101010101" pitchFamily="2" charset="-122"/>
                <a:cs typeface="+mn-cs"/>
              </a:rPr>
              <a:t>Oracle</a:t>
            </a:r>
            <a:r>
              <a:rPr lang="zh-CN" altLang="en-US" sz="1200" kern="1200" dirty="0" smtClean="0">
                <a:solidFill>
                  <a:schemeClr val="tx1"/>
                </a:solidFill>
                <a:latin typeface="Arial" panose="020B0604020202020204" pitchFamily="34" charset="0"/>
                <a:ea typeface="宋体" panose="02010600030101010101" pitchFamily="2" charset="-122"/>
                <a:cs typeface="+mn-cs"/>
              </a:rPr>
              <a:t>就会收回命名权，甚至还有可能要求修改项目代码、基础设施决策、流程等等，根本不会顾及到</a:t>
            </a:r>
            <a:r>
              <a:rPr lang="en-US" altLang="zh-CN" sz="1200" kern="1200" dirty="0" smtClean="0">
                <a:solidFill>
                  <a:schemeClr val="tx1"/>
                </a:solidFill>
                <a:latin typeface="Arial" panose="020B0604020202020204" pitchFamily="34" charset="0"/>
                <a:ea typeface="宋体" panose="02010600030101010101" pitchFamily="2" charset="-122"/>
                <a:cs typeface="+mn-cs"/>
              </a:rPr>
              <a:t>Hudson</a:t>
            </a:r>
            <a:r>
              <a:rPr lang="zh-CN" altLang="en-US" sz="1200" kern="1200" dirty="0" smtClean="0">
                <a:solidFill>
                  <a:schemeClr val="tx1"/>
                </a:solidFill>
                <a:latin typeface="Arial" panose="020B0604020202020204" pitchFamily="34" charset="0"/>
                <a:ea typeface="宋体" panose="02010600030101010101" pitchFamily="2" charset="-122"/>
                <a:cs typeface="+mn-cs"/>
              </a:rPr>
              <a:t>社区的反对之声。</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cruisecontrol.sourceforge.net</a:t>
            </a:r>
            <a:r>
              <a:rPr kumimoji="1" lang="en-US" altLang="zh-CN" dirty="0" smtClean="0"/>
              <a:t>/ </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xfrm>
            <a:off x="95250" y="406400"/>
            <a:ext cx="6667500" cy="4167188"/>
          </a:xfrm>
        </p:spPr>
      </p:sp>
      <p:sp>
        <p:nvSpPr>
          <p:cNvPr id="89091"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666" name="Rectangle 2"/>
          <p:cNvSpPr>
            <a:spLocks noGrp="1" noRot="1" noChangeAspect="1" noChangeArrowheads="1" noTextEdit="1"/>
          </p:cNvSpPr>
          <p:nvPr>
            <p:ph type="sldImg"/>
          </p:nvPr>
        </p:nvSpPr>
        <p:spPr>
          <a:xfrm>
            <a:off x="690563" y="685800"/>
            <a:ext cx="5478462" cy="3425825"/>
          </a:xfrm>
        </p:spPr>
      </p:sp>
      <p:sp>
        <p:nvSpPr>
          <p:cNvPr id="2161667"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ln>
        </p:spPr>
        <p:txBody>
          <a:bodyPr/>
          <a:lstStyle/>
          <a:p>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en-US" altLang="zh-CN" dirty="0" smtClean="0"/>
              <a:t>Sonar</a:t>
            </a:r>
            <a:r>
              <a:rPr lang="zh-CN" altLang="en-US" dirty="0" smtClean="0"/>
              <a:t>是一个代码质量管理平台，从不同维度检测代码质量或从不同来源获取质量信息，形成综合的集成报告</a:t>
            </a:r>
            <a:endParaRPr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kumimoji="1" lang="en-US" altLang="zh-CN" dirty="0" smtClean="0"/>
              <a:t>http://</a:t>
            </a:r>
            <a:r>
              <a:rPr kumimoji="1" lang="en-US" altLang="zh-CN" dirty="0" err="1" smtClean="0"/>
              <a:t>maven.apache.org</a:t>
            </a:r>
            <a:r>
              <a:rPr kumimoji="1" lang="en-US" altLang="zh-CN" dirty="0" smtClean="0"/>
              <a:t>/plugins/maven-checkstyle-plugin/</a:t>
            </a:r>
            <a:r>
              <a:rPr kumimoji="1" lang="en-US" altLang="zh-CN" dirty="0" err="1" smtClean="0"/>
              <a:t>usage.html</a:t>
            </a:r>
            <a:endParaRPr kumimoji="1" lang="en-US" altLang="zh-CN" dirty="0" smtClean="0"/>
          </a:p>
          <a:p>
            <a:endParaRPr kumimoji="1" lang="en-US" altLang="zh-CN" dirty="0" smtClean="0"/>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Plugin: Management </a:t>
            </a:r>
            <a:r>
              <a:rPr lang="en-US" altLang="zh-CN" sz="1200" kern="1200" dirty="0" smtClean="0">
                <a:solidFill>
                  <a:schemeClr val="tx1"/>
                </a:solidFill>
                <a:effectLst/>
                <a:latin typeface="Arial" panose="020B0604020202020204" pitchFamily="34" charset="0"/>
                <a:ea typeface="宋体" panose="02010600030101010101" pitchFamily="2" charset="-122"/>
                <a:cs typeface="+mn-cs"/>
                <a:sym typeface="Wingdings" panose="05000000000000000000"/>
              </a:rPr>
              <a:t> use  report </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sym typeface="Wingdings" panose="05000000000000000000"/>
            </a:endParaRPr>
          </a:p>
          <a:p>
            <a:endParaRPr kumimoji="1" lang="en-US" altLang="zh-CN" dirty="0" smtClean="0"/>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&lt;pluginManagement&gt;</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&lt;plugins&gt;</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&lt;plugin&gt;</a:t>
            </a:r>
            <a:br>
              <a:rPr lang="en-US" altLang="zh-CN" sz="1200" kern="1200" dirty="0" smtClean="0">
                <a:solidFill>
                  <a:schemeClr val="tx1"/>
                </a:solidFill>
                <a:effectLst/>
                <a:latin typeface="Arial" panose="020B0604020202020204" pitchFamily="34" charset="0"/>
                <a:ea typeface="宋体" panose="02010600030101010101" pitchFamily="2" charset="-122"/>
                <a:cs typeface="+mn-cs"/>
              </a:rPr>
            </a:b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&lt;</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groupId</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&gt;</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org.apache.maven.plugins</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&lt;/</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groupId</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&gt;</a:t>
            </a:r>
            <a:br>
              <a:rPr lang="en-US" altLang="zh-CN" sz="1200" kern="1200" dirty="0" smtClean="0">
                <a:solidFill>
                  <a:schemeClr val="tx1"/>
                </a:solidFill>
                <a:effectLst/>
                <a:latin typeface="Arial" panose="020B0604020202020204" pitchFamily="34" charset="0"/>
                <a:ea typeface="宋体" panose="02010600030101010101" pitchFamily="2" charset="-122"/>
                <a:cs typeface="+mn-cs"/>
              </a:rPr>
            </a:b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&lt;</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artifactId</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&gt;maven-checkstyle-plugin&lt;/</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artifactId</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&gt;</a:t>
            </a:r>
            <a:br>
              <a:rPr lang="en-US" altLang="zh-CN" sz="1200" kern="1200" dirty="0" smtClean="0">
                <a:solidFill>
                  <a:schemeClr val="tx1"/>
                </a:solidFill>
                <a:effectLst/>
                <a:latin typeface="Arial" panose="020B0604020202020204" pitchFamily="34" charset="0"/>
                <a:ea typeface="宋体" panose="02010600030101010101" pitchFamily="2" charset="-122"/>
                <a:cs typeface="+mn-cs"/>
              </a:rPr>
            </a:b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&lt;version&gt;2.3&lt;/version&gt;              </a:t>
            </a:r>
            <a:br>
              <a:rPr lang="en-US" altLang="zh-CN" sz="1200" kern="1200" dirty="0" smtClean="0">
                <a:solidFill>
                  <a:schemeClr val="tx1"/>
                </a:solidFill>
                <a:effectLst/>
                <a:latin typeface="Arial" panose="020B0604020202020204" pitchFamily="34" charset="0"/>
                <a:ea typeface="宋体" panose="02010600030101010101" pitchFamily="2" charset="-122"/>
                <a:cs typeface="+mn-cs"/>
              </a:rPr>
            </a:b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&lt;/plugin&gt; </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dirty="0" smtClean="0"/>
              <a:t>build-helper-maven-plugin is executed, so that the additional source directory is actually added</a:t>
            </a:r>
            <a:endParaRPr lang="zh-CN" altLang="en-US" dirty="0" smtClean="0"/>
          </a:p>
          <a:p>
            <a:r>
              <a:rPr lang="en-US" altLang="zh-CN" dirty="0" smtClean="0"/>
              <a:t>http://</a:t>
            </a:r>
            <a:r>
              <a:rPr lang="en-US" altLang="zh-CN" dirty="0" err="1" smtClean="0"/>
              <a:t>maven.apache.org</a:t>
            </a:r>
            <a:r>
              <a:rPr lang="en-US" altLang="zh-CN" dirty="0" smtClean="0"/>
              <a:t>/plugins/maven-</a:t>
            </a:r>
            <a:r>
              <a:rPr lang="en-US" altLang="zh-CN" dirty="0" err="1" smtClean="0"/>
              <a:t>pmd</a:t>
            </a:r>
            <a:r>
              <a:rPr lang="en-US" altLang="zh-CN" dirty="0" smtClean="0"/>
              <a:t>-plugin/examples/</a:t>
            </a:r>
            <a:r>
              <a:rPr lang="en-US" altLang="zh-CN" dirty="0" err="1" smtClean="0"/>
              <a:t>javascriptReport.html</a:t>
            </a:r>
            <a:endParaRPr lang="en-US" altLang="zh-CN" dirty="0" smtClean="0"/>
          </a:p>
          <a:p>
            <a:endParaRPr lang="en-US" altLang="zh-CN" dirty="0" smtClean="0"/>
          </a:p>
          <a:p>
            <a:r>
              <a:rPr lang="en-US" altLang="zh-CN" dirty="0" smtClean="0"/>
              <a:t>This plugin has 4 goals:</a:t>
            </a:r>
            <a:endParaRPr lang="en-US" altLang="zh-CN" dirty="0" smtClean="0"/>
          </a:p>
          <a:p>
            <a:r>
              <a:rPr lang="en-US" altLang="zh-CN" dirty="0" smtClean="0">
                <a:hlinkClick r:id="rId3"/>
              </a:rPr>
              <a:t>pmd:pmd</a:t>
            </a:r>
            <a:r>
              <a:rPr lang="en-US" altLang="zh-CN" dirty="0" smtClean="0"/>
              <a:t> creates a PMD site report based on the </a:t>
            </a:r>
            <a:r>
              <a:rPr lang="en-US" altLang="zh-CN" dirty="0" err="1" smtClean="0"/>
              <a:t>rulesets</a:t>
            </a:r>
            <a:r>
              <a:rPr lang="en-US" altLang="zh-CN" dirty="0" smtClean="0"/>
              <a:t> and configuration set in the plugin</a:t>
            </a:r>
            <a:endParaRPr lang="en-US" altLang="zh-CN" dirty="0" smtClean="0"/>
          </a:p>
          <a:p>
            <a:r>
              <a:rPr lang="en-US" altLang="zh-CN" dirty="0" smtClean="0">
                <a:hlinkClick r:id="rId4"/>
              </a:rPr>
              <a:t>pmd:cpd</a:t>
            </a:r>
            <a:r>
              <a:rPr lang="en-US" altLang="zh-CN" dirty="0" smtClean="0"/>
              <a:t> generates a report for PMD's Copy/Paste Detector (CPD) tool. </a:t>
            </a:r>
            <a:endParaRPr lang="en-US" altLang="zh-CN" dirty="0" smtClean="0"/>
          </a:p>
          <a:p>
            <a:r>
              <a:rPr lang="en-US" altLang="zh-CN" dirty="0" smtClean="0">
                <a:hlinkClick r:id="rId5"/>
              </a:rPr>
              <a:t>pmd:check</a:t>
            </a:r>
            <a:r>
              <a:rPr lang="en-US" altLang="zh-CN" dirty="0" smtClean="0"/>
              <a:t> verifies that the PMD report is empty and fails the build if it is not.</a:t>
            </a:r>
            <a:endParaRPr lang="en-US" altLang="zh-CN" dirty="0" smtClean="0"/>
          </a:p>
          <a:p>
            <a:r>
              <a:rPr lang="en-US" altLang="zh-CN" dirty="0" smtClean="0">
                <a:hlinkClick r:id="rId6"/>
              </a:rPr>
              <a:t>pmd:cpd-check</a:t>
            </a:r>
            <a:r>
              <a:rPr lang="en-US" altLang="zh-CN" dirty="0" smtClean="0"/>
              <a:t> verifies that the CPD report is empty and fails the build if it is not</a:t>
            </a:r>
            <a:endParaRPr lang="en-US" altLang="zh-CN" dirty="0" smtClean="0"/>
          </a:p>
          <a:p>
            <a:r>
              <a:rPr lang="en-US" altLang="zh-CN" dirty="0" smtClean="0"/>
              <a:t>http://</a:t>
            </a:r>
            <a:r>
              <a:rPr lang="en-US" altLang="zh-CN" dirty="0" err="1" smtClean="0"/>
              <a:t>maven.apache.org</a:t>
            </a:r>
            <a:r>
              <a:rPr lang="en-US" altLang="zh-CN" dirty="0" smtClean="0"/>
              <a:t>/plugins/maven-</a:t>
            </a:r>
            <a:r>
              <a:rPr lang="en-US" altLang="zh-CN" dirty="0" err="1" smtClean="0"/>
              <a:t>pmd</a:t>
            </a:r>
            <a:r>
              <a:rPr lang="en-US" altLang="zh-CN" dirty="0" smtClean="0"/>
              <a:t>-plugin/</a:t>
            </a:r>
            <a:r>
              <a:rPr lang="en-US" altLang="zh-CN" dirty="0" err="1" smtClean="0"/>
              <a:t>pmd-mojo.html</a:t>
            </a:r>
            <a:endParaRPr lang="en-US" altLang="zh-CN" dirty="0" smtClean="0"/>
          </a:p>
          <a:p>
            <a:endParaRPr lang="en-US" altLang="zh-CN" dirty="0" smtClean="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dirty="0" smtClean="0"/>
              <a:t>http://</a:t>
            </a:r>
            <a:r>
              <a:rPr lang="en-US" altLang="zh-CN" dirty="0" err="1" smtClean="0"/>
              <a:t>maven.apache.org</a:t>
            </a:r>
            <a:r>
              <a:rPr lang="en-US" altLang="zh-CN" dirty="0" smtClean="0"/>
              <a:t>/</a:t>
            </a:r>
            <a:r>
              <a:rPr lang="en-US" altLang="zh-CN" dirty="0" err="1" smtClean="0"/>
              <a:t>jxr</a:t>
            </a:r>
            <a:r>
              <a:rPr lang="en-US" altLang="zh-CN" dirty="0" smtClean="0"/>
              <a:t>/maven-</a:t>
            </a:r>
            <a:r>
              <a:rPr lang="en-US" altLang="zh-CN" dirty="0" err="1" smtClean="0"/>
              <a:t>jxr</a:t>
            </a:r>
            <a:r>
              <a:rPr lang="en-US" altLang="zh-CN" dirty="0" smtClean="0"/>
              <a:t>-plugin/</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r>
              <a:rPr lang="en-US" altLang="zh-CN" dirty="0" smtClean="0"/>
              <a:t>The JXR Plugin produces a cross-reference of the project's sources. The generated reports make it easier for the user to reference or find specific lines of code. It is also handy when used with the PMD Plugin for referencing errors found in the code.</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endParaRPr kumimoji="1" lang="tr-TR" altLang="zh-CN" dirty="0" smtClean="0"/>
          </a:p>
          <a:p>
            <a:pPr marL="0" marR="0" indent="0" algn="l" defTabSz="914400" rtl="0" eaLnBrk="1" fontAlgn="base" latinLnBrk="0" hangingPunct="1">
              <a:lnSpc>
                <a:spcPct val="100000"/>
              </a:lnSpc>
              <a:spcBef>
                <a:spcPct val="30000"/>
              </a:spcBef>
              <a:spcAft>
                <a:spcPct val="0"/>
              </a:spcAft>
              <a:buClrTx/>
              <a:buSzTx/>
              <a:buFontTx/>
              <a:buNone/>
              <a:defRPr/>
            </a:pPr>
            <a:r>
              <a:rPr kumimoji="1" lang="tr-TR" altLang="zh-CN" dirty="0" smtClean="0"/>
              <a:t>http://julianlali.blog.163.com/</a:t>
            </a:r>
            <a:r>
              <a:rPr kumimoji="1" lang="tr-TR" altLang="zh-CN" dirty="0" err="1" smtClean="0"/>
              <a:t>blog</a:t>
            </a:r>
            <a:r>
              <a:rPr kumimoji="1" lang="tr-TR" altLang="zh-CN" dirty="0" smtClean="0"/>
              <a:t>/</a:t>
            </a:r>
            <a:r>
              <a:rPr kumimoji="1" lang="tr-TR" altLang="zh-CN" dirty="0" err="1" smtClean="0"/>
              <a:t>static</a:t>
            </a:r>
            <a:r>
              <a:rPr kumimoji="1" lang="tr-TR" altLang="zh-CN" dirty="0" smtClean="0"/>
              <a:t>/58133643201023103035974/</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ChangeArrowheads="1" noTextEdit="1"/>
          </p:cNvSpPr>
          <p:nvPr>
            <p:ph type="sldImg"/>
          </p:nvPr>
        </p:nvSpPr>
        <p:spPr>
          <a:xfrm>
            <a:off x="95250" y="406400"/>
            <a:ext cx="6667500" cy="4167188"/>
          </a:xfrm>
        </p:spPr>
      </p:sp>
      <p:sp>
        <p:nvSpPr>
          <p:cNvPr id="5017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增加一个</a:t>
            </a:r>
            <a:r>
              <a:rPr lang="en-US" altLang="zh-CN" dirty="0" smtClean="0"/>
              <a:t>sequence</a:t>
            </a:r>
            <a:r>
              <a:rPr lang="zh-CN" altLang="en-US" dirty="0" smtClean="0"/>
              <a:t>文件，来维护部署内容和顺序</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r>
              <a:rPr kumimoji="1" lang="pl-PL" altLang="zh-CN" dirty="0" smtClean="0"/>
              <a:t>http://www.2cto.com/os/201403/287093.html</a:t>
            </a:r>
            <a:endParaRPr kumimoji="1" lang="pl-PL" altLang="zh-CN" dirty="0" smtClean="0"/>
          </a:p>
          <a:p>
            <a:pPr marL="0" marR="0" indent="0" algn="l" defTabSz="914400" rtl="0" eaLnBrk="1" fontAlgn="base" latinLnBrk="0" hangingPunct="1">
              <a:lnSpc>
                <a:spcPct val="100000"/>
              </a:lnSpc>
              <a:spcBef>
                <a:spcPct val="30000"/>
              </a:spcBef>
              <a:spcAft>
                <a:spcPct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zh-CN" altLang="en-US" dirty="0" smtClean="0"/>
              <a:t>增加一个</a:t>
            </a:r>
            <a:r>
              <a:rPr lang="en-US" altLang="zh-CN" dirty="0" smtClean="0"/>
              <a:t>sequence</a:t>
            </a:r>
            <a:r>
              <a:rPr lang="zh-CN" altLang="en-US" dirty="0" smtClean="0"/>
              <a:t>文件，来维护部署内容和顺序</a:t>
            </a:r>
            <a:endParaRPr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endParaRPr kumimoji="1" lang="en-US" altLang="zh-CN" dirty="0" smtClean="0"/>
          </a:p>
          <a:p>
            <a:pPr marL="0" marR="0" indent="0" algn="l" defTabSz="914400" rtl="0" eaLnBrk="1" fontAlgn="base" latinLnBrk="0" hangingPunct="1">
              <a:lnSpc>
                <a:spcPct val="100000"/>
              </a:lnSpc>
              <a:spcBef>
                <a:spcPct val="30000"/>
              </a:spcBef>
              <a:spcAft>
                <a:spcPct val="0"/>
              </a:spcAft>
              <a:buClrTx/>
              <a:buSzTx/>
              <a:buFontTx/>
              <a:buNone/>
              <a:defRPr/>
            </a:pPr>
            <a:r>
              <a:rPr kumimoji="1" lang="pl-PL" altLang="zh-CN" dirty="0" smtClean="0"/>
              <a:t>http://www.2cto.com/os/201403/287093.html</a:t>
            </a:r>
            <a:endParaRPr kumimoji="1" lang="pl-PL" altLang="zh-CN" dirty="0" smtClean="0"/>
          </a:p>
          <a:p>
            <a:pPr marL="0" marR="0" indent="0" algn="l" defTabSz="914400" rtl="0" eaLnBrk="1" fontAlgn="base" latinLnBrk="0" hangingPunct="1">
              <a:lnSpc>
                <a:spcPct val="100000"/>
              </a:lnSpc>
              <a:spcBef>
                <a:spcPct val="30000"/>
              </a:spcBef>
              <a:spcAft>
                <a:spcPct val="0"/>
              </a:spcAft>
              <a:buClrTx/>
              <a:buSzTx/>
              <a:buFontTx/>
              <a:buNone/>
              <a:defRPr/>
            </a:pP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dirty="0" smtClean="0">
                <a:solidFill>
                  <a:srgbClr val="FF6600"/>
                </a:solidFill>
              </a:rPr>
              <a:t>http://</a:t>
            </a:r>
            <a:r>
              <a:rPr lang="en-US" altLang="zh-CN" sz="1200" dirty="0" err="1" smtClean="0">
                <a:solidFill>
                  <a:srgbClr val="FF6600"/>
                </a:solidFill>
              </a:rPr>
              <a:t>www.juvenxu.com</a:t>
            </a:r>
            <a:r>
              <a:rPr lang="en-US" altLang="zh-CN" sz="1200" dirty="0" smtClean="0">
                <a:solidFill>
                  <a:srgbClr val="FF6600"/>
                </a:solidFill>
              </a:rPr>
              <a:t>/2013/06/06/simple-continuous-deployment-with-</a:t>
            </a:r>
            <a:r>
              <a:rPr lang="en-US" altLang="zh-CN" sz="1200" dirty="0" err="1" smtClean="0">
                <a:solidFill>
                  <a:srgbClr val="FF6600"/>
                </a:solidFill>
              </a:rPr>
              <a:t>jenkins</a:t>
            </a:r>
            <a:r>
              <a:rPr lang="en-US" altLang="zh-CN" sz="1200" dirty="0" smtClean="0">
                <a:solidFill>
                  <a:srgbClr val="FF6600"/>
                </a:solidFill>
              </a:rPr>
              <a:t>-and-shell/</a:t>
            </a:r>
            <a:endParaRPr lang="en-US" altLang="zh-CN" sz="1200" dirty="0" smtClean="0">
              <a:solidFill>
                <a:srgbClr val="FF6600"/>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sz="1200" dirty="0" smtClean="0">
              <a:solidFill>
                <a:srgbClr val="FF6600"/>
              </a:solidFill>
            </a:endParaRPr>
          </a:p>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dirty="0" err="1" smtClean="0">
                <a:solidFill>
                  <a:srgbClr val="FF6600"/>
                </a:solidFill>
              </a:rPr>
              <a:t>Cobertura</a:t>
            </a:r>
            <a:r>
              <a:rPr lang="en-US" altLang="zh-CN" sz="1200" dirty="0" smtClean="0">
                <a:solidFill>
                  <a:srgbClr val="FF6600"/>
                </a:solidFill>
              </a:rPr>
              <a:t> Maven Plug-in</a:t>
            </a:r>
            <a:endParaRPr lang="zh-CN" altLang="en-US" sz="1200" dirty="0" smtClean="0">
              <a:solidFill>
                <a:srgbClr val="FF6600"/>
              </a:solidFill>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dirty="0" smtClean="0">
                <a:solidFill>
                  <a:srgbClr val="FF6600"/>
                </a:solidFill>
              </a:rPr>
              <a:t>http://</a:t>
            </a:r>
            <a:r>
              <a:rPr lang="en-US" altLang="zh-CN" sz="1200" dirty="0" err="1" smtClean="0">
                <a:solidFill>
                  <a:srgbClr val="FF6600"/>
                </a:solidFill>
              </a:rPr>
              <a:t>www.juvenxu.com</a:t>
            </a:r>
            <a:r>
              <a:rPr lang="en-US" altLang="zh-CN" sz="1200" dirty="0" smtClean="0">
                <a:solidFill>
                  <a:srgbClr val="FF6600"/>
                </a:solidFill>
              </a:rPr>
              <a:t>/2013/06/06/simple-continuous-deployment-with-</a:t>
            </a:r>
            <a:r>
              <a:rPr lang="en-US" altLang="zh-CN" sz="1200" dirty="0" err="1" smtClean="0">
                <a:solidFill>
                  <a:srgbClr val="FF6600"/>
                </a:solidFill>
              </a:rPr>
              <a:t>jenkins</a:t>
            </a:r>
            <a:r>
              <a:rPr lang="en-US" altLang="zh-CN" sz="1200" dirty="0" smtClean="0">
                <a:solidFill>
                  <a:srgbClr val="FF6600"/>
                </a:solidFill>
              </a:rPr>
              <a:t>-and-shell/</a:t>
            </a:r>
            <a:endParaRPr lang="en-US" altLang="zh-CN" sz="1200" dirty="0" smtClean="0">
              <a:solidFill>
                <a:srgbClr val="FF6600"/>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sz="1200" dirty="0" smtClean="0">
              <a:solidFill>
                <a:srgbClr val="FF6600"/>
              </a:solidFill>
            </a:endParaRPr>
          </a:p>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dirty="0" err="1" smtClean="0">
                <a:solidFill>
                  <a:srgbClr val="FF6600"/>
                </a:solidFill>
              </a:rPr>
              <a:t>Cobertura</a:t>
            </a:r>
            <a:r>
              <a:rPr lang="en-US" altLang="zh-CN" sz="1200" dirty="0" smtClean="0">
                <a:solidFill>
                  <a:srgbClr val="FF6600"/>
                </a:solidFill>
              </a:rPr>
              <a:t> Maven Plug-in</a:t>
            </a:r>
            <a:endParaRPr lang="zh-CN" altLang="en-US" sz="1200" dirty="0" smtClean="0">
              <a:solidFill>
                <a:srgbClr val="FF6600"/>
              </a:solidFill>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spect="1" noChangeArrowheads="1" noTextEdit="1"/>
          </p:cNvSpPr>
          <p:nvPr>
            <p:ph type="sldImg"/>
          </p:nvPr>
        </p:nvSpPr>
        <p:spPr>
          <a:xfrm>
            <a:off x="95250" y="406400"/>
            <a:ext cx="6667500" cy="4167188"/>
          </a:xfrm>
        </p:spPr>
      </p:sp>
      <p:sp>
        <p:nvSpPr>
          <p:cNvPr id="45059"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r>
              <a:rPr lang="en-US" altLang="zh-CN" dirty="0" smtClean="0">
                <a:ea typeface="宋体" panose="02010600030101010101" pitchFamily="2" charset="-122"/>
              </a:rPr>
              <a:t>http://open-</a:t>
            </a:r>
            <a:r>
              <a:rPr lang="en-US" altLang="zh-CN" dirty="0" err="1" smtClean="0">
                <a:ea typeface="宋体" panose="02010600030101010101" pitchFamily="2" charset="-122"/>
              </a:rPr>
              <a:t>tube.com</a:t>
            </a:r>
            <a:r>
              <a:rPr lang="en-US" altLang="zh-CN" dirty="0" smtClean="0">
                <a:ea typeface="宋体" panose="02010600030101010101" pitchFamily="2" charset="-122"/>
              </a:rPr>
              <a:t>/10-code-coverage-tools-c-c/</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http://</a:t>
            </a:r>
            <a:r>
              <a:rPr lang="en-US" altLang="zh-CN" dirty="0" err="1" smtClean="0">
                <a:ea typeface="宋体" panose="02010600030101010101" pitchFamily="2" charset="-122"/>
              </a:rPr>
              <a:t>www.semdesigns.com</a:t>
            </a:r>
            <a:r>
              <a:rPr lang="en-US" altLang="zh-CN" dirty="0" smtClean="0">
                <a:ea typeface="宋体" panose="02010600030101010101" pitchFamily="2" charset="-122"/>
              </a:rPr>
              <a:t>/Products/</a:t>
            </a:r>
            <a:r>
              <a:rPr lang="en-US" altLang="zh-CN" dirty="0" err="1" smtClean="0">
                <a:ea typeface="宋体" panose="02010600030101010101" pitchFamily="2" charset="-122"/>
              </a:rPr>
              <a:t>TestCoverage</a:t>
            </a:r>
            <a:r>
              <a:rPr lang="en-US" altLang="zh-CN" dirty="0" smtClean="0">
                <a:ea typeface="宋体" panose="02010600030101010101" pitchFamily="2" charset="-122"/>
              </a:rPr>
              <a:t>/</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http://</a:t>
            </a:r>
            <a:r>
              <a:rPr lang="en-US" altLang="zh-CN" dirty="0" err="1" smtClean="0">
                <a:ea typeface="宋体" panose="02010600030101010101" pitchFamily="2" charset="-122"/>
              </a:rPr>
              <a:t>www.testwell.fi</a:t>
            </a:r>
            <a:endParaRPr lang="en-US" altLang="zh-CN" dirty="0" smtClean="0">
              <a:ea typeface="宋体" panose="02010600030101010101" pitchFamily="2" charset="-122"/>
            </a:endParaRPr>
          </a:p>
          <a:p>
            <a:pPr eaLnBrk="1" hangingPunct="1"/>
            <a:endParaRPr lang="en-US" altLang="zh-CN" dirty="0" smtClean="0">
              <a:ea typeface="宋体" panose="02010600030101010101" pitchFamily="2" charset="-122"/>
            </a:endParaRPr>
          </a:p>
          <a:p>
            <a:pPr eaLnBrk="1" hangingPunct="1"/>
            <a:r>
              <a:rPr lang="en-US" altLang="zh-TW" sz="1200" b="1" kern="1200" dirty="0" smtClean="0">
                <a:solidFill>
                  <a:schemeClr val="tx1"/>
                </a:solidFill>
                <a:latin typeface="Arial" panose="020B0604020202020204" pitchFamily="34" charset="0"/>
                <a:ea typeface="宋体" panose="02010600030101010101" pitchFamily="2" charset="-122"/>
                <a:cs typeface="宋体" panose="02010600030101010101" pitchFamily="2" charset="-122"/>
              </a:rPr>
              <a:t>Maven + Sonar + </a:t>
            </a:r>
            <a:r>
              <a:rPr lang="en-US" altLang="zh-TW" sz="1200" b="1" kern="1200" dirty="0" err="1" smtClean="0">
                <a:solidFill>
                  <a:schemeClr val="tx1"/>
                </a:solidFill>
                <a:latin typeface="Arial" panose="020B0604020202020204" pitchFamily="34" charset="0"/>
                <a:ea typeface="宋体" panose="02010600030101010101" pitchFamily="2" charset="-122"/>
                <a:cs typeface="宋体" panose="02010600030101010101" pitchFamily="2" charset="-122"/>
              </a:rPr>
              <a:t>Jacoco</a:t>
            </a:r>
            <a:r>
              <a:rPr lang="zh-TW" altLang="en-US" sz="1200" b="1" kern="1200" dirty="0" smtClean="0">
                <a:solidFill>
                  <a:schemeClr val="tx1"/>
                </a:solidFill>
                <a:latin typeface="Arial" panose="020B0604020202020204" pitchFamily="34" charset="0"/>
                <a:ea typeface="宋体" panose="02010600030101010101" pitchFamily="2" charset="-122"/>
                <a:cs typeface="宋体" panose="02010600030101010101" pitchFamily="2" charset="-122"/>
              </a:rPr>
              <a:t>扫描代码覆盖率</a:t>
            </a:r>
            <a:endParaRPr lang="en-US" altLang="zh-CN" dirty="0" smtClean="0">
              <a:ea typeface="宋体" panose="02010600030101010101" pitchFamily="2" charset="-122"/>
            </a:endParaRPr>
          </a:p>
          <a:p>
            <a:pPr eaLnBrk="1" hangingPunct="1"/>
            <a:r>
              <a:rPr lang="en-US" altLang="zh-CN" dirty="0" smtClean="0">
                <a:ea typeface="宋体" panose="02010600030101010101" pitchFamily="2" charset="-122"/>
              </a:rPr>
              <a:t>http://</a:t>
            </a:r>
            <a:r>
              <a:rPr lang="en-US" altLang="zh-CN" dirty="0" err="1" smtClean="0">
                <a:ea typeface="宋体" panose="02010600030101010101" pitchFamily="2" charset="-122"/>
              </a:rPr>
              <a:t>www.cnblogs.com</a:t>
            </a:r>
            <a:r>
              <a:rPr lang="en-US" altLang="zh-CN" dirty="0" smtClean="0">
                <a:ea typeface="宋体" panose="02010600030101010101" pitchFamily="2" charset="-122"/>
              </a:rPr>
              <a:t>/</a:t>
            </a:r>
            <a:r>
              <a:rPr lang="en-US" altLang="zh-CN" dirty="0" err="1" smtClean="0">
                <a:ea typeface="宋体" panose="02010600030101010101" pitchFamily="2" charset="-122"/>
              </a:rPr>
              <a:t>zhangqingsh</a:t>
            </a:r>
            <a:r>
              <a:rPr lang="en-US" altLang="zh-CN" dirty="0" smtClean="0">
                <a:ea typeface="宋体" panose="02010600030101010101" pitchFamily="2" charset="-122"/>
              </a:rPr>
              <a:t>/archive/2013/03/05/2944719.html</a:t>
            </a:r>
            <a:endParaRPr lang="en-US" altLang="zh-CN" dirty="0" smtClean="0">
              <a:ea typeface="宋体" panose="02010600030101010101" pitchFamily="2" charset="-122"/>
            </a:endParaRPr>
          </a:p>
          <a:p>
            <a:pPr eaLnBrk="1" hangingPunct="1"/>
            <a:endParaRPr lang="zh-CN" altLang="en-US" dirty="0" smtClean="0">
              <a:ea typeface="宋体" panose="02010600030101010101" pitchFamily="2" charset="-122"/>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dirty="0" smtClean="0">
                <a:solidFill>
                  <a:srgbClr val="FF6600"/>
                </a:solidFill>
              </a:rPr>
              <a:t>http://</a:t>
            </a:r>
            <a:r>
              <a:rPr lang="en-US" altLang="zh-CN" sz="1200" dirty="0" err="1" smtClean="0">
                <a:solidFill>
                  <a:srgbClr val="FF6600"/>
                </a:solidFill>
              </a:rPr>
              <a:t>www.juvenxu.com</a:t>
            </a:r>
            <a:r>
              <a:rPr lang="en-US" altLang="zh-CN" sz="1200" dirty="0" smtClean="0">
                <a:solidFill>
                  <a:srgbClr val="FF6600"/>
                </a:solidFill>
              </a:rPr>
              <a:t>/2013/06/06/simple-continuous-deployment-with-</a:t>
            </a:r>
            <a:r>
              <a:rPr lang="en-US" altLang="zh-CN" sz="1200" dirty="0" err="1" smtClean="0">
                <a:solidFill>
                  <a:srgbClr val="FF6600"/>
                </a:solidFill>
              </a:rPr>
              <a:t>jenkins</a:t>
            </a:r>
            <a:r>
              <a:rPr lang="en-US" altLang="zh-CN" sz="1200" dirty="0" smtClean="0">
                <a:solidFill>
                  <a:srgbClr val="FF6600"/>
                </a:solidFill>
              </a:rPr>
              <a:t>-and-shell/</a:t>
            </a:r>
            <a:endParaRPr lang="en-US" altLang="zh-CN" sz="1200" dirty="0" smtClean="0">
              <a:solidFill>
                <a:srgbClr val="FF6600"/>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sz="1200" dirty="0" smtClean="0">
              <a:solidFill>
                <a:srgbClr val="FF6600"/>
              </a:solidFill>
            </a:endParaRPr>
          </a:p>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dirty="0" err="1" smtClean="0">
                <a:solidFill>
                  <a:srgbClr val="FF6600"/>
                </a:solidFill>
              </a:rPr>
              <a:t>Cobertura</a:t>
            </a:r>
            <a:r>
              <a:rPr lang="en-US" altLang="zh-CN" sz="1200" dirty="0" smtClean="0">
                <a:solidFill>
                  <a:srgbClr val="FF6600"/>
                </a:solidFill>
              </a:rPr>
              <a:t> Maven Plug-in</a:t>
            </a:r>
            <a:endParaRPr lang="zh-CN" altLang="en-US" sz="1200" dirty="0" smtClean="0">
              <a:solidFill>
                <a:srgbClr val="FF6600"/>
              </a:solidFill>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dirty="0" smtClean="0">
                <a:solidFill>
                  <a:srgbClr val="FF6600"/>
                </a:solidFill>
              </a:rPr>
              <a:t>http://</a:t>
            </a:r>
            <a:r>
              <a:rPr lang="en-US" altLang="zh-CN" sz="1200" dirty="0" err="1" smtClean="0">
                <a:solidFill>
                  <a:srgbClr val="FF6600"/>
                </a:solidFill>
              </a:rPr>
              <a:t>www.juvenxu.com</a:t>
            </a:r>
            <a:r>
              <a:rPr lang="en-US" altLang="zh-CN" sz="1200" dirty="0" smtClean="0">
                <a:solidFill>
                  <a:srgbClr val="FF6600"/>
                </a:solidFill>
              </a:rPr>
              <a:t>/2013/06/06/simple-continuous-deployment-with-</a:t>
            </a:r>
            <a:r>
              <a:rPr lang="en-US" altLang="zh-CN" sz="1200" dirty="0" err="1" smtClean="0">
                <a:solidFill>
                  <a:srgbClr val="FF6600"/>
                </a:solidFill>
              </a:rPr>
              <a:t>jenkins</a:t>
            </a:r>
            <a:r>
              <a:rPr lang="en-US" altLang="zh-CN" sz="1200" dirty="0" smtClean="0">
                <a:solidFill>
                  <a:srgbClr val="FF6600"/>
                </a:solidFill>
              </a:rPr>
              <a:t>-and-shell/</a:t>
            </a:r>
            <a:endParaRPr lang="en-US" altLang="zh-CN" sz="1200" dirty="0" smtClean="0">
              <a:solidFill>
                <a:srgbClr val="FF6600"/>
              </a:solidFill>
            </a:endParaRPr>
          </a:p>
          <a:p>
            <a:pPr marL="0" marR="0" indent="0" algn="l" defTabSz="914400" rtl="0" eaLnBrk="1" fontAlgn="base" latinLnBrk="0" hangingPunct="1">
              <a:lnSpc>
                <a:spcPct val="100000"/>
              </a:lnSpc>
              <a:spcBef>
                <a:spcPct val="30000"/>
              </a:spcBef>
              <a:spcAft>
                <a:spcPct val="0"/>
              </a:spcAft>
              <a:buClrTx/>
              <a:buSzTx/>
              <a:buFontTx/>
              <a:buNone/>
              <a:defRPr/>
            </a:pPr>
            <a:endParaRPr lang="en-US" altLang="zh-CN" sz="1200" dirty="0" smtClean="0">
              <a:solidFill>
                <a:srgbClr val="FF6600"/>
              </a:solidFill>
            </a:endParaRPr>
          </a:p>
          <a:p>
            <a:pPr marL="0" marR="0" indent="0" algn="l" defTabSz="914400" rtl="0" eaLnBrk="1" fontAlgn="base" latinLnBrk="0" hangingPunct="1">
              <a:lnSpc>
                <a:spcPct val="100000"/>
              </a:lnSpc>
              <a:spcBef>
                <a:spcPct val="30000"/>
              </a:spcBef>
              <a:spcAft>
                <a:spcPct val="0"/>
              </a:spcAft>
              <a:buClrTx/>
              <a:buSzTx/>
              <a:buFontTx/>
              <a:buNone/>
              <a:defRPr/>
            </a:pPr>
            <a:r>
              <a:rPr lang="en-US" altLang="zh-CN" sz="1200" dirty="0" err="1" smtClean="0">
                <a:solidFill>
                  <a:srgbClr val="FF6600"/>
                </a:solidFill>
              </a:rPr>
              <a:t>Cobertura</a:t>
            </a:r>
            <a:r>
              <a:rPr lang="en-US" altLang="zh-CN" sz="1200" dirty="0" smtClean="0">
                <a:solidFill>
                  <a:srgbClr val="FF6600"/>
                </a:solidFill>
              </a:rPr>
              <a:t> Maven Plug-in</a:t>
            </a:r>
            <a:endParaRPr lang="zh-CN" altLang="en-US" sz="1200" dirty="0" smtClean="0">
              <a:solidFill>
                <a:srgbClr val="FF6600"/>
              </a:solidFill>
            </a:endParaRPr>
          </a:p>
          <a:p>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95250" y="406400"/>
            <a:ext cx="6667500" cy="4167188"/>
          </a:xfrm>
        </p:spPr>
      </p:sp>
      <p:sp>
        <p:nvSpPr>
          <p:cNvPr id="778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95250" y="406400"/>
            <a:ext cx="6667500" cy="4167188"/>
          </a:xfrm>
        </p:spPr>
      </p:sp>
      <p:sp>
        <p:nvSpPr>
          <p:cNvPr id="778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95250" y="406400"/>
            <a:ext cx="6667500" cy="4167188"/>
          </a:xfrm>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Rot="1" noChangeAspect="1" noChangeArrowheads="1" noTextEdit="1"/>
          </p:cNvSpPr>
          <p:nvPr>
            <p:ph type="sldImg"/>
          </p:nvPr>
        </p:nvSpPr>
        <p:spPr>
          <a:xfrm>
            <a:off x="95250" y="406400"/>
            <a:ext cx="6667500" cy="4167188"/>
          </a:xfrm>
        </p:spPr>
      </p:sp>
      <p:sp>
        <p:nvSpPr>
          <p:cNvPr id="51203"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a:xfrm>
            <a:off x="95250" y="406400"/>
            <a:ext cx="6667500" cy="4167188"/>
          </a:xfrm>
        </p:spPr>
      </p:sp>
      <p:sp>
        <p:nvSpPr>
          <p:cNvPr id="77827" name="Rectangle 3"/>
          <p:cNvSpPr>
            <a:spLocks noGrp="1" noChangeArrowheads="1"/>
          </p:cNvSpPr>
          <p:nvPr>
            <p:ph type="body" idx="1"/>
          </p:nvPr>
        </p:nvSpPr>
        <p:spPr bwMode="auto">
          <a:xfrm>
            <a:off x="686367" y="4344301"/>
            <a:ext cx="5486400" cy="4113423"/>
          </a:xfrm>
          <a:prstGeom prst="rect">
            <a:avLst/>
          </a:prstGeom>
          <a:noFill/>
          <a:ln>
            <a:miter lim="800000"/>
          </a:ln>
        </p:spPr>
        <p:txBody>
          <a:bodyPr/>
          <a:lstStyle/>
          <a:p>
            <a:pPr eaLnBrk="1" hangingPunct="1"/>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txBox="1">
            <a:spLocks noGrp="1" noChangeArrowheads="1"/>
          </p:cNvSpPr>
          <p:nvPr/>
        </p:nvSpPr>
        <p:spPr bwMode="auto">
          <a:xfrm>
            <a:off x="3886200" y="8686800"/>
            <a:ext cx="2971800" cy="457200"/>
          </a:xfrm>
          <a:prstGeom prst="rect">
            <a:avLst/>
          </a:prstGeom>
          <a:noFill/>
          <a:ln>
            <a:noFill/>
          </a:ln>
        </p:spPr>
        <p:txBody>
          <a:bodyPr lIns="91577" tIns="45789" rIns="91577" bIns="45789" anchor="b"/>
          <a:lstStyle>
            <a:lvl1pPr defTabSz="916305" eaLnBrk="0" hangingPunct="0">
              <a:defRPr>
                <a:solidFill>
                  <a:schemeClr val="tx1"/>
                </a:solidFill>
                <a:latin typeface="Calibri" panose="020F0502020204030204" charset="0"/>
                <a:ea typeface="宋体" panose="02010600030101010101" pitchFamily="2" charset="-122"/>
              </a:defRPr>
            </a:lvl1pPr>
            <a:lvl2pPr marL="742950" indent="-285750" defTabSz="916305" eaLnBrk="0" hangingPunct="0">
              <a:defRPr>
                <a:solidFill>
                  <a:schemeClr val="tx1"/>
                </a:solidFill>
                <a:latin typeface="Calibri" panose="020F0502020204030204" charset="0"/>
                <a:ea typeface="宋体" panose="02010600030101010101" pitchFamily="2" charset="-122"/>
              </a:defRPr>
            </a:lvl2pPr>
            <a:lvl3pPr marL="1143000" indent="-228600" defTabSz="916305" eaLnBrk="0" hangingPunct="0">
              <a:defRPr>
                <a:solidFill>
                  <a:schemeClr val="tx1"/>
                </a:solidFill>
                <a:latin typeface="Calibri" panose="020F0502020204030204" charset="0"/>
                <a:ea typeface="宋体" panose="02010600030101010101" pitchFamily="2" charset="-122"/>
              </a:defRPr>
            </a:lvl3pPr>
            <a:lvl4pPr marL="1600200" indent="-228600" defTabSz="916305" eaLnBrk="0" hangingPunct="0">
              <a:defRPr>
                <a:solidFill>
                  <a:schemeClr val="tx1"/>
                </a:solidFill>
                <a:latin typeface="Calibri" panose="020F0502020204030204" charset="0"/>
                <a:ea typeface="宋体" panose="02010600030101010101" pitchFamily="2" charset="-122"/>
              </a:defRPr>
            </a:lvl4pPr>
            <a:lvl5pPr marL="2057400" indent="-228600" defTabSz="916305" eaLnBrk="0" hangingPunct="0">
              <a:defRPr>
                <a:solidFill>
                  <a:schemeClr val="tx1"/>
                </a:solidFill>
                <a:latin typeface="Calibri" panose="020F0502020204030204" charset="0"/>
                <a:ea typeface="宋体" panose="02010600030101010101" pitchFamily="2" charset="-122"/>
              </a:defRPr>
            </a:lvl5pPr>
            <a:lvl6pPr marL="2514600" indent="-228600" defTabSz="91630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91630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91630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916305"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r" eaLnBrk="1" hangingPunct="1"/>
            <a:fld id="{C2B4BB0B-E956-4F31-9C0E-4FF3BF91C344}" type="slidenum">
              <a:rPr lang="de-DE" altLang="zh-CN" sz="1200">
                <a:latin typeface="Times New Roman" panose="02020603050405020304" pitchFamily="18" charset="0"/>
                <a:ea typeface="黑体" panose="02010609060101010101" pitchFamily="2" charset="-122"/>
              </a:rPr>
            </a:fld>
            <a:endParaRPr lang="de-DE" altLang="zh-CN" sz="1200">
              <a:latin typeface="Times New Roman" panose="02020603050405020304" pitchFamily="18" charset="0"/>
              <a:ea typeface="黑体" panose="02010609060101010101" pitchFamily="2" charset="-122"/>
            </a:endParaRPr>
          </a:p>
        </p:txBody>
      </p:sp>
      <p:sp>
        <p:nvSpPr>
          <p:cNvPr id="102403" name="Rectangle 2"/>
          <p:cNvSpPr>
            <a:spLocks noGrp="1" noRot="1" noChangeAspect="1" noChangeArrowheads="1" noTextEdit="1"/>
          </p:cNvSpPr>
          <p:nvPr>
            <p:ph type="sldImg"/>
          </p:nvPr>
        </p:nvSpPr>
        <p:spPr bwMode="auto">
          <a:xfrm>
            <a:off x="685800" y="684213"/>
            <a:ext cx="5487988" cy="3430587"/>
          </a:xfrm>
          <a:noFill/>
          <a:ln>
            <a:solidFill>
              <a:srgbClr val="000000"/>
            </a:solidFill>
            <a:miter lim="800000"/>
          </a:ln>
        </p:spPr>
      </p:sp>
      <p:sp>
        <p:nvSpPr>
          <p:cNvPr id="102404" name="Rectangle 3"/>
          <p:cNvSpPr>
            <a:spLocks noGrp="1" noChangeArrowheads="1"/>
          </p:cNvSpPr>
          <p:nvPr>
            <p:ph type="body" idx="1"/>
          </p:nvPr>
        </p:nvSpPr>
        <p:spPr bwMode="auto">
          <a:xfrm>
            <a:off x="915988" y="4343400"/>
            <a:ext cx="5026025" cy="4116388"/>
          </a:xfrm>
          <a:noFill/>
        </p:spPr>
        <p:txBody>
          <a:bodyPr wrap="square" lIns="91577" tIns="45789" rIns="91577" bIns="45789" numCol="1" anchor="t" anchorCtr="0" compatLnSpc="1"/>
          <a:lstStyle/>
          <a:p>
            <a:endParaRPr lang="zh-TW" alt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7" name="组合 6"/>
          <p:cNvGrpSpPr/>
          <p:nvPr/>
        </p:nvGrpSpPr>
        <p:grpSpPr>
          <a:xfrm flipH="1">
            <a:off x="1521420" y="4443109"/>
            <a:ext cx="7622580" cy="2414895"/>
            <a:chOff x="2028560" y="4443106"/>
            <a:chExt cx="10163440" cy="2414895"/>
          </a:xfrm>
        </p:grpSpPr>
        <p:grpSp>
          <p:nvGrpSpPr>
            <p:cNvPr id="8" name="组合 7"/>
            <p:cNvGrpSpPr/>
            <p:nvPr/>
          </p:nvGrpSpPr>
          <p:grpSpPr>
            <a:xfrm>
              <a:off x="4956671" y="4443106"/>
              <a:ext cx="4884016" cy="2414895"/>
              <a:chOff x="4956670" y="4443106"/>
              <a:chExt cx="4884016" cy="2414894"/>
            </a:xfrm>
          </p:grpSpPr>
          <p:sp>
            <p:nvSpPr>
              <p:cNvPr id="21" name="等腰三角形 20"/>
              <p:cNvSpPr/>
              <p:nvPr/>
            </p:nvSpPr>
            <p:spPr>
              <a:xfrm>
                <a:off x="4956670" y="4443106"/>
                <a:ext cx="4884016" cy="24148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2"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 name="组合 8"/>
            <p:cNvGrpSpPr/>
            <p:nvPr/>
          </p:nvGrpSpPr>
          <p:grpSpPr>
            <a:xfrm>
              <a:off x="3492615" y="5410200"/>
              <a:ext cx="2928111" cy="1447800"/>
              <a:chOff x="4956670" y="4443106"/>
              <a:chExt cx="4884016" cy="2414894"/>
            </a:xfrm>
          </p:grpSpPr>
          <p:sp>
            <p:nvSpPr>
              <p:cNvPr id="19" name="等腰三角形 18"/>
              <p:cNvSpPr/>
              <p:nvPr/>
            </p:nvSpPr>
            <p:spPr>
              <a:xfrm>
                <a:off x="4956670" y="4443106"/>
                <a:ext cx="4884016" cy="24148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0" name="任意多边形 1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0" name="组合 9"/>
            <p:cNvGrpSpPr/>
            <p:nvPr/>
          </p:nvGrpSpPr>
          <p:grpSpPr>
            <a:xfrm>
              <a:off x="7721715" y="5048250"/>
              <a:ext cx="3660139" cy="1809751"/>
              <a:chOff x="4956670" y="4443106"/>
              <a:chExt cx="4884016" cy="2414894"/>
            </a:xfrm>
          </p:grpSpPr>
          <p:sp>
            <p:nvSpPr>
              <p:cNvPr id="17" name="等腰三角形 16"/>
              <p:cNvSpPr/>
              <p:nvPr/>
            </p:nvSpPr>
            <p:spPr>
              <a:xfrm>
                <a:off x="4956670" y="4443106"/>
                <a:ext cx="4884016" cy="24148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任意多边形 1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grpSp>
          <p:nvGrpSpPr>
            <p:cNvPr id="11" name="组合 10"/>
            <p:cNvGrpSpPr/>
            <p:nvPr/>
          </p:nvGrpSpPr>
          <p:grpSpPr>
            <a:xfrm>
              <a:off x="2028560" y="6342962"/>
              <a:ext cx="1041643" cy="515039"/>
              <a:chOff x="4956670" y="4443106"/>
              <a:chExt cx="4884016" cy="2414894"/>
            </a:xfrm>
          </p:grpSpPr>
          <p:sp>
            <p:nvSpPr>
              <p:cNvPr id="15" name="等腰三角形 14"/>
              <p:cNvSpPr/>
              <p:nvPr/>
            </p:nvSpPr>
            <p:spPr>
              <a:xfrm>
                <a:off x="4956670" y="4443106"/>
                <a:ext cx="4884016" cy="24148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任意多边形 2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2" name="组合 11"/>
            <p:cNvGrpSpPr/>
            <p:nvPr/>
          </p:nvGrpSpPr>
          <p:grpSpPr>
            <a:xfrm>
              <a:off x="11150357" y="6342962"/>
              <a:ext cx="1041643" cy="515039"/>
              <a:chOff x="4956670" y="4443106"/>
              <a:chExt cx="4884016" cy="2414894"/>
            </a:xfrm>
          </p:grpSpPr>
          <p:sp>
            <p:nvSpPr>
              <p:cNvPr id="13" name="等腰三角形 12"/>
              <p:cNvSpPr/>
              <p:nvPr/>
            </p:nvSpPr>
            <p:spPr>
              <a:xfrm>
                <a:off x="4956670" y="4443106"/>
                <a:ext cx="4884016" cy="24148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任意多边形 2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
        <p:nvSpPr>
          <p:cNvPr id="2" name="标题 1"/>
          <p:cNvSpPr>
            <a:spLocks noGrp="1"/>
          </p:cNvSpPr>
          <p:nvPr>
            <p:ph type="ctrTitle" hasCustomPrompt="1"/>
          </p:nvPr>
        </p:nvSpPr>
        <p:spPr>
          <a:xfrm>
            <a:off x="1141174" y="1700984"/>
            <a:ext cx="6671186" cy="923330"/>
          </a:xfrm>
        </p:spPr>
        <p:txBody>
          <a:bodyPr anchor="b">
            <a:normAutofit/>
          </a:bodyPr>
          <a:lstStyle>
            <a:lvl1pPr algn="l">
              <a:defRPr sz="4400" b="1">
                <a:solidFill>
                  <a:schemeClr val="tx2"/>
                </a:solidFill>
              </a:defRPr>
            </a:lvl1pPr>
          </a:lstStyle>
          <a:p>
            <a:r>
              <a:rPr lang="zh-CN" altLang="en-US" dirty="0"/>
              <a:t>单击此处编辑标题</a:t>
            </a:r>
            <a:endParaRPr lang="zh-CN" altLang="en-US" dirty="0"/>
          </a:p>
        </p:txBody>
      </p:sp>
      <p:sp>
        <p:nvSpPr>
          <p:cNvPr id="3" name="副标题 2"/>
          <p:cNvSpPr>
            <a:spLocks noGrp="1"/>
          </p:cNvSpPr>
          <p:nvPr>
            <p:ph type="subTitle" idx="1"/>
          </p:nvPr>
        </p:nvSpPr>
        <p:spPr>
          <a:xfrm>
            <a:off x="1141174" y="2687370"/>
            <a:ext cx="6671186" cy="480131"/>
          </a:xfrm>
        </p:spPr>
        <p:txBody>
          <a:bodyPr>
            <a:normAutofit/>
          </a:bodyPr>
          <a:lstStyle>
            <a:lvl1pPr marL="0" indent="0" algn="l">
              <a:buNone/>
              <a:defRPr sz="20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内容">
    <p:spTree>
      <p:nvGrpSpPr>
        <p:cNvPr id="1" name=""/>
        <p:cNvGrpSpPr/>
        <p:nvPr/>
      </p:nvGrpSpPr>
      <p:grpSpPr>
        <a:xfrm>
          <a:off x="0" y="0"/>
          <a:ext cx="0" cy="0"/>
          <a:chOff x="0" y="0"/>
          <a:chExt cx="0" cy="0"/>
        </a:xfrm>
      </p:grpSpPr>
      <p:sp>
        <p:nvSpPr>
          <p:cNvPr id="6" name="箭头: V 形 5"/>
          <p:cNvSpPr/>
          <p:nvPr/>
        </p:nvSpPr>
        <p:spPr>
          <a:xfrm>
            <a:off x="276454" y="534056"/>
            <a:ext cx="299103" cy="456878"/>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628650" y="551546"/>
            <a:ext cx="78867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内容占位符 2"/>
          <p:cNvSpPr>
            <a:spLocks noGrp="1"/>
          </p:cNvSpPr>
          <p:nvPr>
            <p:ph idx="1"/>
          </p:nvPr>
        </p:nvSpPr>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533400" y="609601"/>
            <a:ext cx="6400800" cy="487363"/>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33400" y="1611316"/>
            <a:ext cx="4019550" cy="471328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705350" y="1611316"/>
            <a:ext cx="4019550" cy="4713287"/>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页脚占位符 4"/>
          <p:cNvSpPr>
            <a:spLocks noGrp="1"/>
          </p:cNvSpPr>
          <p:nvPr>
            <p:ph type="ftr" sz="quarter" idx="10"/>
          </p:nvPr>
        </p:nvSpPr>
        <p:spPr>
          <a:xfrm>
            <a:off x="7315200" y="6461126"/>
            <a:ext cx="1752600" cy="320675"/>
          </a:xfrm>
          <a:prstGeom prst="rect">
            <a:avLst/>
          </a:prstGeom>
        </p:spPr>
        <p:txBody>
          <a:bodyPr/>
          <a:lstStyle>
            <a:lvl1pPr>
              <a:defRPr/>
            </a:lvl1pPr>
          </a:lstStyle>
          <a:p>
            <a:pPr>
              <a:defRPr/>
            </a:pPr>
            <a:endParaRPr lang="en-US" altLang="zh-CN"/>
          </a:p>
        </p:txBody>
      </p:sp>
      <p:sp>
        <p:nvSpPr>
          <p:cNvPr id="6" name="灯片编号占位符 5"/>
          <p:cNvSpPr>
            <a:spLocks noGrp="1"/>
          </p:cNvSpPr>
          <p:nvPr>
            <p:ph type="sldNum" sz="quarter" idx="11"/>
          </p:nvPr>
        </p:nvSpPr>
        <p:spPr>
          <a:xfrm>
            <a:off x="4191000" y="6477000"/>
            <a:ext cx="838200" cy="261938"/>
          </a:xfrm>
        </p:spPr>
        <p:txBody>
          <a:bodyPr/>
          <a:lstStyle>
            <a:lvl1pPr>
              <a:defRPr smtClean="0"/>
            </a:lvl1pPr>
          </a:lstStyle>
          <a:p>
            <a:pPr>
              <a:defRPr/>
            </a:pPr>
            <a:fld id="{CFE9AB88-903E-4CEF-B04B-68BD478124A5}" type="slidenum">
              <a:rPr lang="zh-CN" altLang="en-US"/>
            </a:fld>
            <a:endParaRPr lang="en-US" altLang="zh-CN"/>
          </a:p>
        </p:txBody>
      </p:sp>
      <p:sp>
        <p:nvSpPr>
          <p:cNvPr id="7" name="日期占位符 6"/>
          <p:cNvSpPr>
            <a:spLocks noGrp="1"/>
          </p:cNvSpPr>
          <p:nvPr>
            <p:ph type="dt" sz="half" idx="12"/>
          </p:nvPr>
        </p:nvSpPr>
        <p:spPr>
          <a:xfrm>
            <a:off x="293688" y="6477000"/>
            <a:ext cx="1905000" cy="261938"/>
          </a:xfrm>
          <a:prstGeom prst="rect">
            <a:avLst/>
          </a:prstGeom>
        </p:spPr>
        <p:txBody>
          <a:bodyPr/>
          <a:lstStyle>
            <a:lvl1pPr>
              <a:defRPr/>
            </a:lvl1pPr>
          </a:lstStyle>
          <a:p>
            <a:pPr>
              <a:defRPr/>
            </a:pPr>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914400" y="277813"/>
            <a:ext cx="7772400" cy="1143000"/>
          </a:xfrm>
        </p:spPr>
        <p:txBody>
          <a:bodyPr/>
          <a:lstStyle/>
          <a:p>
            <a:r>
              <a:rPr lang="en-US" altLang="zh-CN" smtClean="0"/>
              <a:t>Click to edit Master title style</a:t>
            </a:r>
            <a:endParaRPr lang="zh-CN" altLang="en-US"/>
          </a:p>
        </p:txBody>
      </p:sp>
      <p:sp>
        <p:nvSpPr>
          <p:cNvPr id="3" name="Text Placeholder 2"/>
          <p:cNvSpPr>
            <a:spLocks noGrp="1"/>
          </p:cNvSpPr>
          <p:nvPr>
            <p:ph type="body" sz="half" idx="1"/>
          </p:nvPr>
        </p:nvSpPr>
        <p:spPr>
          <a:xfrm>
            <a:off x="914400" y="1600201"/>
            <a:ext cx="3810000" cy="4530725"/>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4" name="Content Placeholder 3"/>
          <p:cNvSpPr>
            <a:spLocks noGrp="1"/>
          </p:cNvSpPr>
          <p:nvPr>
            <p:ph sz="quarter" idx="2"/>
          </p:nvPr>
        </p:nvSpPr>
        <p:spPr>
          <a:xfrm>
            <a:off x="4876800" y="1600201"/>
            <a:ext cx="3810000" cy="2189162"/>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5" name="Content Placeholder 4"/>
          <p:cNvSpPr>
            <a:spLocks noGrp="1"/>
          </p:cNvSpPr>
          <p:nvPr>
            <p:ph sz="quarter" idx="3"/>
          </p:nvPr>
        </p:nvSpPr>
        <p:spPr>
          <a:xfrm>
            <a:off x="4876800" y="3941762"/>
            <a:ext cx="3810000" cy="2189162"/>
          </a:xfrm>
        </p:spPr>
        <p:txBody>
          <a:bodyPr/>
          <a:lstStyle/>
          <a:p>
            <a:pPr lvl="0"/>
            <a:r>
              <a:rPr lang="en-US" altLang="zh-CN" smtClean="0"/>
              <a:t>Click to edit Master text styles</a:t>
            </a:r>
            <a:endParaRPr lang="en-US" altLang="zh-CN" smtClean="0"/>
          </a:p>
          <a:p>
            <a:pPr lvl="1"/>
            <a:r>
              <a:rPr lang="en-US" altLang="zh-CN" smtClean="0"/>
              <a:t>Second level</a:t>
            </a:r>
            <a:endParaRPr lang="en-US" altLang="zh-CN" smtClean="0"/>
          </a:p>
          <a:p>
            <a:pPr lvl="2"/>
            <a:r>
              <a:rPr lang="en-US" altLang="zh-CN" smtClean="0"/>
              <a:t>Third level</a:t>
            </a:r>
            <a:endParaRPr lang="en-US" altLang="zh-CN" smtClean="0"/>
          </a:p>
          <a:p>
            <a:pPr lvl="3"/>
            <a:r>
              <a:rPr lang="en-US" altLang="zh-CN" smtClean="0"/>
              <a:t>Fourth level</a:t>
            </a:r>
            <a:endParaRPr lang="en-US" altLang="zh-CN" smtClean="0"/>
          </a:p>
          <a:p>
            <a:pPr lvl="4"/>
            <a:r>
              <a:rPr lang="en-US" altLang="zh-CN" smtClean="0"/>
              <a:t>Fifth level</a:t>
            </a:r>
            <a:endParaRPr lang="zh-CN" altLang="en-US"/>
          </a:p>
        </p:txBody>
      </p:sp>
      <p:sp>
        <p:nvSpPr>
          <p:cNvPr id="6" name="Rectangle 9"/>
          <p:cNvSpPr>
            <a:spLocks noGrp="1" noChangeArrowheads="1"/>
          </p:cNvSpPr>
          <p:nvPr>
            <p:ph type="dt" sz="half" idx="10"/>
          </p:nvPr>
        </p:nvSpPr>
        <p:spPr>
          <a:xfrm>
            <a:off x="914400" y="6251575"/>
            <a:ext cx="1981200" cy="457200"/>
          </a:xfrm>
          <a:prstGeom prst="rect">
            <a:avLst/>
          </a:prstGeom>
        </p:spPr>
        <p:txBody>
          <a:bodyPr/>
          <a:lstStyle>
            <a:lvl1pPr>
              <a:defRPr/>
            </a:lvl1pPr>
          </a:lstStyle>
          <a:p>
            <a:pPr>
              <a:defRPr/>
            </a:pPr>
            <a:endParaRPr lang="en-US" altLang="zh-CN"/>
          </a:p>
        </p:txBody>
      </p:sp>
      <p:sp>
        <p:nvSpPr>
          <p:cNvPr id="7" name="Rectangle 10"/>
          <p:cNvSpPr>
            <a:spLocks noGrp="1" noChangeArrowheads="1"/>
          </p:cNvSpPr>
          <p:nvPr>
            <p:ph type="ftr" sz="quarter" idx="11"/>
          </p:nvPr>
        </p:nvSpPr>
        <p:spPr>
          <a:xfrm>
            <a:off x="3352800" y="6248400"/>
            <a:ext cx="2971800" cy="457200"/>
          </a:xfrm>
          <a:prstGeom prst="rect">
            <a:avLst/>
          </a:prstGeom>
        </p:spPr>
        <p:txBody>
          <a:bodyPr/>
          <a:lstStyle>
            <a:lvl1pPr>
              <a:defRPr/>
            </a:lvl1pPr>
          </a:lstStyle>
          <a:p>
            <a:pPr>
              <a:defRPr/>
            </a:pPr>
            <a:endParaRPr lang="en-US" altLang="zh-CN"/>
          </a:p>
        </p:txBody>
      </p:sp>
      <p:sp>
        <p:nvSpPr>
          <p:cNvPr id="8" name="Rectangle 11"/>
          <p:cNvSpPr>
            <a:spLocks noGrp="1" noChangeArrowheads="1"/>
          </p:cNvSpPr>
          <p:nvPr>
            <p:ph type="sldNum" sz="quarter" idx="12"/>
          </p:nvPr>
        </p:nvSpPr>
        <p:spPr/>
        <p:txBody>
          <a:bodyPr/>
          <a:lstStyle>
            <a:lvl1pPr>
              <a:defRPr/>
            </a:lvl1pPr>
          </a:lstStyle>
          <a:p>
            <a:pPr>
              <a:defRPr/>
            </a:pPr>
            <a:fld id="{12A9E9E3-C77F-40E5-B5BC-105AAD5E3CC6}"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sp>
        <p:nvSpPr>
          <p:cNvPr id="7" name="矩形 6"/>
          <p:cNvSpPr/>
          <p:nvPr/>
        </p:nvSpPr>
        <p:spPr>
          <a:xfrm>
            <a:off x="1" y="2425144"/>
            <a:ext cx="3228536"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dirty="0"/>
          </a:p>
        </p:txBody>
      </p:sp>
      <p:sp>
        <p:nvSpPr>
          <p:cNvPr id="8" name="矩形 7"/>
          <p:cNvSpPr/>
          <p:nvPr/>
        </p:nvSpPr>
        <p:spPr>
          <a:xfrm>
            <a:off x="1" y="4097820"/>
            <a:ext cx="9144914" cy="2672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p>
        </p:txBody>
      </p:sp>
      <p:sp>
        <p:nvSpPr>
          <p:cNvPr id="9" name="矩形 8"/>
          <p:cNvSpPr/>
          <p:nvPr/>
        </p:nvSpPr>
        <p:spPr>
          <a:xfrm>
            <a:off x="3302392" y="2425144"/>
            <a:ext cx="305972" cy="1584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2400" dirty="0"/>
          </a:p>
        </p:txBody>
      </p:sp>
      <p:sp>
        <p:nvSpPr>
          <p:cNvPr id="2" name="标题 1"/>
          <p:cNvSpPr>
            <a:spLocks noGrp="1"/>
          </p:cNvSpPr>
          <p:nvPr>
            <p:ph type="title" hasCustomPrompt="1"/>
          </p:nvPr>
        </p:nvSpPr>
        <p:spPr>
          <a:xfrm>
            <a:off x="3695439" y="2603462"/>
            <a:ext cx="4819912" cy="757130"/>
          </a:xfrm>
        </p:spPr>
        <p:txBody>
          <a:bodyPr wrap="square" anchor="b">
            <a:normAutofit/>
          </a:bodyPr>
          <a:lstStyle>
            <a:lvl1pPr>
              <a:defRPr sz="3600" b="1">
                <a:solidFill>
                  <a:schemeClr val="tx2"/>
                </a:solidFill>
              </a:defRPr>
            </a:lvl1pPr>
          </a:lstStyle>
          <a:p>
            <a:r>
              <a:rPr lang="zh-CN" altLang="en-US" dirty="0"/>
              <a:t>单击此处编辑标题</a:t>
            </a:r>
            <a:endParaRPr lang="zh-CN" altLang="en-US" dirty="0"/>
          </a:p>
        </p:txBody>
      </p:sp>
      <p:sp>
        <p:nvSpPr>
          <p:cNvPr id="3" name="文本占位符 2"/>
          <p:cNvSpPr>
            <a:spLocks noGrp="1"/>
          </p:cNvSpPr>
          <p:nvPr>
            <p:ph type="body" idx="1"/>
          </p:nvPr>
        </p:nvSpPr>
        <p:spPr>
          <a:xfrm>
            <a:off x="3695439" y="3410915"/>
            <a:ext cx="4819912" cy="424732"/>
          </a:xfrm>
        </p:spPr>
        <p:txBody>
          <a:bodyPr wrap="square">
            <a:normAutofit/>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par>
                                <p:cTn id="12" presetID="2" presetClass="entr" presetSubtype="1" fill="hold" grpId="0" nodeType="withEffect">
                                  <p:stCondLst>
                                    <p:cond delay="300"/>
                                  </p:stCondLst>
                                  <p:childTnLst>
                                    <p:set>
                                      <p:cBhvr>
                                        <p:cTn id="13" dur="1" fill="hold">
                                          <p:stCondLst>
                                            <p:cond delay="0"/>
                                          </p:stCondLst>
                                        </p:cTn>
                                        <p:tgtEl>
                                          <p:spTgt spid="9"/>
                                        </p:tgtEl>
                                        <p:attrNameLst>
                                          <p:attrName>style.visibility</p:attrName>
                                        </p:attrNameLst>
                                      </p:cBhvr>
                                      <p:to>
                                        <p:strVal val="visible"/>
                                      </p:to>
                                    </p:set>
                                    <p:anim calcmode="lin" valueType="num">
                                      <p:cBhvr additive="base">
                                        <p:cTn id="14" dur="400" fill="hold"/>
                                        <p:tgtEl>
                                          <p:spTgt spid="9"/>
                                        </p:tgtEl>
                                        <p:attrNameLst>
                                          <p:attrName>ppt_x</p:attrName>
                                        </p:attrNameLst>
                                      </p:cBhvr>
                                      <p:tavLst>
                                        <p:tav tm="0">
                                          <p:val>
                                            <p:strVal val="#ppt_x"/>
                                          </p:val>
                                        </p:tav>
                                        <p:tav tm="100000">
                                          <p:val>
                                            <p:strVal val="#ppt_x"/>
                                          </p:val>
                                        </p:tav>
                                      </p:tavLst>
                                    </p:anim>
                                    <p:anim calcmode="lin" valueType="num">
                                      <p:cBhvr additive="base">
                                        <p:cTn id="15" dur="4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628650" y="1825625"/>
            <a:ext cx="3886200" cy="4351338"/>
          </a:xfrm>
        </p:spPr>
        <p:txBody>
          <a:bodyPr/>
          <a:lstStyle>
            <a:lvl1pPr>
              <a:defRPr/>
            </a:lvl1pPr>
          </a:lstStyle>
          <a:p>
            <a:pPr lvl="0"/>
            <a:r>
              <a:rPr lang="zh-CN" altLang="en-US" dirty="0"/>
              <a:t>单击此处</a:t>
            </a:r>
            <a:r>
              <a:rPr lang="zh-CN" altLang="en-US" dirty="0" smtClean="0"/>
              <a:t>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hasCustomPrompt="1"/>
          </p:nvPr>
        </p:nvSpPr>
        <p:spPr>
          <a:xfrm>
            <a:off x="4629150" y="1825625"/>
            <a:ext cx="3886200" cy="4351338"/>
          </a:xfrm>
        </p:spPr>
        <p:txBody>
          <a:bodyPr/>
          <a:lstStyle>
            <a:lvl1pPr>
              <a:defRPr/>
            </a:lvl1pPr>
          </a:lstStyle>
          <a:p>
            <a:pPr lvl="0"/>
            <a:r>
              <a:rPr lang="zh-CN" altLang="en-US" dirty="0"/>
              <a:t>单击此处</a:t>
            </a:r>
            <a:r>
              <a:rPr lang="zh-CN" altLang="en-US" dirty="0" smtClean="0"/>
              <a:t>编辑文本</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spTree>
      <p:nvGrpSpPr>
        <p:cNvPr id="1" name=""/>
        <p:cNvGrpSpPr/>
        <p:nvPr/>
      </p:nvGrpSpPr>
      <p:grpSpPr>
        <a:xfrm>
          <a:off x="0" y="0"/>
          <a:ext cx="0" cy="0"/>
          <a:chOff x="0" y="0"/>
          <a:chExt cx="0" cy="0"/>
        </a:xfrm>
      </p:grpSpPr>
      <p:sp>
        <p:nvSpPr>
          <p:cNvPr id="10" name="箭头: V 形 9"/>
          <p:cNvSpPr/>
          <p:nvPr/>
        </p:nvSpPr>
        <p:spPr>
          <a:xfrm>
            <a:off x="197514" y="677986"/>
            <a:ext cx="377130" cy="57606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 name="标题 1"/>
          <p:cNvSpPr>
            <a:spLocks noGrp="1"/>
          </p:cNvSpPr>
          <p:nvPr>
            <p:ph type="title"/>
          </p:nvPr>
        </p:nvSpPr>
        <p:spPr>
          <a:xfrm>
            <a:off x="629841" y="303239"/>
            <a:ext cx="78867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629842" y="2505075"/>
            <a:ext cx="3868340" cy="3684588"/>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4629151"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4629151" y="2505075"/>
            <a:ext cx="3887391" cy="3684588"/>
          </a:xfrm>
        </p:spPr>
        <p:txBody>
          <a:bodyPr/>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userDrawn="1">
  <p:cSld name="仅标题">
    <p:spTree>
      <p:nvGrpSpPr>
        <p:cNvPr id="1" name=""/>
        <p:cNvGrpSpPr/>
        <p:nvPr/>
      </p:nvGrpSpPr>
      <p:grpSpPr>
        <a:xfrm>
          <a:off x="0" y="0"/>
          <a:ext cx="0" cy="0"/>
          <a:chOff x="0" y="0"/>
          <a:chExt cx="0" cy="0"/>
        </a:xfrm>
      </p:grpSpPr>
      <p:grpSp>
        <p:nvGrpSpPr>
          <p:cNvPr id="6" name="组合 5"/>
          <p:cNvGrpSpPr/>
          <p:nvPr/>
        </p:nvGrpSpPr>
        <p:grpSpPr>
          <a:xfrm flipH="1">
            <a:off x="1521420" y="4443109"/>
            <a:ext cx="7622580" cy="2414895"/>
            <a:chOff x="2028560" y="4443106"/>
            <a:chExt cx="10163440" cy="2414895"/>
          </a:xfrm>
        </p:grpSpPr>
        <p:grpSp>
          <p:nvGrpSpPr>
            <p:cNvPr id="7" name="组合 6"/>
            <p:cNvGrpSpPr/>
            <p:nvPr/>
          </p:nvGrpSpPr>
          <p:grpSpPr>
            <a:xfrm>
              <a:off x="4956671" y="4443106"/>
              <a:ext cx="4884016" cy="2414895"/>
              <a:chOff x="4956670" y="4443106"/>
              <a:chExt cx="4884016" cy="2414894"/>
            </a:xfrm>
          </p:grpSpPr>
          <p:sp>
            <p:nvSpPr>
              <p:cNvPr id="20" name="等腰三角形 19"/>
              <p:cNvSpPr/>
              <p:nvPr/>
            </p:nvSpPr>
            <p:spPr>
              <a:xfrm>
                <a:off x="4956670" y="4443106"/>
                <a:ext cx="4884016" cy="24148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1" name="任意多边形 1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8" name="组合 7"/>
            <p:cNvGrpSpPr/>
            <p:nvPr/>
          </p:nvGrpSpPr>
          <p:grpSpPr>
            <a:xfrm>
              <a:off x="3492615" y="5410200"/>
              <a:ext cx="2928111" cy="1447800"/>
              <a:chOff x="4956670" y="4443106"/>
              <a:chExt cx="4884016" cy="2414894"/>
            </a:xfrm>
          </p:grpSpPr>
          <p:sp>
            <p:nvSpPr>
              <p:cNvPr id="18" name="等腰三角形 17"/>
              <p:cNvSpPr/>
              <p:nvPr/>
            </p:nvSpPr>
            <p:spPr>
              <a:xfrm>
                <a:off x="4956670" y="4443106"/>
                <a:ext cx="4884016" cy="24148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9" name="任意多边形 16"/>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9" name="组合 8"/>
            <p:cNvGrpSpPr/>
            <p:nvPr/>
          </p:nvGrpSpPr>
          <p:grpSpPr>
            <a:xfrm>
              <a:off x="7721715" y="5048250"/>
              <a:ext cx="3660139" cy="1809751"/>
              <a:chOff x="4956670" y="4443106"/>
              <a:chExt cx="4884016" cy="2414894"/>
            </a:xfrm>
          </p:grpSpPr>
          <p:sp>
            <p:nvSpPr>
              <p:cNvPr id="16" name="等腰三角形 15"/>
              <p:cNvSpPr/>
              <p:nvPr/>
            </p:nvSpPr>
            <p:spPr>
              <a:xfrm>
                <a:off x="4956670" y="4443106"/>
                <a:ext cx="4884016" cy="24148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任意多边形 19"/>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grpSp>
          <p:nvGrpSpPr>
            <p:cNvPr id="10" name="组合 9"/>
            <p:cNvGrpSpPr/>
            <p:nvPr/>
          </p:nvGrpSpPr>
          <p:grpSpPr>
            <a:xfrm>
              <a:off x="2028560" y="6342962"/>
              <a:ext cx="1041643" cy="515039"/>
              <a:chOff x="4956670" y="4443106"/>
              <a:chExt cx="4884016" cy="2414894"/>
            </a:xfrm>
          </p:grpSpPr>
          <p:sp>
            <p:nvSpPr>
              <p:cNvPr id="14" name="等腰三角形 13"/>
              <p:cNvSpPr/>
              <p:nvPr/>
            </p:nvSpPr>
            <p:spPr>
              <a:xfrm>
                <a:off x="4956670" y="4443106"/>
                <a:ext cx="4884016" cy="24148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任意多边形 22"/>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11" name="组合 10"/>
            <p:cNvGrpSpPr/>
            <p:nvPr/>
          </p:nvGrpSpPr>
          <p:grpSpPr>
            <a:xfrm>
              <a:off x="11150357" y="6342962"/>
              <a:ext cx="1041643" cy="515039"/>
              <a:chOff x="4956670" y="4443106"/>
              <a:chExt cx="4884016" cy="2414894"/>
            </a:xfrm>
          </p:grpSpPr>
          <p:sp>
            <p:nvSpPr>
              <p:cNvPr id="12" name="等腰三角形 11"/>
              <p:cNvSpPr/>
              <p:nvPr/>
            </p:nvSpPr>
            <p:spPr>
              <a:xfrm>
                <a:off x="4956670" y="4443106"/>
                <a:ext cx="4884016" cy="2414894"/>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3" name="任意多边形 25"/>
              <p:cNvSpPr/>
              <p:nvPr/>
            </p:nvSpPr>
            <p:spPr>
              <a:xfrm>
                <a:off x="4956670" y="4443106"/>
                <a:ext cx="2442008" cy="2414894"/>
              </a:xfrm>
              <a:custGeom>
                <a:avLst/>
                <a:gdLst>
                  <a:gd name="connsiteX0" fmla="*/ 2442008 w 2442008"/>
                  <a:gd name="connsiteY0" fmla="*/ 0 h 2414894"/>
                  <a:gd name="connsiteX1" fmla="*/ 2415869 w 2442008"/>
                  <a:gd name="connsiteY1" fmla="*/ 2414894 h 2414894"/>
                  <a:gd name="connsiteX2" fmla="*/ 0 w 2442008"/>
                  <a:gd name="connsiteY2" fmla="*/ 2414894 h 2414894"/>
                </a:gdLst>
                <a:ahLst/>
                <a:cxnLst>
                  <a:cxn ang="0">
                    <a:pos x="connsiteX0" y="connsiteY0"/>
                  </a:cxn>
                  <a:cxn ang="0">
                    <a:pos x="connsiteX1" y="connsiteY1"/>
                  </a:cxn>
                  <a:cxn ang="0">
                    <a:pos x="connsiteX2" y="connsiteY2"/>
                  </a:cxn>
                </a:cxnLst>
                <a:rect l="l" t="t" r="r" b="b"/>
                <a:pathLst>
                  <a:path w="2442008" h="2414894">
                    <a:moveTo>
                      <a:pt x="2442008" y="0"/>
                    </a:moveTo>
                    <a:lnTo>
                      <a:pt x="2415869" y="2414894"/>
                    </a:lnTo>
                    <a:lnTo>
                      <a:pt x="0" y="241489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sp>
        <p:nvSpPr>
          <p:cNvPr id="2" name="标题 1"/>
          <p:cNvSpPr>
            <a:spLocks noGrp="1"/>
          </p:cNvSpPr>
          <p:nvPr>
            <p:ph type="title" hasCustomPrompt="1"/>
          </p:nvPr>
        </p:nvSpPr>
        <p:spPr>
          <a:xfrm>
            <a:off x="1725154" y="1710778"/>
            <a:ext cx="6049584" cy="923330"/>
          </a:xfrm>
        </p:spPr>
        <p:txBody>
          <a:bodyPr anchor="b" anchorCtr="0">
            <a:normAutofit/>
          </a:bodyPr>
          <a:lstStyle>
            <a:lvl1pPr algn="ctr">
              <a:defRPr sz="4500" b="1">
                <a:solidFill>
                  <a:schemeClr val="tx2"/>
                </a:solidFill>
              </a:defRPr>
            </a:lvl1pPr>
          </a:lstStyle>
          <a:p>
            <a:r>
              <a:rPr lang="zh-CN" altLang="en-US" dirty="0"/>
              <a:t>单击此处编辑标题</a:t>
            </a:r>
            <a:endParaRPr lang="zh-CN" altLang="en-US" dirty="0"/>
          </a:p>
        </p:txBody>
      </p:sp>
      <p:sp>
        <p:nvSpPr>
          <p:cNvPr id="3" name="日期占位符 2"/>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5F2F5A-3577-40D0-9738-AC762F5E245E}" type="slidenum">
              <a:rPr lang="zh-CN" altLang="en-US" smtClean="0"/>
            </a:fld>
            <a:endParaRPr lang="zh-CN" altLang="en-US"/>
          </a:p>
        </p:txBody>
      </p:sp>
      <p:sp>
        <p:nvSpPr>
          <p:cNvPr id="23" name="内容占位符 22"/>
          <p:cNvSpPr>
            <a:spLocks noGrp="1"/>
          </p:cNvSpPr>
          <p:nvPr>
            <p:ph sz="quarter" idx="13"/>
          </p:nvPr>
        </p:nvSpPr>
        <p:spPr>
          <a:xfrm>
            <a:off x="1725155" y="2716239"/>
            <a:ext cx="6049619" cy="535531"/>
          </a:xfrm>
        </p:spPr>
        <p:txBody>
          <a:bodyPr>
            <a:normAutofit/>
          </a:bodyPr>
          <a:lstStyle>
            <a:lvl1pPr marL="0" indent="0" algn="ctr">
              <a:buNone/>
              <a:defRPr sz="2400"/>
            </a:lvl1pPr>
          </a:lstStyle>
          <a:p>
            <a:pPr lvl="0"/>
            <a:r>
              <a:rPr lang="zh-CN" altLang="en-US" dirty="0"/>
              <a:t>单击此处编辑母版文本样式</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9841" y="711200"/>
            <a:ext cx="3196800" cy="1600200"/>
          </a:xfrm>
        </p:spPr>
        <p:txBody>
          <a:bodyPr anchor="t" anchorCtr="0">
            <a:normAutofit/>
          </a:bodyPr>
          <a:lstStyle>
            <a:lvl1pPr>
              <a:defRPr sz="3200"/>
            </a:lvl1pPr>
          </a:lstStyle>
          <a:p>
            <a:r>
              <a:rPr lang="zh-CN" altLang="en-US" smtClean="0"/>
              <a:t>单击此处编辑标题</a:t>
            </a:r>
            <a:endParaRPr lang="zh-CN" altLang="en-US" dirty="0"/>
          </a:p>
        </p:txBody>
      </p:sp>
      <p:sp>
        <p:nvSpPr>
          <p:cNvPr id="3" name="图片占位符 2"/>
          <p:cNvSpPr>
            <a:spLocks noGrp="1" noChangeAspect="1"/>
          </p:cNvSpPr>
          <p:nvPr>
            <p:ph type="pic" idx="1" hasCustomPrompt="1"/>
          </p:nvPr>
        </p:nvSpPr>
        <p:spPr>
          <a:xfrm>
            <a:off x="4014391" y="733425"/>
            <a:ext cx="4627800" cy="54036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图片</a:t>
            </a:r>
            <a:endParaRPr lang="zh-CN" altLang="en-US" dirty="0"/>
          </a:p>
        </p:txBody>
      </p:sp>
      <p:sp>
        <p:nvSpPr>
          <p:cNvPr id="4" name="文本占位符 3"/>
          <p:cNvSpPr>
            <a:spLocks noGrp="1"/>
          </p:cNvSpPr>
          <p:nvPr>
            <p:ph type="body" sz="half" idx="2"/>
          </p:nvPr>
        </p:nvSpPr>
        <p:spPr>
          <a:xfrm>
            <a:off x="629841" y="2311400"/>
            <a:ext cx="3196800" cy="3811588"/>
          </a:xfrm>
        </p:spPr>
        <p:txBody>
          <a:bodyPr>
            <a:normAutofit/>
          </a:bodyPr>
          <a:lstStyle>
            <a:lvl1pPr marL="0" indent="0">
              <a:buNone/>
              <a:defRPr sz="20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normAutofit/>
          </a:bodyPr>
          <a:lstStyle>
            <a:lvl1pPr>
              <a:defRPr sz="1200"/>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normAutofit/>
          </a:bodyPr>
          <a:lstStyle>
            <a:lvl1pPr>
              <a:defRPr sz="1200"/>
            </a:lvl1pPr>
          </a:lstStyle>
          <a:p>
            <a:endParaRPr lang="zh-CN" altLang="en-US" dirty="0"/>
          </a:p>
        </p:txBody>
      </p:sp>
      <p:sp>
        <p:nvSpPr>
          <p:cNvPr id="7" name="灯片编号占位符 6"/>
          <p:cNvSpPr>
            <a:spLocks noGrp="1"/>
          </p:cNvSpPr>
          <p:nvPr>
            <p:ph type="sldNum" sz="quarter" idx="12"/>
          </p:nvPr>
        </p:nvSpPr>
        <p:spPr/>
        <p:txBody>
          <a:bodyPr>
            <a:normAutofit/>
          </a:bodyPr>
          <a:lstStyle>
            <a:lvl1pPr>
              <a:defRPr sz="1200"/>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showMasterSp="0">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812360" y="365125"/>
            <a:ext cx="702990" cy="5811838"/>
          </a:xfrm>
        </p:spPr>
        <p:txBody>
          <a:bodyPr vert="eaVert">
            <a:normAutofit/>
          </a:bodyPr>
          <a:lstStyle>
            <a:lvl1pPr>
              <a:defRPr sz="27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628650" y="365125"/>
            <a:ext cx="7129704" cy="5811838"/>
          </a:xfrm>
        </p:spPr>
        <p:txBody>
          <a:bodyPr vert="eaVert"/>
          <a:lstStyle>
            <a:lvl1pPr>
              <a:defRPr/>
            </a:lvl1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0488CED8-A2E1-4FD5-B2F5-D691BB24C91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5F2F5A-3577-40D0-9738-AC762F5E245E}"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3.xml"/><Relationship Id="rId24" Type="http://schemas.openxmlformats.org/officeDocument/2006/relationships/tags" Target="../tags/tag2.xml"/><Relationship Id="rId23" Type="http://schemas.openxmlformats.org/officeDocument/2006/relationships/tags" Target="../tags/tag1.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lumMod val="95000"/>
            </a:schemeClr>
          </a:fgClr>
          <a:bgClr>
            <a:schemeClr val="bg1"/>
          </a:bgClr>
        </a:pattFill>
        <a:effectLst/>
      </p:bgPr>
    </p:bg>
    <p:spTree>
      <p:nvGrpSpPr>
        <p:cNvPr id="1" name=""/>
        <p:cNvGrpSpPr/>
        <p:nvPr/>
      </p:nvGrpSpPr>
      <p:grpSpPr>
        <a:xfrm>
          <a:off x="0" y="0"/>
          <a:ext cx="0" cy="0"/>
          <a:chOff x="0" y="0"/>
          <a:chExt cx="0" cy="0"/>
        </a:xfrm>
      </p:grpSpPr>
      <p:sp>
        <p:nvSpPr>
          <p:cNvPr id="8" name="箭头: V 形 7"/>
          <p:cNvSpPr/>
          <p:nvPr/>
        </p:nvSpPr>
        <p:spPr>
          <a:xfrm>
            <a:off x="197514" y="739874"/>
            <a:ext cx="377130" cy="576064"/>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 name="标题占位符 1"/>
          <p:cNvSpPr>
            <a:spLocks noGrp="1"/>
          </p:cNvSpPr>
          <p:nvPr>
            <p:ph type="title"/>
            <p:custDataLst>
              <p:tags r:id="rId23"/>
            </p:custDataLst>
          </p:nvPr>
        </p:nvSpPr>
        <p:spPr>
          <a:xfrm>
            <a:off x="628650" y="365128"/>
            <a:ext cx="7886700" cy="1325563"/>
          </a:xfrm>
          <a:prstGeom prst="rect">
            <a:avLst/>
          </a:prstGeom>
        </p:spPr>
        <p:txBody>
          <a:bodyPr vert="horz" lIns="90000" tIns="46800" rIns="90000" bIns="4680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4"/>
            </p:custDataLst>
          </p:nvPr>
        </p:nvSpPr>
        <p:spPr>
          <a:xfrm>
            <a:off x="628650" y="1825625"/>
            <a:ext cx="7886700" cy="4351338"/>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628650" y="6356353"/>
            <a:ext cx="2057400" cy="365125"/>
          </a:xfrm>
          <a:prstGeom prst="rect">
            <a:avLst/>
          </a:prstGeom>
        </p:spPr>
        <p:txBody>
          <a:bodyPr vert="horz" lIns="90000" tIns="46800" rIns="90000" bIns="46800" rtlCol="0" anchor="ctr">
            <a:normAutofit/>
          </a:bodyPr>
          <a:lstStyle>
            <a:lvl1pPr algn="l">
              <a:defRPr sz="900">
                <a:solidFill>
                  <a:schemeClr val="bg1">
                    <a:lumMod val="50000"/>
                  </a:schemeClr>
                </a:solidFill>
              </a:defRPr>
            </a:lvl1pPr>
          </a:lstStyle>
          <a:p>
            <a:fld id="{0488CED8-A2E1-4FD5-B2F5-D691BB24C91E}" type="datetimeFigureOut">
              <a:rPr lang="zh-CN" altLang="en-US" smtClean="0"/>
            </a:fld>
            <a:endParaRPr lang="zh-CN" altLang="en-US"/>
          </a:p>
        </p:txBody>
      </p:sp>
      <p:sp>
        <p:nvSpPr>
          <p:cNvPr id="5" name="页脚占位符 4"/>
          <p:cNvSpPr>
            <a:spLocks noGrp="1"/>
          </p:cNvSpPr>
          <p:nvPr>
            <p:ph type="ftr" sz="quarter" idx="3"/>
          </p:nvPr>
        </p:nvSpPr>
        <p:spPr>
          <a:xfrm>
            <a:off x="3028950" y="6356353"/>
            <a:ext cx="3086100" cy="365125"/>
          </a:xfrm>
          <a:prstGeom prst="rect">
            <a:avLst/>
          </a:prstGeom>
        </p:spPr>
        <p:txBody>
          <a:bodyPr vert="horz" lIns="90000" tIns="46800" rIns="90000" bIns="46800" rtlCol="0" anchor="ctr">
            <a:normAutofit/>
          </a:bodyPr>
          <a:lstStyle>
            <a:lvl1pPr algn="ctr">
              <a:defRPr sz="900">
                <a:solidFill>
                  <a:schemeClr val="bg1">
                    <a:lumMod val="50000"/>
                  </a:schemeClr>
                </a:solidFill>
              </a:defRPr>
            </a:lvl1pPr>
          </a:lstStyle>
          <a:p>
            <a:endParaRPr lang="zh-CN" altLang="en-US"/>
          </a:p>
        </p:txBody>
      </p:sp>
      <p:sp>
        <p:nvSpPr>
          <p:cNvPr id="6" name="灯片编号占位符 5"/>
          <p:cNvSpPr>
            <a:spLocks noGrp="1"/>
          </p:cNvSpPr>
          <p:nvPr>
            <p:ph type="sldNum" sz="quarter" idx="4"/>
          </p:nvPr>
        </p:nvSpPr>
        <p:spPr>
          <a:xfrm>
            <a:off x="6457950" y="6356353"/>
            <a:ext cx="2057400" cy="365125"/>
          </a:xfrm>
          <a:prstGeom prst="rect">
            <a:avLst/>
          </a:prstGeom>
        </p:spPr>
        <p:txBody>
          <a:bodyPr vert="horz" lIns="90000" tIns="46800" rIns="90000" bIns="46800" rtlCol="0" anchor="ctr">
            <a:normAutofit/>
          </a:bodyPr>
          <a:lstStyle>
            <a:lvl1pPr algn="r">
              <a:defRPr sz="900">
                <a:solidFill>
                  <a:schemeClr val="bg1">
                    <a:lumMod val="50000"/>
                  </a:schemeClr>
                </a:solidFill>
              </a:defRPr>
            </a:lvl1pPr>
          </a:lstStyle>
          <a:p>
            <a:fld id="{1A5F2F5A-3577-40D0-9738-AC762F5E245E}" type="slidenum">
              <a:rPr lang="zh-CN" altLang="en-US" smtClean="0"/>
            </a:fld>
            <a:endParaRPr lang="zh-CN" altLang="en-US"/>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xStyles>
    <p:titleStyle>
      <a:lvl1pPr algn="l" defTabSz="685165"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171450" indent="-171450" algn="l" defTabSz="685165" rtl="0" eaLnBrk="1" latinLnBrk="0" hangingPunct="1">
        <a:lnSpc>
          <a:spcPct val="90000"/>
        </a:lnSpc>
        <a:spcBef>
          <a:spcPts val="750"/>
        </a:spcBef>
        <a:buFont typeface="Arial" panose="020B0604020202020204" pitchFamily="34" charset="0"/>
        <a:buChar char="•"/>
        <a:defRPr sz="2400" kern="1200">
          <a:solidFill>
            <a:schemeClr val="tx1"/>
          </a:solidFill>
          <a:latin typeface="+mn-lt"/>
          <a:ea typeface="+mn-ea"/>
          <a:cs typeface="+mn-cs"/>
        </a:defRPr>
      </a:lvl1pPr>
      <a:lvl2pPr marL="514350" indent="-171450" algn="l" defTabSz="685165" rtl="0" eaLnBrk="1" latinLnBrk="0" hangingPunct="1">
        <a:lnSpc>
          <a:spcPct val="90000"/>
        </a:lnSpc>
        <a:spcBef>
          <a:spcPts val="375"/>
        </a:spcBef>
        <a:buFont typeface="Arial" panose="020B0604020202020204" pitchFamily="34" charset="0"/>
        <a:buChar char="•"/>
        <a:defRPr sz="2000" kern="1200">
          <a:solidFill>
            <a:schemeClr val="tx1"/>
          </a:solidFill>
          <a:latin typeface="+mn-lt"/>
          <a:ea typeface="+mn-ea"/>
          <a:cs typeface="+mn-cs"/>
        </a:defRPr>
      </a:lvl2pPr>
      <a:lvl3pPr marL="857250"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4pPr>
      <a:lvl5pPr marL="1543050" indent="-171450" algn="l" defTabSz="685165"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5pPr>
      <a:lvl6pPr marL="18859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165"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165" rtl="0" eaLnBrk="1" latinLnBrk="0" hangingPunct="1">
        <a:defRPr sz="1350" kern="1200">
          <a:solidFill>
            <a:schemeClr val="tx1"/>
          </a:solidFill>
          <a:latin typeface="+mn-lt"/>
          <a:ea typeface="+mn-ea"/>
          <a:cs typeface="+mn-cs"/>
        </a:defRPr>
      </a:lvl1pPr>
      <a:lvl2pPr marL="342900" algn="l" defTabSz="685165" rtl="0" eaLnBrk="1" latinLnBrk="0" hangingPunct="1">
        <a:defRPr sz="1350" kern="1200">
          <a:solidFill>
            <a:schemeClr val="tx1"/>
          </a:solidFill>
          <a:latin typeface="+mn-lt"/>
          <a:ea typeface="+mn-ea"/>
          <a:cs typeface="+mn-cs"/>
        </a:defRPr>
      </a:lvl2pPr>
      <a:lvl3pPr marL="685800" algn="l" defTabSz="685165" rtl="0" eaLnBrk="1" latinLnBrk="0" hangingPunct="1">
        <a:defRPr sz="1350" kern="1200">
          <a:solidFill>
            <a:schemeClr val="tx1"/>
          </a:solidFill>
          <a:latin typeface="+mn-lt"/>
          <a:ea typeface="+mn-ea"/>
          <a:cs typeface="+mn-cs"/>
        </a:defRPr>
      </a:lvl3pPr>
      <a:lvl4pPr marL="1028700" algn="l" defTabSz="685165" rtl="0" eaLnBrk="1" latinLnBrk="0" hangingPunct="1">
        <a:defRPr sz="1350" kern="1200">
          <a:solidFill>
            <a:schemeClr val="tx1"/>
          </a:solidFill>
          <a:latin typeface="+mn-lt"/>
          <a:ea typeface="+mn-ea"/>
          <a:cs typeface="+mn-cs"/>
        </a:defRPr>
      </a:lvl4pPr>
      <a:lvl5pPr marL="1371600" algn="l" defTabSz="685165" rtl="0" eaLnBrk="1" latinLnBrk="0" hangingPunct="1">
        <a:defRPr sz="1350" kern="1200">
          <a:solidFill>
            <a:schemeClr val="tx1"/>
          </a:solidFill>
          <a:latin typeface="+mn-lt"/>
          <a:ea typeface="+mn-ea"/>
          <a:cs typeface="+mn-cs"/>
        </a:defRPr>
      </a:lvl5pPr>
      <a:lvl6pPr marL="1714500" algn="l" defTabSz="685165" rtl="0" eaLnBrk="1" latinLnBrk="0" hangingPunct="1">
        <a:defRPr sz="1350" kern="1200">
          <a:solidFill>
            <a:schemeClr val="tx1"/>
          </a:solidFill>
          <a:latin typeface="+mn-lt"/>
          <a:ea typeface="+mn-ea"/>
          <a:cs typeface="+mn-cs"/>
        </a:defRPr>
      </a:lvl6pPr>
      <a:lvl7pPr marL="2057400" algn="l" defTabSz="685165" rtl="0" eaLnBrk="1" latinLnBrk="0" hangingPunct="1">
        <a:defRPr sz="1350" kern="1200">
          <a:solidFill>
            <a:schemeClr val="tx1"/>
          </a:solidFill>
          <a:latin typeface="+mn-lt"/>
          <a:ea typeface="+mn-ea"/>
          <a:cs typeface="+mn-cs"/>
        </a:defRPr>
      </a:lvl7pPr>
      <a:lvl8pPr marL="2400300" algn="l" defTabSz="685165" rtl="0" eaLnBrk="1" latinLnBrk="0" hangingPunct="1">
        <a:defRPr sz="1350" kern="1200">
          <a:solidFill>
            <a:schemeClr val="tx1"/>
          </a:solidFill>
          <a:latin typeface="+mn-lt"/>
          <a:ea typeface="+mn-ea"/>
          <a:cs typeface="+mn-cs"/>
        </a:defRPr>
      </a:lvl8pPr>
      <a:lvl9pPr marL="2743200" algn="l" defTabSz="68516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hemeOverride" Target="../theme/themeOverride1.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0.xml"/><Relationship Id="rId2" Type="http://schemas.openxmlformats.org/officeDocument/2006/relationships/tags" Target="../tags/tag18.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9.xml"/><Relationship Id="rId1" Type="http://schemas.openxmlformats.org/officeDocument/2006/relationships/tags" Target="../tags/tag1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2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5.xml"/><Relationship Id="rId2" Type="http://schemas.openxmlformats.org/officeDocument/2006/relationships/image" Target="../media/image10.emf"/><Relationship Id="rId1"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3.png"/><Relationship Id="rId2" Type="http://schemas.microsoft.com/office/2007/relationships/hdphoto" Target="../media/image12.wdp"/><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3.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microsoft.com/office/2007/relationships/hdphoto" Target="../media/image17.wdp"/><Relationship Id="rId3" Type="http://schemas.openxmlformats.org/officeDocument/2006/relationships/image" Target="../media/image16.png"/><Relationship Id="rId2" Type="http://schemas.microsoft.com/office/2007/relationships/hdphoto" Target="../media/image15.wdp"/><Relationship Id="rId1" Type="http://schemas.openxmlformats.org/officeDocument/2006/relationships/image" Target="../media/image1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4.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5.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6.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emf"/></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9.emf"/></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tags" Target="../tags/tag8.xml"/><Relationship Id="rId2" Type="http://schemas.openxmlformats.org/officeDocument/2006/relationships/image" Target="../media/image2.pn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4.xml"/><Relationship Id="rId2" Type="http://schemas.microsoft.com/office/2007/relationships/hdphoto" Target="../media/image21.wdp"/><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27.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martinfowler.com/articles/continuousIntegration.html" TargetMode="External"/><Relationship Id="rId1"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slideLayout" Target="../slideLayouts/slideLayout2.xml"/><Relationship Id="rId5" Type="http://schemas.openxmlformats.org/officeDocument/2006/relationships/hyperlink" Target="http://martinfowler.com/articles/continuousIntegration.html" TargetMode="External"/><Relationship Id="rId4" Type="http://schemas.openxmlformats.org/officeDocument/2006/relationships/hyperlink" Target="http://martinfowler.com/articles/continuousIntegration.html%23EveryCommitShouldBuildTheMainlineOnAnIntegrationMachine" TargetMode="External"/><Relationship Id="rId3" Type="http://schemas.openxmlformats.org/officeDocument/2006/relationships/hyperlink" Target="http://martinfowler.com/articles/continuousIntegration.html%23MakeYourBuildSelf-testing" TargetMode="External"/><Relationship Id="rId2" Type="http://schemas.openxmlformats.org/officeDocument/2006/relationships/hyperlink" Target="http://martinfowler.com/articles/continuousIntegration.html%23AutomateTheBuild" TargetMode="External"/><Relationship Id="rId1" Type="http://schemas.openxmlformats.org/officeDocument/2006/relationships/hyperlink" Target="http://martinfowler.com/articles/continuousIntegration.html%23MaintainASingleSourceRepository." TargetMode="Externa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1.xml"/><Relationship Id="rId1" Type="http://schemas.openxmlformats.org/officeDocument/2006/relationships/image" Target="../media/image29.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xml"/><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21.xml"/><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4.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2.xml"/><Relationship Id="rId2" Type="http://schemas.openxmlformats.org/officeDocument/2006/relationships/image" Target="../media/image36.png"/><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7.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2.xml"/><Relationship Id="rId2" Type="http://schemas.openxmlformats.org/officeDocument/2006/relationships/image" Target="../media/image43.png"/><Relationship Id="rId1" Type="http://schemas.openxmlformats.org/officeDocument/2006/relationships/image" Target="../media/image42.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2.xml"/><Relationship Id="rId1" Type="http://schemas.openxmlformats.org/officeDocument/2006/relationships/image" Target="../media/image44.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2.xml"/><Relationship Id="rId2" Type="http://schemas.openxmlformats.org/officeDocument/2006/relationships/image" Target="../media/image46.png"/><Relationship Id="rId1" Type="http://schemas.openxmlformats.org/officeDocument/2006/relationships/image" Target="../media/image45.png"/></Relationships>
</file>

<file path=ppt/slides/_rels/slide57.xml.rels><?xml version="1.0" encoding="UTF-8" standalone="yes"?>
<Relationships xmlns="http://schemas.openxmlformats.org/package/2006/relationships"><Relationship Id="rId5" Type="http://schemas.openxmlformats.org/officeDocument/2006/relationships/slideLayout" Target="../slideLayouts/slideLayout22.xml"/><Relationship Id="rId4" Type="http://schemas.openxmlformats.org/officeDocument/2006/relationships/hyperlink" Target="https://wiki.jenkins-ci.org" TargetMode="Externa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22.xml"/><Relationship Id="rId4" Type="http://schemas.openxmlformats.org/officeDocument/2006/relationships/hyperlink" Target="https://wiki.jenkins-ci.org" TargetMode="Externa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22.xml"/><Relationship Id="rId3" Type="http://schemas.openxmlformats.org/officeDocument/2006/relationships/hyperlink" Target="http://docs.sonarqube.org/display/SONAR/Plugin+Library" TargetMode="External"/><Relationship Id="rId2" Type="http://schemas.openxmlformats.org/officeDocument/2006/relationships/image" Target="../media/image54.png"/><Relationship Id="rId1" Type="http://schemas.openxmlformats.org/officeDocument/2006/relationships/image" Target="../media/image53.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2.xml"/><Relationship Id="rId2" Type="http://schemas.openxmlformats.org/officeDocument/2006/relationships/image" Target="../media/image56.png"/><Relationship Id="rId1" Type="http://schemas.openxmlformats.org/officeDocument/2006/relationships/image" Target="../media/image55.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2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2.xml"/><Relationship Id="rId1" Type="http://schemas.openxmlformats.org/officeDocument/2006/relationships/image" Target="../media/image60.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2.xml"/><Relationship Id="rId2" Type="http://schemas.openxmlformats.org/officeDocument/2006/relationships/image" Target="../media/image62.png"/><Relationship Id="rId1" Type="http://schemas.openxmlformats.org/officeDocument/2006/relationships/image" Target="../media/image6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hyperlink" Target="http://10.12.136.115:8080/job/fileserver/my-app/target/my-app.war" TargetMode="Externa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2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2.xml"/><Relationship Id="rId2" Type="http://schemas.openxmlformats.org/officeDocument/2006/relationships/image" Target="../media/image67.png"/><Relationship Id="rId1" Type="http://schemas.openxmlformats.org/officeDocument/2006/relationships/image" Target="../media/image66.pn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2.xml"/><Relationship Id="rId1" Type="http://schemas.openxmlformats.org/officeDocument/2006/relationships/image" Target="../media/image68.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tags" Target="../tags/tag13.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等腰三角形 26"/>
          <p:cNvSpPr/>
          <p:nvPr>
            <p:custDataLst>
              <p:tags r:id="rId1"/>
            </p:custDataLst>
          </p:nvPr>
        </p:nvSpPr>
        <p:spPr>
          <a:xfrm rot="5400000">
            <a:off x="265949" y="3960540"/>
            <a:ext cx="531270" cy="601918"/>
          </a:xfrm>
          <a:custGeom>
            <a:avLst/>
            <a:gdLst>
              <a:gd name="connsiteX0" fmla="*/ 0 w 1203469"/>
              <a:gd name="connsiteY0" fmla="*/ 1037474 h 1037474"/>
              <a:gd name="connsiteX1" fmla="*/ 601735 w 1203469"/>
              <a:gd name="connsiteY1" fmla="*/ 0 h 1037474"/>
              <a:gd name="connsiteX2" fmla="*/ 1203469 w 1203469"/>
              <a:gd name="connsiteY2" fmla="*/ 1037474 h 1037474"/>
              <a:gd name="connsiteX3" fmla="*/ 0 w 1203469"/>
              <a:gd name="connsiteY3" fmla="*/ 1037474 h 1037474"/>
              <a:gd name="connsiteX0-1" fmla="*/ 0 w 1736869"/>
              <a:gd name="connsiteY0-2" fmla="*/ 1037474 h 1037474"/>
              <a:gd name="connsiteX1-3" fmla="*/ 601735 w 1736869"/>
              <a:gd name="connsiteY1-4" fmla="*/ 0 h 1037474"/>
              <a:gd name="connsiteX2-5" fmla="*/ 1736869 w 1736869"/>
              <a:gd name="connsiteY2-6" fmla="*/ 294524 h 1037474"/>
              <a:gd name="connsiteX3-7" fmla="*/ 0 w 1736869"/>
              <a:gd name="connsiteY3-8" fmla="*/ 1037474 h 1037474"/>
              <a:gd name="connsiteX0-9" fmla="*/ 369815 w 1135134"/>
              <a:gd name="connsiteY0-10" fmla="*/ 675524 h 675524"/>
              <a:gd name="connsiteX1-11" fmla="*/ 0 w 1135134"/>
              <a:gd name="connsiteY1-12" fmla="*/ 0 h 675524"/>
              <a:gd name="connsiteX2-13" fmla="*/ 1135134 w 1135134"/>
              <a:gd name="connsiteY2-14" fmla="*/ 294524 h 675524"/>
              <a:gd name="connsiteX3-15" fmla="*/ 369815 w 1135134"/>
              <a:gd name="connsiteY3-16" fmla="*/ 675524 h 675524"/>
              <a:gd name="connsiteX0-17" fmla="*/ 369815 w 1135134"/>
              <a:gd name="connsiteY0-18" fmla="*/ 675524 h 675524"/>
              <a:gd name="connsiteX1-19" fmla="*/ 0 w 1135134"/>
              <a:gd name="connsiteY1-20" fmla="*/ 0 h 675524"/>
              <a:gd name="connsiteX2-21" fmla="*/ 1135134 w 1135134"/>
              <a:gd name="connsiteY2-22" fmla="*/ 391312 h 675524"/>
              <a:gd name="connsiteX3-23" fmla="*/ 369815 w 1135134"/>
              <a:gd name="connsiteY3-24" fmla="*/ 675524 h 675524"/>
              <a:gd name="connsiteX0-25" fmla="*/ 369815 w 1199659"/>
              <a:gd name="connsiteY0-26" fmla="*/ 675524 h 1359189"/>
              <a:gd name="connsiteX1-27" fmla="*/ 0 w 1199659"/>
              <a:gd name="connsiteY1-28" fmla="*/ 0 h 1359189"/>
              <a:gd name="connsiteX2-29" fmla="*/ 1199659 w 1199659"/>
              <a:gd name="connsiteY2-30" fmla="*/ 1359189 h 1359189"/>
              <a:gd name="connsiteX3-31" fmla="*/ 369815 w 1199659"/>
              <a:gd name="connsiteY3-32" fmla="*/ 675524 h 1359189"/>
            </a:gdLst>
            <a:ahLst/>
            <a:cxnLst>
              <a:cxn ang="0">
                <a:pos x="connsiteX0-1" y="connsiteY0-2"/>
              </a:cxn>
              <a:cxn ang="0">
                <a:pos x="connsiteX1-3" y="connsiteY1-4"/>
              </a:cxn>
              <a:cxn ang="0">
                <a:pos x="connsiteX2-5" y="connsiteY2-6"/>
              </a:cxn>
              <a:cxn ang="0">
                <a:pos x="connsiteX3-7" y="connsiteY3-8"/>
              </a:cxn>
            </a:cxnLst>
            <a:rect l="l" t="t" r="r" b="b"/>
            <a:pathLst>
              <a:path w="1199659" h="1359189">
                <a:moveTo>
                  <a:pt x="369815" y="675524"/>
                </a:moveTo>
                <a:lnTo>
                  <a:pt x="0" y="0"/>
                </a:lnTo>
                <a:lnTo>
                  <a:pt x="1199659" y="1359189"/>
                </a:lnTo>
                <a:lnTo>
                  <a:pt x="369815" y="675524"/>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 name="标题 2"/>
          <p:cNvSpPr>
            <a:spLocks noGrp="1"/>
          </p:cNvSpPr>
          <p:nvPr>
            <p:ph type="ctrTitle"/>
            <p:custDataLst>
              <p:tags r:id="rId2"/>
            </p:custDataLst>
          </p:nvPr>
        </p:nvSpPr>
        <p:spPr/>
        <p:txBody>
          <a:bodyPr>
            <a:normAutofit/>
          </a:bodyPr>
          <a:lstStyle/>
          <a:p>
            <a:pPr algn="ctr"/>
            <a:r>
              <a:rPr lang="zh-CN" altLang="en-US" smtClean="0"/>
              <a:t>第四章</a:t>
            </a:r>
            <a:r>
              <a:rPr lang="en-US" altLang="zh-CN" smtClean="0"/>
              <a:t>   </a:t>
            </a:r>
            <a:r>
              <a:rPr lang="zh-CN" altLang="en-US" smtClean="0"/>
              <a:t>集成</a:t>
            </a:r>
            <a:r>
              <a:rPr lang="zh-CN" altLang="en-US" smtClean="0"/>
              <a:t>测试</a:t>
            </a:r>
            <a:endParaRPr lang="zh-CN" altLang="en-US" smtClean="0"/>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4"/>
          <p:cNvSpPr>
            <a:spLocks noChangeArrowheads="1"/>
          </p:cNvSpPr>
          <p:nvPr/>
        </p:nvSpPr>
        <p:spPr bwMode="auto">
          <a:xfrm>
            <a:off x="1835696" y="1988840"/>
            <a:ext cx="6048672" cy="1066800"/>
          </a:xfrm>
          <a:prstGeom prst="rect">
            <a:avLst/>
          </a:prstGeom>
          <a:noFill/>
          <a:ln w="9525">
            <a:noFill/>
            <a:miter lim="800000"/>
          </a:ln>
          <a:effectLst>
            <a:outerShdw dir="2700000" algn="ctr" rotWithShape="0">
              <a:schemeClr val="bg2"/>
            </a:outerShdw>
          </a:effectLst>
        </p:spPr>
        <p:txBody>
          <a:bodyPr wrap="square" lIns="107950" tIns="53975" rIns="107950" bIns="53975">
            <a:spAutoFit/>
          </a:bodyPr>
          <a:lstStyle/>
          <a:p>
            <a:pPr algn="ctr" defTabSz="1041400">
              <a:lnSpc>
                <a:spcPct val="130000"/>
              </a:lnSpc>
              <a:defRPr/>
            </a:pPr>
            <a:r>
              <a:rPr lang="zh-CN" altLang="en-US" sz="2400" i="0" dirty="0" smtClean="0">
                <a:latin typeface="华文楷体" panose="02010600040101010101" pitchFamily="2" charset="-122"/>
                <a:ea typeface="华文楷体" panose="02010600040101010101" pitchFamily="2" charset="-122"/>
                <a:cs typeface="Arial" panose="020B0604020202020204" pitchFamily="34" charset="0"/>
              </a:rPr>
              <a:t>一种旨在暴露单元接口之间、组</a:t>
            </a:r>
            <a:r>
              <a:rPr lang="zh-CN" altLang="en-US" sz="2400" i="0" dirty="0">
                <a:latin typeface="华文楷体" panose="02010600040101010101" pitchFamily="2" charset="-122"/>
                <a:ea typeface="华文楷体" panose="02010600040101010101" pitchFamily="2" charset="-122"/>
                <a:cs typeface="Arial" panose="020B0604020202020204" pitchFamily="34" charset="0"/>
              </a:rPr>
              <a:t>件</a:t>
            </a:r>
            <a:r>
              <a:rPr lang="en-US" altLang="zh-CN" sz="2400" i="0" dirty="0">
                <a:latin typeface="华文楷体" panose="02010600040101010101" pitchFamily="2" charset="-122"/>
                <a:ea typeface="华文楷体" panose="02010600040101010101" pitchFamily="2" charset="-122"/>
                <a:cs typeface="Arial" panose="020B0604020202020204" pitchFamily="34" charset="0"/>
              </a:rPr>
              <a:t>/</a:t>
            </a:r>
            <a:r>
              <a:rPr lang="zh-CN" altLang="en-US" sz="2400" i="0" dirty="0" smtClean="0">
                <a:latin typeface="华文楷体" panose="02010600040101010101" pitchFamily="2" charset="-122"/>
                <a:ea typeface="华文楷体" panose="02010600040101010101" pitchFamily="2" charset="-122"/>
                <a:cs typeface="Arial" panose="020B0604020202020204" pitchFamily="34" charset="0"/>
              </a:rPr>
              <a:t>系统间交互或协同工作时所存在的缺陷的测试</a:t>
            </a:r>
            <a:endParaRPr lang="de-DE" altLang="zh-CN" sz="2400" i="0" dirty="0">
              <a:latin typeface="华文楷体" panose="02010600040101010101" pitchFamily="2" charset="-122"/>
              <a:ea typeface="华文楷体" panose="02010600040101010101" pitchFamily="2" charset="-122"/>
              <a:cs typeface="Arial" panose="020B0604020202020204" pitchFamily="34" charset="0"/>
            </a:endParaRPr>
          </a:p>
        </p:txBody>
      </p:sp>
      <p:sp>
        <p:nvSpPr>
          <p:cNvPr id="10" name="Rectangle 2"/>
          <p:cNvSpPr txBox="1">
            <a:spLocks noChangeArrowheads="1"/>
          </p:cNvSpPr>
          <p:nvPr/>
        </p:nvSpPr>
        <p:spPr>
          <a:xfrm>
            <a:off x="1979712" y="908722"/>
            <a:ext cx="5400600" cy="479929"/>
          </a:xfrm>
          <a:prstGeom prst="rect">
            <a:avLst/>
          </a:prstGeom>
        </p:spPr>
        <p:txBody>
          <a:bodyPr/>
          <a:lst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2pPr>
            <a:lvl3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3pPr>
            <a:lvl4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4pPr>
            <a:lvl5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5pPr>
            <a:lvl6pPr marL="4572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9pPr>
          </a:lstStyle>
          <a:p>
            <a:pPr algn="ctr"/>
            <a:r>
              <a:rPr lang="zh-CN" altLang="en-US" sz="3200" i="0" dirty="0" smtClean="0">
                <a:solidFill>
                  <a:schemeClr val="tx1"/>
                </a:solidFill>
                <a:latin typeface="+mn-lt"/>
              </a:rPr>
              <a:t>集成测试</a:t>
            </a:r>
            <a:endParaRPr lang="zh-CN" altLang="en-US" sz="3200" i="0" dirty="0" smtClean="0">
              <a:solidFill>
                <a:schemeClr val="tx1"/>
              </a:solidFill>
              <a:latin typeface="+mn-lt"/>
            </a:endParaRPr>
          </a:p>
        </p:txBody>
      </p:sp>
      <p:sp>
        <p:nvSpPr>
          <p:cNvPr id="11" name="Text Box 4"/>
          <p:cNvSpPr txBox="1">
            <a:spLocks noChangeArrowheads="1"/>
          </p:cNvSpPr>
          <p:nvPr/>
        </p:nvSpPr>
        <p:spPr bwMode="auto">
          <a:xfrm>
            <a:off x="1835696" y="3609020"/>
            <a:ext cx="5544616" cy="2139315"/>
          </a:xfrm>
          <a:prstGeom prst="rect">
            <a:avLst/>
          </a:prstGeom>
          <a:solidFill>
            <a:schemeClr val="accent3">
              <a:lumMod val="85000"/>
            </a:schemeClr>
          </a:solidFill>
          <a:ln w="9525">
            <a:noFill/>
            <a:miter lim="800000"/>
          </a:ln>
        </p:spPr>
        <p:txBody>
          <a:bodyPr wrap="square" lIns="0" tIns="0" rIns="0" bIns="0">
            <a:spAutoFit/>
          </a:bodyPr>
          <a:lstStyle/>
          <a:p>
            <a:pPr marL="342900"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a:latin typeface="+mn-lt"/>
                <a:ea typeface="楷体" panose="02010609060101010101" charset="-122"/>
                <a:cs typeface="楷体" panose="02010609060101010101" charset="-122"/>
              </a:rPr>
              <a:t>软件单元与软件单元的集成测试</a:t>
            </a:r>
            <a:endParaRPr lang="en-US" altLang="zh-CN" sz="2400" i="0" dirty="0">
              <a:latin typeface="+mn-lt"/>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软件子系统和子系统</a:t>
            </a:r>
            <a:r>
              <a:rPr lang="zh-CN" altLang="en-US" sz="2400" i="0" dirty="0">
                <a:latin typeface="+mn-lt"/>
                <a:ea typeface="楷体" panose="02010609060101010101" charset="-122"/>
                <a:cs typeface="楷体" panose="02010609060101010101" charset="-122"/>
              </a:rPr>
              <a:t>的集成测试</a:t>
            </a:r>
            <a:endParaRPr lang="en-US" altLang="zh-CN" sz="2400" i="0" dirty="0">
              <a:latin typeface="+mn-lt"/>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a:latin typeface="+mn-lt"/>
                <a:ea typeface="楷体" panose="02010609060101010101" charset="-122"/>
                <a:cs typeface="楷体" panose="02010609060101010101" charset="-122"/>
              </a:rPr>
              <a:t>软件系统和第三方系统</a:t>
            </a:r>
            <a:r>
              <a:rPr lang="zh-CN" altLang="en-US" sz="2400" i="0" dirty="0" smtClean="0">
                <a:latin typeface="+mn-lt"/>
                <a:ea typeface="楷体" panose="02010609060101010101" charset="-122"/>
                <a:cs typeface="楷体" panose="02010609060101010101" charset="-122"/>
              </a:rPr>
              <a:t>的集成测试</a:t>
            </a:r>
            <a:endParaRPr lang="en-US" altLang="zh-CN" sz="2400" i="0" dirty="0">
              <a:latin typeface="+mn-lt"/>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a:latin typeface="+mn-lt"/>
                <a:ea typeface="楷体" panose="02010609060101010101" charset="-122"/>
                <a:cs typeface="楷体" panose="02010609060101010101" charset="-122"/>
              </a:rPr>
              <a:t>软件系统和硬件的集成测试</a:t>
            </a:r>
            <a:endParaRPr lang="en-US" altLang="zh-CN" sz="2400" i="0" dirty="0">
              <a:latin typeface="+mn-lt"/>
              <a:ea typeface="楷体" panose="02010609060101010101" charset="-122"/>
              <a:cs typeface="楷体" panose="02010609060101010101" charset="-122"/>
            </a:endParaRPr>
          </a:p>
        </p:txBody>
      </p:sp>
      <p:sp>
        <p:nvSpPr>
          <p:cNvPr id="4" name="圆角矩形 3"/>
          <p:cNvSpPr/>
          <p:nvPr/>
        </p:nvSpPr>
        <p:spPr>
          <a:xfrm>
            <a:off x="1475656" y="3429000"/>
            <a:ext cx="6264696" cy="2448272"/>
          </a:xfrm>
          <a:prstGeom prst="roundRect">
            <a:avLst/>
          </a:prstGeom>
          <a:noFill/>
          <a:ln>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2910363" y="3188975"/>
            <a:ext cx="2926080" cy="460375"/>
          </a:xfrm>
          <a:prstGeom prst="rect">
            <a:avLst/>
          </a:prstGeom>
          <a:solidFill>
            <a:schemeClr val="bg1"/>
          </a:solidFill>
        </p:spPr>
        <p:txBody>
          <a:bodyPr wrap="none" rtlCol="0">
            <a:spAutoFit/>
          </a:bodyPr>
          <a:lstStyle/>
          <a:p>
            <a:pPr algn="ctr"/>
            <a:r>
              <a:rPr kumimoji="1" lang="zh-CN" altLang="en-US" sz="2400" i="0" dirty="0" smtClean="0">
                <a:solidFill>
                  <a:srgbClr val="FF6600"/>
                </a:solidFill>
              </a:rPr>
              <a:t>不同层次的集成测试</a:t>
            </a:r>
            <a:endParaRPr kumimoji="1" lang="zh-CN" altLang="en-US" sz="2400" i="0" dirty="0">
              <a:solidFill>
                <a:srgbClr val="FF6600"/>
              </a:solidFill>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blinds(horizontal)">
                                      <p:cBhvr>
                                        <p:cTn id="10" dur="500"/>
                                        <p:tgtEl>
                                          <p:spTgt spid="3"/>
                                        </p:tgtEl>
                                      </p:cBhvr>
                                    </p:animEffect>
                                  </p:childTnLst>
                                </p:cTn>
                              </p:par>
                            </p:childTnLst>
                          </p:cTn>
                        </p:par>
                        <p:par>
                          <p:cTn id="11" fill="hold">
                            <p:stCondLst>
                              <p:cond delay="500"/>
                            </p:stCondLst>
                            <p:childTnLst>
                              <p:par>
                                <p:cTn id="12" presetID="12" presetClass="entr" presetSubtype="1" fill="hold" nodeType="afterEffect">
                                  <p:stCondLst>
                                    <p:cond delay="0"/>
                                  </p:stCondLst>
                                  <p:childTnLst>
                                    <p:set>
                                      <p:cBhvr>
                                        <p:cTn id="13" dur="1" fill="hold">
                                          <p:stCondLst>
                                            <p:cond delay="0"/>
                                          </p:stCondLst>
                                        </p:cTn>
                                        <p:tgtEl>
                                          <p:spTgt spid="11">
                                            <p:txEl>
                                              <p:pRg st="0" end="0"/>
                                            </p:txEl>
                                          </p:spTgt>
                                        </p:tgtEl>
                                        <p:attrNameLst>
                                          <p:attrName>style.visibility</p:attrName>
                                        </p:attrNameLst>
                                      </p:cBhvr>
                                      <p:to>
                                        <p:strVal val="visible"/>
                                      </p:to>
                                    </p:set>
                                    <p:anim calcmode="lin" valueType="num">
                                      <p:cBhvr additive="base">
                                        <p:cTn id="14" dur="500"/>
                                        <p:tgtEl>
                                          <p:spTgt spid="11">
                                            <p:txEl>
                                              <p:pRg st="0" end="0"/>
                                            </p:txEl>
                                          </p:spTgt>
                                        </p:tgtEl>
                                        <p:attrNameLst>
                                          <p:attrName>ppt_y</p:attrName>
                                        </p:attrNameLst>
                                      </p:cBhvr>
                                      <p:tavLst>
                                        <p:tav tm="0">
                                          <p:val>
                                            <p:strVal val="#ppt_y-#ppt_h*1.125000"/>
                                          </p:val>
                                        </p:tav>
                                        <p:tav tm="100000">
                                          <p:val>
                                            <p:strVal val="#ppt_y"/>
                                          </p:val>
                                        </p:tav>
                                      </p:tavLst>
                                    </p:anim>
                                    <p:animEffect transition="in" filter="wipe(down)">
                                      <p:cBhvr>
                                        <p:cTn id="15" dur="500"/>
                                        <p:tgtEl>
                                          <p:spTgt spid="11">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1" fill="hold" nodeType="clickEffect">
                                  <p:stCondLst>
                                    <p:cond delay="0"/>
                                  </p:stCondLst>
                                  <p:childTnLst>
                                    <p:set>
                                      <p:cBhvr>
                                        <p:cTn id="19" dur="1" fill="hold">
                                          <p:stCondLst>
                                            <p:cond delay="0"/>
                                          </p:stCondLst>
                                        </p:cTn>
                                        <p:tgtEl>
                                          <p:spTgt spid="11">
                                            <p:txEl>
                                              <p:pRg st="1" end="1"/>
                                            </p:txEl>
                                          </p:spTgt>
                                        </p:tgtEl>
                                        <p:attrNameLst>
                                          <p:attrName>style.visibility</p:attrName>
                                        </p:attrNameLst>
                                      </p:cBhvr>
                                      <p:to>
                                        <p:strVal val="visible"/>
                                      </p:to>
                                    </p:set>
                                    <p:anim calcmode="lin" valueType="num">
                                      <p:cBhvr additive="base">
                                        <p:cTn id="20" dur="500"/>
                                        <p:tgtEl>
                                          <p:spTgt spid="11">
                                            <p:txEl>
                                              <p:pRg st="1" end="1"/>
                                            </p:txEl>
                                          </p:spTgt>
                                        </p:tgtEl>
                                        <p:attrNameLst>
                                          <p:attrName>ppt_y</p:attrName>
                                        </p:attrNameLst>
                                      </p:cBhvr>
                                      <p:tavLst>
                                        <p:tav tm="0">
                                          <p:val>
                                            <p:strVal val="#ppt_y-#ppt_h*1.125000"/>
                                          </p:val>
                                        </p:tav>
                                        <p:tav tm="100000">
                                          <p:val>
                                            <p:strVal val="#ppt_y"/>
                                          </p:val>
                                        </p:tav>
                                      </p:tavLst>
                                    </p:anim>
                                    <p:animEffect transition="in" filter="wipe(down)">
                                      <p:cBhvr>
                                        <p:cTn id="21" dur="500"/>
                                        <p:tgtEl>
                                          <p:spTgt spid="11">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nodeType="clickEffect">
                                  <p:stCondLst>
                                    <p:cond delay="0"/>
                                  </p:stCondLst>
                                  <p:childTnLst>
                                    <p:set>
                                      <p:cBhvr>
                                        <p:cTn id="25" dur="1" fill="hold">
                                          <p:stCondLst>
                                            <p:cond delay="0"/>
                                          </p:stCondLst>
                                        </p:cTn>
                                        <p:tgtEl>
                                          <p:spTgt spid="11">
                                            <p:txEl>
                                              <p:pRg st="2" end="2"/>
                                            </p:txEl>
                                          </p:spTgt>
                                        </p:tgtEl>
                                        <p:attrNameLst>
                                          <p:attrName>style.visibility</p:attrName>
                                        </p:attrNameLst>
                                      </p:cBhvr>
                                      <p:to>
                                        <p:strVal val="visible"/>
                                      </p:to>
                                    </p:set>
                                    <p:anim calcmode="lin" valueType="num">
                                      <p:cBhvr additive="base">
                                        <p:cTn id="26" dur="500"/>
                                        <p:tgtEl>
                                          <p:spTgt spid="11">
                                            <p:txEl>
                                              <p:pRg st="2" end="2"/>
                                            </p:txEl>
                                          </p:spTgt>
                                        </p:tgtEl>
                                        <p:attrNameLst>
                                          <p:attrName>ppt_y</p:attrName>
                                        </p:attrNameLst>
                                      </p:cBhvr>
                                      <p:tavLst>
                                        <p:tav tm="0">
                                          <p:val>
                                            <p:strVal val="#ppt_y-#ppt_h*1.125000"/>
                                          </p:val>
                                        </p:tav>
                                        <p:tav tm="100000">
                                          <p:val>
                                            <p:strVal val="#ppt_y"/>
                                          </p:val>
                                        </p:tav>
                                      </p:tavLst>
                                    </p:anim>
                                    <p:animEffect transition="in" filter="wipe(down)">
                                      <p:cBhvr>
                                        <p:cTn id="27" dur="500"/>
                                        <p:tgtEl>
                                          <p:spTgt spid="11">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11">
                                            <p:txEl>
                                              <p:pRg st="3" end="3"/>
                                            </p:txEl>
                                          </p:spTgt>
                                        </p:tgtEl>
                                        <p:attrNameLst>
                                          <p:attrName>style.visibility</p:attrName>
                                        </p:attrNameLst>
                                      </p:cBhvr>
                                      <p:to>
                                        <p:strVal val="visible"/>
                                      </p:to>
                                    </p:set>
                                    <p:anim calcmode="lin" valueType="num">
                                      <p:cBhvr additive="base">
                                        <p:cTn id="32" dur="500"/>
                                        <p:tgtEl>
                                          <p:spTgt spid="11">
                                            <p:txEl>
                                              <p:pRg st="3" end="3"/>
                                            </p:txEl>
                                          </p:spTgt>
                                        </p:tgtEl>
                                        <p:attrNameLst>
                                          <p:attrName>ppt_y</p:attrName>
                                        </p:attrNameLst>
                                      </p:cBhvr>
                                      <p:tavLst>
                                        <p:tav tm="0">
                                          <p:val>
                                            <p:strVal val="#ppt_y-#ppt_h*1.125000"/>
                                          </p:val>
                                        </p:tav>
                                        <p:tav tm="100000">
                                          <p:val>
                                            <p:strVal val="#ppt_y"/>
                                          </p:val>
                                        </p:tav>
                                      </p:tavLst>
                                    </p:anim>
                                    <p:animEffect transition="in" filter="wipe(down)">
                                      <p:cBhvr>
                                        <p:cTn id="33"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3"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79712" y="908722"/>
            <a:ext cx="5472708" cy="479929"/>
          </a:xfrm>
        </p:spPr>
        <p:txBody>
          <a:bodyPr>
            <a:normAutofit fontScale="90000"/>
          </a:bodyPr>
          <a:lstStyle/>
          <a:p>
            <a:pPr algn="ctr"/>
            <a:r>
              <a:rPr lang="zh-CN" altLang="en-US" sz="3200" b="1" dirty="0" smtClean="0">
                <a:solidFill>
                  <a:schemeClr val="tx1"/>
                </a:solidFill>
                <a:latin typeface="+mn-lt"/>
              </a:rPr>
              <a:t>集成测试</a:t>
            </a:r>
            <a:r>
              <a:rPr lang="zh-CN" altLang="en-US" sz="3200" b="1" dirty="0">
                <a:solidFill>
                  <a:schemeClr val="tx1"/>
                </a:solidFill>
                <a:latin typeface="+mn-lt"/>
              </a:rPr>
              <a:t>的模式</a:t>
            </a:r>
            <a:endParaRPr lang="zh-CN" altLang="en-US" sz="3200" b="1" dirty="0">
              <a:solidFill>
                <a:schemeClr val="tx1"/>
              </a:solidFill>
              <a:latin typeface="+mn-lt"/>
            </a:endParaRPr>
          </a:p>
        </p:txBody>
      </p:sp>
      <p:sp>
        <p:nvSpPr>
          <p:cNvPr id="12291" name="Text Box 4"/>
          <p:cNvSpPr txBox="1">
            <a:spLocks noChangeArrowheads="1"/>
          </p:cNvSpPr>
          <p:nvPr/>
        </p:nvSpPr>
        <p:spPr bwMode="auto">
          <a:xfrm>
            <a:off x="827584" y="1772817"/>
            <a:ext cx="7632848" cy="812165"/>
          </a:xfrm>
          <a:prstGeom prst="rect">
            <a:avLst/>
          </a:prstGeom>
          <a:noFill/>
          <a:ln w="9525">
            <a:noFill/>
            <a:miter lim="800000"/>
          </a:ln>
        </p:spPr>
        <p:txBody>
          <a:bodyPr wrap="square" lIns="0" tIns="0" rIns="0" bIns="0">
            <a:spAutoFit/>
          </a:bodyPr>
          <a:lstStyle/>
          <a:p>
            <a:pPr marL="93980" indent="-93980">
              <a:lnSpc>
                <a:spcPct val="120000"/>
              </a:lnSpc>
            </a:pPr>
            <a:r>
              <a:rPr lang="zh-CN" altLang="en-US" sz="2400" b="1" i="0" dirty="0" smtClean="0">
                <a:solidFill>
                  <a:srgbClr val="3366FF"/>
                </a:solidFill>
              </a:rPr>
              <a:t>非渐增式测试</a:t>
            </a:r>
            <a:r>
              <a:rPr lang="zh-CN" altLang="en-US" sz="2400" b="1" i="0" dirty="0">
                <a:solidFill>
                  <a:srgbClr val="3366FF"/>
                </a:solidFill>
              </a:rPr>
              <a:t>模式</a:t>
            </a:r>
            <a:r>
              <a:rPr lang="zh-CN" altLang="en-US" sz="2400" i="0" dirty="0"/>
              <a:t>：</a:t>
            </a:r>
            <a:r>
              <a:rPr lang="zh-CN" altLang="en-US" sz="2000" i="0" dirty="0"/>
              <a:t>先分别测试每个模块，再把所有模块按设计要求</a:t>
            </a:r>
            <a:r>
              <a:rPr lang="zh-CN" altLang="en-US" sz="2000" i="0" dirty="0" smtClean="0"/>
              <a:t>放在一起组成</a:t>
            </a:r>
            <a:r>
              <a:rPr lang="zh-CN" altLang="en-US" sz="2000" i="0" dirty="0"/>
              <a:t>所要的程序，如大棒</a:t>
            </a:r>
            <a:r>
              <a:rPr lang="zh-CN" altLang="en-US" sz="2000" i="0" dirty="0" smtClean="0"/>
              <a:t>模式</a:t>
            </a:r>
            <a:r>
              <a:rPr lang="en-US" altLang="zh-CN" i="0" dirty="0" smtClean="0"/>
              <a:t>(</a:t>
            </a:r>
            <a:r>
              <a:rPr lang="en-US" altLang="zh-CN" i="0" dirty="0"/>
              <a:t>Big-bang Integration</a:t>
            </a:r>
            <a:r>
              <a:rPr lang="en-US" altLang="zh-CN" i="0" dirty="0" smtClean="0"/>
              <a:t>)</a:t>
            </a:r>
            <a:endParaRPr lang="zh-CN" altLang="en-US" i="0" dirty="0"/>
          </a:p>
        </p:txBody>
      </p:sp>
      <p:sp>
        <p:nvSpPr>
          <p:cNvPr id="2" name="椭圆 1"/>
          <p:cNvSpPr/>
          <p:nvPr/>
        </p:nvSpPr>
        <p:spPr>
          <a:xfrm>
            <a:off x="4067944" y="4209087"/>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A</a:t>
            </a:r>
            <a:endParaRPr kumimoji="1" lang="en-US" altLang="zh-CN" i="0" dirty="0" smtClean="0">
              <a:solidFill>
                <a:schemeClr val="tx1"/>
              </a:solidFill>
            </a:endParaRPr>
          </a:p>
        </p:txBody>
      </p:sp>
      <p:sp>
        <p:nvSpPr>
          <p:cNvPr id="11" name="椭圆 10"/>
          <p:cNvSpPr/>
          <p:nvPr/>
        </p:nvSpPr>
        <p:spPr>
          <a:xfrm>
            <a:off x="1111259" y="3210071"/>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B</a:t>
            </a:r>
            <a:endParaRPr kumimoji="1" lang="en-US" altLang="zh-CN" i="0" dirty="0" smtClean="0">
              <a:solidFill>
                <a:schemeClr val="tx1"/>
              </a:solidFill>
            </a:endParaRPr>
          </a:p>
        </p:txBody>
      </p:sp>
      <p:sp>
        <p:nvSpPr>
          <p:cNvPr id="12" name="椭圆 11"/>
          <p:cNvSpPr/>
          <p:nvPr/>
        </p:nvSpPr>
        <p:spPr>
          <a:xfrm>
            <a:off x="823227" y="4410205"/>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C</a:t>
            </a:r>
            <a:endParaRPr kumimoji="1" lang="en-US" altLang="zh-CN" i="0" dirty="0" smtClean="0">
              <a:solidFill>
                <a:schemeClr val="tx1"/>
              </a:solidFill>
            </a:endParaRPr>
          </a:p>
        </p:txBody>
      </p:sp>
      <p:sp>
        <p:nvSpPr>
          <p:cNvPr id="13" name="椭圆 12"/>
          <p:cNvSpPr/>
          <p:nvPr/>
        </p:nvSpPr>
        <p:spPr>
          <a:xfrm>
            <a:off x="1129727" y="5290417"/>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D</a:t>
            </a:r>
            <a:endParaRPr kumimoji="1" lang="en-US" altLang="zh-CN" i="0" dirty="0" smtClean="0">
              <a:solidFill>
                <a:schemeClr val="tx1"/>
              </a:solidFill>
            </a:endParaRPr>
          </a:p>
        </p:txBody>
      </p:sp>
      <p:sp>
        <p:nvSpPr>
          <p:cNvPr id="14" name="椭圆 13"/>
          <p:cNvSpPr/>
          <p:nvPr/>
        </p:nvSpPr>
        <p:spPr>
          <a:xfrm>
            <a:off x="7178399" y="5110397"/>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G</a:t>
            </a:r>
            <a:endParaRPr kumimoji="1" lang="en-US" altLang="zh-CN" i="0" dirty="0" smtClean="0">
              <a:solidFill>
                <a:schemeClr val="tx1"/>
              </a:solidFill>
            </a:endParaRPr>
          </a:p>
        </p:txBody>
      </p:sp>
      <p:sp>
        <p:nvSpPr>
          <p:cNvPr id="15" name="椭圆 14"/>
          <p:cNvSpPr/>
          <p:nvPr/>
        </p:nvSpPr>
        <p:spPr>
          <a:xfrm>
            <a:off x="7524328" y="4029067"/>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F</a:t>
            </a:r>
            <a:endParaRPr kumimoji="1" lang="en-US" altLang="zh-CN" i="0" dirty="0" smtClean="0">
              <a:solidFill>
                <a:schemeClr val="tx1"/>
              </a:solidFill>
            </a:endParaRPr>
          </a:p>
        </p:txBody>
      </p:sp>
      <p:sp>
        <p:nvSpPr>
          <p:cNvPr id="16" name="椭圆 15"/>
          <p:cNvSpPr/>
          <p:nvPr/>
        </p:nvSpPr>
        <p:spPr>
          <a:xfrm>
            <a:off x="7236296" y="3068961"/>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E</a:t>
            </a:r>
            <a:endParaRPr kumimoji="1" lang="en-US" altLang="zh-CN" i="0" dirty="0" smtClean="0">
              <a:solidFill>
                <a:schemeClr val="tx1"/>
              </a:solidFill>
            </a:endParaRPr>
          </a:p>
        </p:txBody>
      </p:sp>
      <p:sp>
        <p:nvSpPr>
          <p:cNvPr id="17" name="椭圆 16"/>
          <p:cNvSpPr/>
          <p:nvPr/>
        </p:nvSpPr>
        <p:spPr>
          <a:xfrm rot="16851146">
            <a:off x="3734543" y="2822437"/>
            <a:ext cx="2117636" cy="3336304"/>
          </a:xfrm>
          <a:prstGeom prst="ellipse">
            <a:avLst/>
          </a:prstGeom>
          <a:noFill/>
          <a:ln w="19050" cmpd="sng">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7037E-7 L 0.28403 0.06991 " pathEditMode="relative" rAng="0" ptsTypes="AA">
                                      <p:cBhvr>
                                        <p:cTn id="6" dur="2000" fill="hold"/>
                                        <p:tgtEl>
                                          <p:spTgt spid="11"/>
                                        </p:tgtEl>
                                        <p:attrNameLst>
                                          <p:attrName>ppt_x</p:attrName>
                                          <p:attrName>ppt_y</p:attrName>
                                        </p:attrNameLst>
                                      </p:cBhvr>
                                      <p:rCtr x="14201" y="3495"/>
                                    </p:animMotion>
                                  </p:childTnLst>
                                </p:cTn>
                              </p:par>
                              <p:par>
                                <p:cTn id="7" presetID="42" presetClass="path" presetSubtype="0" accel="50000" decel="50000" fill="hold" grpId="0" nodeType="withEffect">
                                  <p:stCondLst>
                                    <p:cond delay="0"/>
                                  </p:stCondLst>
                                  <p:childTnLst>
                                    <p:animMotion origin="layout" path="M 1.83206E-6 2.74728E-6 L 0.26023 -0.01413 " pathEditMode="relative" rAng="0" ptsTypes="AA">
                                      <p:cBhvr>
                                        <p:cTn id="8" dur="2000" fill="hold"/>
                                        <p:tgtEl>
                                          <p:spTgt spid="12"/>
                                        </p:tgtEl>
                                        <p:attrNameLst>
                                          <p:attrName>ppt_x</p:attrName>
                                          <p:attrName>ppt_y</p:attrName>
                                        </p:attrNameLst>
                                      </p:cBhvr>
                                      <p:rCtr x="13012" y="-718"/>
                                    </p:animMotion>
                                  </p:childTnLst>
                                </p:cTn>
                              </p:par>
                              <p:par>
                                <p:cTn id="9" presetID="42" presetClass="path" presetSubtype="0" accel="50000" decel="50000" fill="hold" grpId="0" nodeType="withEffect">
                                  <p:stCondLst>
                                    <p:cond delay="0"/>
                                  </p:stCondLst>
                                  <p:childTnLst>
                                    <p:animMotion origin="layout" path="M 0.02204 -0.01042 L 0.30378 -0.08432 " pathEditMode="relative" rAng="0" ptsTypes="AA">
                                      <p:cBhvr>
                                        <p:cTn id="10" dur="2000" fill="hold"/>
                                        <p:tgtEl>
                                          <p:spTgt spid="13"/>
                                        </p:tgtEl>
                                        <p:attrNameLst>
                                          <p:attrName>ppt_x</p:attrName>
                                          <p:attrName>ppt_y</p:attrName>
                                        </p:attrNameLst>
                                      </p:cBhvr>
                                      <p:rCtr x="14087" y="-3706"/>
                                    </p:animMotion>
                                  </p:childTnLst>
                                </p:cTn>
                              </p:par>
                              <p:par>
                                <p:cTn id="11" presetID="42" presetClass="path" presetSubtype="0" accel="50000" decel="50000" fill="hold" grpId="0" nodeType="withEffect">
                                  <p:stCondLst>
                                    <p:cond delay="0"/>
                                  </p:stCondLst>
                                  <p:childTnLst>
                                    <p:animMotion origin="layout" path="M 3.17141E-6 -1.91568E-6 L -0.27533 0.12625 " pathEditMode="relative" rAng="0" ptsTypes="AA">
                                      <p:cBhvr>
                                        <p:cTn id="12" dur="2000" fill="hold"/>
                                        <p:tgtEl>
                                          <p:spTgt spid="16"/>
                                        </p:tgtEl>
                                        <p:attrNameLst>
                                          <p:attrName>ppt_x</p:attrName>
                                          <p:attrName>ppt_y</p:attrName>
                                        </p:attrNameLst>
                                      </p:cBhvr>
                                      <p:rCtr x="-13775" y="6301"/>
                                    </p:animMotion>
                                  </p:childTnLst>
                                </p:cTn>
                              </p:par>
                              <p:par>
                                <p:cTn id="13" presetID="42" presetClass="path" presetSubtype="0" accel="50000" decel="50000" fill="hold" grpId="0" nodeType="withEffect">
                                  <p:stCondLst>
                                    <p:cond delay="0"/>
                                  </p:stCondLst>
                                  <p:childTnLst>
                                    <p:animMotion origin="layout" path="M -2.12353E-6 -4.25759E-6 L -0.23612 0.03151 " pathEditMode="relative" rAng="0" ptsTypes="AA">
                                      <p:cBhvr>
                                        <p:cTn id="14" dur="2000" fill="hold"/>
                                        <p:tgtEl>
                                          <p:spTgt spid="15"/>
                                        </p:tgtEl>
                                        <p:attrNameLst>
                                          <p:attrName>ppt_x</p:attrName>
                                          <p:attrName>ppt_y</p:attrName>
                                        </p:attrNameLst>
                                      </p:cBhvr>
                                      <p:rCtr x="-11815" y="1575"/>
                                    </p:animMotion>
                                  </p:childTnLst>
                                </p:cTn>
                              </p:par>
                              <p:par>
                                <p:cTn id="15" presetID="42" presetClass="path" presetSubtype="0" accel="50000" decel="50000" fill="hold" grpId="0" nodeType="withEffect">
                                  <p:stCondLst>
                                    <p:cond delay="0"/>
                                  </p:stCondLst>
                                  <p:childTnLst>
                                    <p:animMotion origin="layout" path="M -1.16586E-6 2.30484E-6 L -0.26908 -0.0739 " pathEditMode="relative" rAng="0" ptsTypes="AA">
                                      <p:cBhvr>
                                        <p:cTn id="16" dur="2000" fill="hold"/>
                                        <p:tgtEl>
                                          <p:spTgt spid="14"/>
                                        </p:tgtEl>
                                        <p:attrNameLst>
                                          <p:attrName>ppt_x</p:attrName>
                                          <p:attrName>ppt_y</p:attrName>
                                        </p:attrNameLst>
                                      </p:cBhvr>
                                      <p:rCtr x="-13463" y="-3706"/>
                                    </p:animMotion>
                                  </p:childTnLst>
                                </p:cTn>
                              </p:par>
                            </p:childTnLst>
                          </p:cTn>
                        </p:par>
                        <p:par>
                          <p:cTn id="17" fill="hold">
                            <p:stCondLst>
                              <p:cond delay="2000"/>
                            </p:stCondLst>
                            <p:childTnLst>
                              <p:par>
                                <p:cTn id="18" presetID="9"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4" grpId="0" bldLvl="0" animBg="1"/>
      <p:bldP spid="15" grpId="0" bldLvl="0" animBg="1"/>
      <p:bldP spid="16" grpId="0" bldLvl="0" animBg="1"/>
      <p:bldP spid="17"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79712" y="908722"/>
            <a:ext cx="5472708" cy="479929"/>
          </a:xfrm>
        </p:spPr>
        <p:txBody>
          <a:bodyPr>
            <a:normAutofit fontScale="90000"/>
          </a:bodyPr>
          <a:lstStyle/>
          <a:p>
            <a:pPr algn="ctr"/>
            <a:r>
              <a:rPr lang="zh-CN" altLang="en-US" sz="3200" b="1" dirty="0" smtClean="0">
                <a:solidFill>
                  <a:schemeClr val="tx1"/>
                </a:solidFill>
                <a:latin typeface="+mn-lt"/>
              </a:rPr>
              <a:t>集成测试</a:t>
            </a:r>
            <a:r>
              <a:rPr lang="zh-CN" altLang="en-US" sz="3200" b="1" dirty="0">
                <a:solidFill>
                  <a:schemeClr val="tx1"/>
                </a:solidFill>
                <a:latin typeface="+mn-lt"/>
              </a:rPr>
              <a:t>的模式</a:t>
            </a:r>
            <a:endParaRPr lang="zh-CN" altLang="en-US" sz="3200" b="1" dirty="0">
              <a:solidFill>
                <a:schemeClr val="tx1"/>
              </a:solidFill>
              <a:latin typeface="+mn-lt"/>
            </a:endParaRPr>
          </a:p>
        </p:txBody>
      </p:sp>
      <p:sp>
        <p:nvSpPr>
          <p:cNvPr id="12291" name="Text Box 4"/>
          <p:cNvSpPr txBox="1">
            <a:spLocks noChangeArrowheads="1"/>
          </p:cNvSpPr>
          <p:nvPr/>
        </p:nvSpPr>
        <p:spPr bwMode="auto">
          <a:xfrm>
            <a:off x="611560" y="1772816"/>
            <a:ext cx="8136904" cy="676910"/>
          </a:xfrm>
          <a:prstGeom prst="rect">
            <a:avLst/>
          </a:prstGeom>
          <a:noFill/>
          <a:ln w="9525">
            <a:noFill/>
            <a:miter lim="800000"/>
          </a:ln>
        </p:spPr>
        <p:txBody>
          <a:bodyPr wrap="square" lIns="0" tIns="0" rIns="0" bIns="0">
            <a:spAutoFit/>
          </a:bodyPr>
          <a:lstStyle/>
          <a:p>
            <a:pPr marL="457200" indent="-457200"/>
            <a:r>
              <a:rPr lang="zh-CN" altLang="en-US" sz="2400" b="1" i="0" dirty="0" smtClean="0">
                <a:solidFill>
                  <a:srgbClr val="3366FF"/>
                </a:solidFill>
              </a:rPr>
              <a:t>渐增式测试</a:t>
            </a:r>
            <a:r>
              <a:rPr lang="zh-CN" altLang="en-US" sz="2400" b="1" i="0" dirty="0">
                <a:solidFill>
                  <a:srgbClr val="3366FF"/>
                </a:solidFill>
              </a:rPr>
              <a:t>模式</a:t>
            </a:r>
            <a:r>
              <a:rPr lang="zh-CN" altLang="en-US" sz="2400" i="0" dirty="0"/>
              <a:t>：</a:t>
            </a:r>
            <a:r>
              <a:rPr lang="zh-CN" altLang="en-US" sz="2000" i="0" dirty="0"/>
              <a:t>把下一个要测试的模块同已经测试好的模块结合起来进行测试，测试完以后</a:t>
            </a:r>
            <a:r>
              <a:rPr lang="zh-CN" altLang="en-US" sz="2000" i="0" dirty="0" smtClean="0"/>
              <a:t>再把下一个已测试的模块结合进来测试</a:t>
            </a:r>
            <a:r>
              <a:rPr lang="en-US" altLang="zh-CN" sz="2000" i="0" dirty="0" smtClean="0"/>
              <a:t>…</a:t>
            </a:r>
            <a:endParaRPr lang="zh-CN" altLang="en-US" sz="2000" i="0" dirty="0"/>
          </a:p>
        </p:txBody>
      </p:sp>
      <p:sp>
        <p:nvSpPr>
          <p:cNvPr id="4" name="椭圆 3"/>
          <p:cNvSpPr/>
          <p:nvPr/>
        </p:nvSpPr>
        <p:spPr>
          <a:xfrm>
            <a:off x="4126431" y="4035770"/>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A</a:t>
            </a:r>
            <a:endParaRPr kumimoji="1" lang="en-US" altLang="zh-CN" i="0" dirty="0" smtClean="0">
              <a:solidFill>
                <a:schemeClr val="tx1"/>
              </a:solidFill>
            </a:endParaRPr>
          </a:p>
        </p:txBody>
      </p:sp>
      <p:sp>
        <p:nvSpPr>
          <p:cNvPr id="5" name="椭圆 4"/>
          <p:cNvSpPr/>
          <p:nvPr/>
        </p:nvSpPr>
        <p:spPr>
          <a:xfrm>
            <a:off x="1169746" y="3036753"/>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B</a:t>
            </a:r>
            <a:endParaRPr kumimoji="1" lang="en-US" altLang="zh-CN" i="0" dirty="0" smtClean="0">
              <a:solidFill>
                <a:schemeClr val="tx1"/>
              </a:solidFill>
            </a:endParaRPr>
          </a:p>
        </p:txBody>
      </p:sp>
      <p:sp>
        <p:nvSpPr>
          <p:cNvPr id="6" name="椭圆 5"/>
          <p:cNvSpPr/>
          <p:nvPr/>
        </p:nvSpPr>
        <p:spPr>
          <a:xfrm>
            <a:off x="881714" y="4236887"/>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C</a:t>
            </a:r>
            <a:endParaRPr kumimoji="1" lang="en-US" altLang="zh-CN" i="0" dirty="0" smtClean="0">
              <a:solidFill>
                <a:schemeClr val="tx1"/>
              </a:solidFill>
            </a:endParaRPr>
          </a:p>
        </p:txBody>
      </p:sp>
      <p:sp>
        <p:nvSpPr>
          <p:cNvPr id="7" name="椭圆 6"/>
          <p:cNvSpPr/>
          <p:nvPr/>
        </p:nvSpPr>
        <p:spPr>
          <a:xfrm>
            <a:off x="1188214" y="5117100"/>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D</a:t>
            </a:r>
            <a:endParaRPr kumimoji="1" lang="en-US" altLang="zh-CN" i="0" dirty="0" smtClean="0">
              <a:solidFill>
                <a:schemeClr val="tx1"/>
              </a:solidFill>
            </a:endParaRPr>
          </a:p>
        </p:txBody>
      </p:sp>
      <p:sp>
        <p:nvSpPr>
          <p:cNvPr id="8" name="椭圆 7"/>
          <p:cNvSpPr/>
          <p:nvPr/>
        </p:nvSpPr>
        <p:spPr>
          <a:xfrm>
            <a:off x="7438799" y="4815856"/>
            <a:ext cx="1080120"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G</a:t>
            </a:r>
            <a:endParaRPr kumimoji="1" lang="en-US" altLang="zh-CN" i="0" dirty="0" smtClean="0">
              <a:solidFill>
                <a:schemeClr val="tx1"/>
              </a:solidFill>
            </a:endParaRPr>
          </a:p>
        </p:txBody>
      </p:sp>
      <p:sp>
        <p:nvSpPr>
          <p:cNvPr id="9" name="椭圆 8"/>
          <p:cNvSpPr/>
          <p:nvPr/>
        </p:nvSpPr>
        <p:spPr>
          <a:xfrm>
            <a:off x="7582815" y="3855750"/>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F</a:t>
            </a:r>
            <a:endParaRPr kumimoji="1" lang="en-US" altLang="zh-CN" i="0" dirty="0" smtClean="0">
              <a:solidFill>
                <a:schemeClr val="tx1"/>
              </a:solidFill>
            </a:endParaRPr>
          </a:p>
        </p:txBody>
      </p:sp>
      <p:sp>
        <p:nvSpPr>
          <p:cNvPr id="10" name="椭圆 9"/>
          <p:cNvSpPr/>
          <p:nvPr/>
        </p:nvSpPr>
        <p:spPr>
          <a:xfrm>
            <a:off x="7294783" y="2895642"/>
            <a:ext cx="1008112" cy="6000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i="0" dirty="0" smtClean="0">
                <a:solidFill>
                  <a:schemeClr val="tx1"/>
                </a:solidFill>
              </a:rPr>
              <a:t>模块</a:t>
            </a:r>
            <a:endParaRPr kumimoji="1" lang="en-US" altLang="zh-CN" i="0" dirty="0" smtClean="0">
              <a:solidFill>
                <a:schemeClr val="tx1"/>
              </a:solidFill>
            </a:endParaRPr>
          </a:p>
          <a:p>
            <a:pPr algn="ctr"/>
            <a:r>
              <a:rPr kumimoji="1" lang="en-US" altLang="zh-CN" i="0" dirty="0" smtClean="0">
                <a:solidFill>
                  <a:schemeClr val="tx1"/>
                </a:solidFill>
              </a:rPr>
              <a:t>E</a:t>
            </a:r>
            <a:endParaRPr kumimoji="1" lang="en-US" altLang="zh-CN" i="0" dirty="0" smtClean="0">
              <a:solidFill>
                <a:schemeClr val="tx1"/>
              </a:solidFill>
            </a:endParaRPr>
          </a:p>
        </p:txBody>
      </p:sp>
      <p:sp>
        <p:nvSpPr>
          <p:cNvPr id="2" name="椭圆 1"/>
          <p:cNvSpPr/>
          <p:nvPr/>
        </p:nvSpPr>
        <p:spPr>
          <a:xfrm rot="3354356">
            <a:off x="3531642" y="3213290"/>
            <a:ext cx="1740193" cy="1512168"/>
          </a:xfrm>
          <a:prstGeom prst="ellipse">
            <a:avLst/>
          </a:prstGeom>
          <a:noFill/>
          <a:ln w="19050" cmpd="sng">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rot="19552496">
            <a:off x="2625032" y="3174646"/>
            <a:ext cx="2702871" cy="2006859"/>
          </a:xfrm>
          <a:prstGeom prst="ellipse">
            <a:avLst/>
          </a:prstGeom>
          <a:noFill/>
          <a:ln w="19050" cmpd="sng">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rot="19119399">
            <a:off x="1691076" y="3256045"/>
            <a:ext cx="3721936" cy="2439252"/>
          </a:xfrm>
          <a:prstGeom prst="ellipse">
            <a:avLst/>
          </a:prstGeom>
          <a:noFill/>
          <a:ln w="19050" cmpd="sng">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rot="20206790">
            <a:off x="1786901" y="2989800"/>
            <a:ext cx="4574277" cy="2883934"/>
          </a:xfrm>
          <a:prstGeom prst="ellipse">
            <a:avLst/>
          </a:prstGeom>
          <a:noFill/>
          <a:ln w="19050" cmpd="sng">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rot="21132305">
            <a:off x="1829545" y="3020212"/>
            <a:ext cx="5422309" cy="3052993"/>
          </a:xfrm>
          <a:prstGeom prst="ellipse">
            <a:avLst/>
          </a:prstGeom>
          <a:noFill/>
          <a:ln w="19050" cmpd="sng">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3.7037E-7 L 0.28403 0.06991 " pathEditMode="relative" rAng="0" ptsTypes="AA">
                                      <p:cBhvr>
                                        <p:cTn id="6" dur="2000" fill="hold"/>
                                        <p:tgtEl>
                                          <p:spTgt spid="5"/>
                                        </p:tgtEl>
                                        <p:attrNameLst>
                                          <p:attrName>ppt_x</p:attrName>
                                          <p:attrName>ppt_y</p:attrName>
                                        </p:attrNameLst>
                                      </p:cBhvr>
                                      <p:rCtr x="14201" y="3495"/>
                                    </p:animMotion>
                                  </p:childTnLst>
                                </p:cTn>
                              </p:par>
                            </p:childTnLst>
                          </p:cTn>
                        </p:par>
                        <p:par>
                          <p:cTn id="7" fill="hold">
                            <p:stCondLst>
                              <p:cond delay="2000"/>
                            </p:stCondLst>
                            <p:childTnLst>
                              <p:par>
                                <p:cTn id="8" presetID="9"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par>
                          <p:cTn id="11" fill="hold">
                            <p:stCondLst>
                              <p:cond delay="2500"/>
                            </p:stCondLst>
                            <p:childTnLst>
                              <p:par>
                                <p:cTn id="12" presetID="42" presetClass="path" presetSubtype="0" accel="50000" decel="50000" fill="hold" grpId="0" nodeType="afterEffect">
                                  <p:stCondLst>
                                    <p:cond delay="0"/>
                                  </p:stCondLst>
                                  <p:childTnLst>
                                    <p:animMotion origin="layout" path="M 0.00052 5.51181E-7 L 0.21309 0.00695 " pathEditMode="relative" rAng="0" ptsTypes="AA">
                                      <p:cBhvr>
                                        <p:cTn id="13" dur="2000" fill="hold"/>
                                        <p:tgtEl>
                                          <p:spTgt spid="6"/>
                                        </p:tgtEl>
                                        <p:attrNameLst>
                                          <p:attrName>ppt_x</p:attrName>
                                          <p:attrName>ppt_y</p:attrName>
                                        </p:attrNameLst>
                                      </p:cBhvr>
                                      <p:rCtr x="10619" y="347"/>
                                    </p:animMotion>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2"/>
                                        </p:tgtEl>
                                        <p:attrNameLst>
                                          <p:attrName>style.visibility</p:attrName>
                                        </p:attrNameLst>
                                      </p:cBhvr>
                                      <p:to>
                                        <p:strVal val="hidden"/>
                                      </p:to>
                                    </p:set>
                                  </p:childTnLst>
                                </p:cTn>
                              </p:par>
                            </p:childTnLst>
                          </p:cTn>
                        </p:par>
                        <p:par>
                          <p:cTn id="18" fill="hold">
                            <p:stCondLst>
                              <p:cond delay="0"/>
                            </p:stCondLst>
                            <p:childTnLst>
                              <p:par>
                                <p:cTn id="19" presetID="9"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childTnLst>
                          </p:cTn>
                        </p:par>
                        <p:par>
                          <p:cTn id="22" fill="hold">
                            <p:stCondLst>
                              <p:cond delay="500"/>
                            </p:stCondLst>
                            <p:childTnLst>
                              <p:par>
                                <p:cTn id="23" presetID="42" presetClass="path" presetSubtype="0" accel="50000" decel="50000" fill="hold" grpId="0" nodeType="afterEffect">
                                  <p:stCondLst>
                                    <p:cond delay="0"/>
                                  </p:stCondLst>
                                  <p:childTnLst>
                                    <p:animMotion origin="layout" path="M -2.83706E-6 2.478E-6 L 0.10082 -0.0528 " pathEditMode="relative" rAng="0" ptsTypes="AA">
                                      <p:cBhvr>
                                        <p:cTn id="24" dur="2000" fill="hold"/>
                                        <p:tgtEl>
                                          <p:spTgt spid="7"/>
                                        </p:tgtEl>
                                        <p:attrNameLst>
                                          <p:attrName>ppt_x</p:attrName>
                                          <p:attrName>ppt_y</p:attrName>
                                        </p:attrNameLst>
                                      </p:cBhvr>
                                      <p:rCtr x="5032" y="-2640"/>
                                    </p:animMotion>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2"/>
                                        </p:tgtEl>
                                        <p:attrNameLst>
                                          <p:attrName>style.visibility</p:attrName>
                                        </p:attrNameLst>
                                      </p:cBhvr>
                                      <p:to>
                                        <p:strVal val="hidden"/>
                                      </p:to>
                                    </p:set>
                                  </p:childTnLst>
                                </p:cTn>
                              </p:par>
                            </p:childTnLst>
                          </p:cTn>
                        </p:par>
                        <p:par>
                          <p:cTn id="29" fill="hold">
                            <p:stCondLst>
                              <p:cond delay="0"/>
                            </p:stCondLst>
                            <p:childTnLst>
                              <p:par>
                                <p:cTn id="30" presetID="9" presetClass="entr" presetSubtype="0"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dissolve">
                                      <p:cBhvr>
                                        <p:cTn id="32" dur="500"/>
                                        <p:tgtEl>
                                          <p:spTgt spid="13"/>
                                        </p:tgtEl>
                                      </p:cBhvr>
                                    </p:animEffect>
                                  </p:childTnLst>
                                </p:cTn>
                              </p:par>
                            </p:childTnLst>
                          </p:cTn>
                        </p:par>
                        <p:par>
                          <p:cTn id="33" fill="hold">
                            <p:stCondLst>
                              <p:cond delay="500"/>
                            </p:stCondLst>
                            <p:childTnLst>
                              <p:par>
                                <p:cTn id="34" presetID="42" presetClass="path" presetSubtype="0" accel="50000" decel="50000" fill="hold" grpId="0" nodeType="afterEffect">
                                  <p:stCondLst>
                                    <p:cond delay="0"/>
                                  </p:stCondLst>
                                  <p:childTnLst>
                                    <p:animMotion origin="layout" path="M -0.0078 0.01065 L -0.23598 0.11556 " pathEditMode="relative" rAng="0" ptsTypes="AA">
                                      <p:cBhvr>
                                        <p:cTn id="35" dur="2000" fill="hold"/>
                                        <p:tgtEl>
                                          <p:spTgt spid="10"/>
                                        </p:tgtEl>
                                        <p:attrNameLst>
                                          <p:attrName>ppt_x</p:attrName>
                                          <p:attrName>ppt_y</p:attrName>
                                        </p:attrNameLst>
                                      </p:cBhvr>
                                      <p:rCtr x="-11418" y="5234"/>
                                    </p:animMotion>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grpId="1" nodeType="clickEffect">
                                  <p:stCondLst>
                                    <p:cond delay="0"/>
                                  </p:stCondLst>
                                  <p:childTnLst>
                                    <p:set>
                                      <p:cBhvr>
                                        <p:cTn id="39" dur="1" fill="hold">
                                          <p:stCondLst>
                                            <p:cond delay="0"/>
                                          </p:stCondLst>
                                        </p:cTn>
                                        <p:tgtEl>
                                          <p:spTgt spid="13"/>
                                        </p:tgtEl>
                                        <p:attrNameLst>
                                          <p:attrName>style.visibility</p:attrName>
                                        </p:attrNameLst>
                                      </p:cBhvr>
                                      <p:to>
                                        <p:strVal val="hidden"/>
                                      </p:to>
                                    </p:set>
                                  </p:childTnLst>
                                </p:cTn>
                              </p:par>
                            </p:childTnLst>
                          </p:cTn>
                        </p:par>
                        <p:par>
                          <p:cTn id="40" fill="hold">
                            <p:stCondLst>
                              <p:cond delay="0"/>
                            </p:stCondLst>
                            <p:childTnLst>
                              <p:par>
                                <p:cTn id="41" presetID="9"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ssolve">
                                      <p:cBhvr>
                                        <p:cTn id="43" dur="500"/>
                                        <p:tgtEl>
                                          <p:spTgt spid="14"/>
                                        </p:tgtEl>
                                      </p:cBhvr>
                                    </p:animEffect>
                                  </p:childTnLst>
                                </p:cTn>
                              </p:par>
                            </p:childTnLst>
                          </p:cTn>
                        </p:par>
                        <p:par>
                          <p:cTn id="44" fill="hold">
                            <p:stCondLst>
                              <p:cond delay="500"/>
                            </p:stCondLst>
                            <p:childTnLst>
                              <p:par>
                                <p:cTn id="45" presetID="42" presetClass="path" presetSubtype="0" accel="50000" decel="50000" fill="hold" grpId="0" nodeType="afterEffect">
                                  <p:stCondLst>
                                    <p:cond delay="0"/>
                                  </p:stCondLst>
                                  <p:childTnLst>
                                    <p:animMotion origin="layout" path="M -4.36058E-6 -1.90366E-6 L -0.14957 0.01065 " pathEditMode="relative" rAng="0" ptsTypes="AA">
                                      <p:cBhvr>
                                        <p:cTn id="46" dur="2000" fill="hold"/>
                                        <p:tgtEl>
                                          <p:spTgt spid="9"/>
                                        </p:tgtEl>
                                        <p:attrNameLst>
                                          <p:attrName>ppt_x</p:attrName>
                                          <p:attrName>ppt_y</p:attrName>
                                        </p:attrNameLst>
                                      </p:cBhvr>
                                      <p:rCtr x="-7479" y="533"/>
                                    </p:animMotion>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grpId="1" nodeType="clickEffect">
                                  <p:stCondLst>
                                    <p:cond delay="0"/>
                                  </p:stCondLst>
                                  <p:childTnLst>
                                    <p:set>
                                      <p:cBhvr>
                                        <p:cTn id="50" dur="1" fill="hold">
                                          <p:stCondLst>
                                            <p:cond delay="0"/>
                                          </p:stCondLst>
                                        </p:cTn>
                                        <p:tgtEl>
                                          <p:spTgt spid="14"/>
                                        </p:tgtEl>
                                        <p:attrNameLst>
                                          <p:attrName>style.visibility</p:attrName>
                                        </p:attrNameLst>
                                      </p:cBhvr>
                                      <p:to>
                                        <p:strVal val="hidden"/>
                                      </p:to>
                                    </p:set>
                                  </p:childTnLst>
                                </p:cTn>
                              </p:par>
                            </p:childTnLst>
                          </p:cTn>
                        </p:par>
                        <p:par>
                          <p:cTn id="51" fill="hold">
                            <p:stCondLst>
                              <p:cond delay="0"/>
                            </p:stCondLst>
                            <p:childTnLst>
                              <p:par>
                                <p:cTn id="52" presetID="9"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dissolve">
                                      <p:cBhvr>
                                        <p:cTn id="54" dur="500"/>
                                        <p:tgtEl>
                                          <p:spTgt spid="15"/>
                                        </p:tgtEl>
                                      </p:cBhvr>
                                    </p:animEffect>
                                  </p:childTnLst>
                                </p:cTn>
                              </p:par>
                            </p:childTnLst>
                          </p:cTn>
                        </p:par>
                        <p:par>
                          <p:cTn id="55" fill="hold">
                            <p:stCondLst>
                              <p:cond delay="500"/>
                            </p:stCondLst>
                            <p:childTnLst>
                              <p:par>
                                <p:cTn id="56" presetID="0" presetClass="path" presetSubtype="0" accel="50000" decel="50000" fill="hold" grpId="0" nodeType="afterEffect">
                                  <p:stCondLst>
                                    <p:cond delay="0"/>
                                  </p:stCondLst>
                                  <p:childTnLst>
                                    <p:animMotion origin="layout" path="M -4.95055E-6 4.70125E-6 L -0.0668 0.01065 " pathEditMode="relative" rAng="0" ptsTypes="AA">
                                      <p:cBhvr>
                                        <p:cTn id="57" dur="2000" fill="hold"/>
                                        <p:tgtEl>
                                          <p:spTgt spid="8"/>
                                        </p:tgtEl>
                                        <p:attrNameLst>
                                          <p:attrName>ppt_x</p:attrName>
                                          <p:attrName>ppt_y</p:attrName>
                                        </p:attrNameLst>
                                      </p:cBhvr>
                                      <p:rCtr x="-3349" y="53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2" grpId="0" bldLvl="0" animBg="1"/>
      <p:bldP spid="2" grpId="1" bldLvl="0" animBg="1"/>
      <p:bldP spid="12" grpId="0" bldLvl="0" animBg="1"/>
      <p:bldP spid="12" grpId="1" bldLvl="0" animBg="1"/>
      <p:bldP spid="13" grpId="0" bldLvl="0" animBg="1"/>
      <p:bldP spid="13" grpId="1" bldLvl="0" animBg="1"/>
      <p:bldP spid="14" grpId="0" bldLvl="0" animBg="1"/>
      <p:bldP spid="14" grpId="1" bldLvl="0" animBg="1"/>
      <p:bldP spid="1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43608" y="848714"/>
            <a:ext cx="7200800" cy="686593"/>
          </a:xfrm>
        </p:spPr>
        <p:txBody>
          <a:bodyPr>
            <a:normAutofit fontScale="90000"/>
          </a:bodyPr>
          <a:lstStyle/>
          <a:p>
            <a:pPr algn="ctr"/>
            <a:r>
              <a:rPr lang="zh-CN" altLang="en-US" sz="3200" dirty="0">
                <a:solidFill>
                  <a:schemeClr val="tx1"/>
                </a:solidFill>
                <a:latin typeface="+mn-lt"/>
              </a:rPr>
              <a:t>自顶向下法</a:t>
            </a:r>
            <a:r>
              <a:rPr lang="en-US" altLang="zh-CN" dirty="0">
                <a:solidFill>
                  <a:schemeClr val="tx1"/>
                </a:solidFill>
                <a:latin typeface="+mn-lt"/>
              </a:rPr>
              <a:t>(Top-down Integration) </a:t>
            </a:r>
            <a:endParaRPr lang="en-US" altLang="zh-CN" dirty="0">
              <a:solidFill>
                <a:schemeClr val="tx1"/>
              </a:solidFill>
              <a:latin typeface="+mn-lt"/>
            </a:endParaRPr>
          </a:p>
        </p:txBody>
      </p:sp>
      <p:sp>
        <p:nvSpPr>
          <p:cNvPr id="14339" name="Rectangle 3"/>
          <p:cNvSpPr>
            <a:spLocks noChangeArrowheads="1"/>
          </p:cNvSpPr>
          <p:nvPr/>
        </p:nvSpPr>
        <p:spPr bwMode="auto">
          <a:xfrm>
            <a:off x="755654" y="1928814"/>
            <a:ext cx="7705725" cy="460375"/>
          </a:xfrm>
          <a:prstGeom prst="rect">
            <a:avLst/>
          </a:prstGeom>
          <a:noFill/>
          <a:ln w="9525">
            <a:noFill/>
            <a:miter lim="800000"/>
          </a:ln>
        </p:spPr>
        <p:txBody>
          <a:bodyPr>
            <a:spAutoFit/>
          </a:bodyPr>
          <a:lstStyle/>
          <a:p>
            <a:pPr>
              <a:spcBef>
                <a:spcPct val="50000"/>
              </a:spcBef>
            </a:pPr>
            <a:endParaRPr lang="en-US" altLang="zh-CN" sz="2400"/>
          </a:p>
        </p:txBody>
      </p:sp>
      <p:sp>
        <p:nvSpPr>
          <p:cNvPr id="2" name="圆角矩形 1"/>
          <p:cNvSpPr/>
          <p:nvPr/>
        </p:nvSpPr>
        <p:spPr>
          <a:xfrm>
            <a:off x="3347864" y="2288874"/>
            <a:ext cx="1008112" cy="30003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M1</a:t>
            </a:r>
            <a:endParaRPr kumimoji="1" lang="zh-CN" altLang="en-US" sz="2000" i="0" dirty="0">
              <a:solidFill>
                <a:schemeClr val="accent1">
                  <a:lumMod val="25000"/>
                </a:schemeClr>
              </a:solidFill>
            </a:endParaRPr>
          </a:p>
        </p:txBody>
      </p:sp>
      <p:sp>
        <p:nvSpPr>
          <p:cNvPr id="6" name="圆角矩形 5"/>
          <p:cNvSpPr/>
          <p:nvPr/>
        </p:nvSpPr>
        <p:spPr>
          <a:xfrm>
            <a:off x="1907704" y="2888940"/>
            <a:ext cx="1008112" cy="30003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M2</a:t>
            </a:r>
            <a:endParaRPr kumimoji="1" lang="zh-CN" altLang="en-US" sz="2000" i="0" dirty="0">
              <a:solidFill>
                <a:schemeClr val="accent1">
                  <a:lumMod val="25000"/>
                </a:schemeClr>
              </a:solidFill>
            </a:endParaRPr>
          </a:p>
        </p:txBody>
      </p:sp>
      <p:sp>
        <p:nvSpPr>
          <p:cNvPr id="7" name="圆角矩形 6"/>
          <p:cNvSpPr/>
          <p:nvPr/>
        </p:nvSpPr>
        <p:spPr>
          <a:xfrm>
            <a:off x="3491880" y="2888940"/>
            <a:ext cx="1008112" cy="30003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M3</a:t>
            </a:r>
            <a:endParaRPr kumimoji="1" lang="zh-CN" altLang="en-US" sz="2000" i="0" dirty="0">
              <a:solidFill>
                <a:schemeClr val="accent1">
                  <a:lumMod val="25000"/>
                </a:schemeClr>
              </a:solidFill>
            </a:endParaRPr>
          </a:p>
        </p:txBody>
      </p:sp>
      <p:sp>
        <p:nvSpPr>
          <p:cNvPr id="8" name="圆角矩形 7"/>
          <p:cNvSpPr/>
          <p:nvPr/>
        </p:nvSpPr>
        <p:spPr>
          <a:xfrm>
            <a:off x="5364088" y="2888940"/>
            <a:ext cx="1008112" cy="300033"/>
          </a:xfrm>
          <a:prstGeom prst="roundRect">
            <a:avLst/>
          </a:prstGeom>
          <a:solidFill>
            <a:schemeClr val="accent6">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S</a:t>
            </a:r>
            <a:r>
              <a:rPr kumimoji="1" lang="en-US" altLang="zh-CN" sz="2000" i="0" dirty="0">
                <a:solidFill>
                  <a:schemeClr val="accent1">
                    <a:lumMod val="25000"/>
                  </a:schemeClr>
                </a:solidFill>
              </a:rPr>
              <a:t>4</a:t>
            </a:r>
            <a:endParaRPr kumimoji="1" lang="zh-CN" altLang="en-US" sz="2000" i="0" dirty="0">
              <a:solidFill>
                <a:schemeClr val="accent1">
                  <a:lumMod val="25000"/>
                </a:schemeClr>
              </a:solidFill>
            </a:endParaRPr>
          </a:p>
        </p:txBody>
      </p:sp>
      <p:sp>
        <p:nvSpPr>
          <p:cNvPr id="9" name="圆角矩形 8"/>
          <p:cNvSpPr/>
          <p:nvPr/>
        </p:nvSpPr>
        <p:spPr>
          <a:xfrm>
            <a:off x="683568" y="3549013"/>
            <a:ext cx="1008112" cy="30003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M5</a:t>
            </a:r>
            <a:endParaRPr kumimoji="1" lang="zh-CN" altLang="en-US" sz="2000" i="0" dirty="0">
              <a:solidFill>
                <a:schemeClr val="accent1">
                  <a:lumMod val="25000"/>
                </a:schemeClr>
              </a:solidFill>
            </a:endParaRPr>
          </a:p>
        </p:txBody>
      </p:sp>
      <p:sp>
        <p:nvSpPr>
          <p:cNvPr id="10" name="圆角矩形 9"/>
          <p:cNvSpPr/>
          <p:nvPr/>
        </p:nvSpPr>
        <p:spPr>
          <a:xfrm>
            <a:off x="2267744" y="3549013"/>
            <a:ext cx="1008112" cy="30003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M6</a:t>
            </a:r>
            <a:endParaRPr kumimoji="1" lang="zh-CN" altLang="en-US" sz="2000" i="0" dirty="0">
              <a:solidFill>
                <a:schemeClr val="accent1">
                  <a:lumMod val="25000"/>
                </a:schemeClr>
              </a:solidFill>
            </a:endParaRPr>
          </a:p>
        </p:txBody>
      </p:sp>
      <p:sp>
        <p:nvSpPr>
          <p:cNvPr id="11" name="圆角矩形 10"/>
          <p:cNvSpPr/>
          <p:nvPr/>
        </p:nvSpPr>
        <p:spPr>
          <a:xfrm>
            <a:off x="683568" y="4209088"/>
            <a:ext cx="1008112" cy="300033"/>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M8</a:t>
            </a:r>
            <a:endParaRPr kumimoji="1" lang="zh-CN" altLang="en-US" sz="2000" i="0" dirty="0">
              <a:solidFill>
                <a:schemeClr val="accent1">
                  <a:lumMod val="25000"/>
                </a:schemeClr>
              </a:solidFill>
            </a:endParaRPr>
          </a:p>
        </p:txBody>
      </p:sp>
      <p:sp>
        <p:nvSpPr>
          <p:cNvPr id="12" name="圆角矩形 11"/>
          <p:cNvSpPr/>
          <p:nvPr/>
        </p:nvSpPr>
        <p:spPr>
          <a:xfrm>
            <a:off x="3779912" y="3549013"/>
            <a:ext cx="1008112" cy="300033"/>
          </a:xfrm>
          <a:prstGeom prst="roundRect">
            <a:avLst/>
          </a:prstGeom>
          <a:solidFill>
            <a:schemeClr val="accent6">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S7</a:t>
            </a:r>
            <a:endParaRPr kumimoji="1" lang="zh-CN" altLang="en-US" sz="2000" i="0" dirty="0">
              <a:solidFill>
                <a:schemeClr val="accent1">
                  <a:lumMod val="25000"/>
                </a:schemeClr>
              </a:solidFill>
            </a:endParaRPr>
          </a:p>
        </p:txBody>
      </p:sp>
      <p:cxnSp>
        <p:nvCxnSpPr>
          <p:cNvPr id="4" name="直线连接符 3"/>
          <p:cNvCxnSpPr>
            <a:stCxn id="2" idx="2"/>
            <a:endCxn id="6" idx="0"/>
          </p:cNvCxnSpPr>
          <p:nvPr/>
        </p:nvCxnSpPr>
        <p:spPr bwMode="auto">
          <a:xfrm flipH="1">
            <a:off x="2411760" y="2588908"/>
            <a:ext cx="1440160" cy="300033"/>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15" name="直线连接符 14"/>
          <p:cNvCxnSpPr>
            <a:stCxn id="2" idx="2"/>
            <a:endCxn id="7" idx="0"/>
          </p:cNvCxnSpPr>
          <p:nvPr/>
        </p:nvCxnSpPr>
        <p:spPr bwMode="auto">
          <a:xfrm>
            <a:off x="3851920" y="2588908"/>
            <a:ext cx="144016" cy="300033"/>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18" name="直线连接符 17"/>
          <p:cNvCxnSpPr>
            <a:stCxn id="6" idx="2"/>
            <a:endCxn id="9" idx="0"/>
          </p:cNvCxnSpPr>
          <p:nvPr/>
        </p:nvCxnSpPr>
        <p:spPr bwMode="auto">
          <a:xfrm flipH="1">
            <a:off x="1187624" y="3188973"/>
            <a:ext cx="1224136" cy="360040"/>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21" name="直线连接符 20"/>
          <p:cNvCxnSpPr>
            <a:stCxn id="10" idx="0"/>
            <a:endCxn id="6" idx="2"/>
          </p:cNvCxnSpPr>
          <p:nvPr/>
        </p:nvCxnSpPr>
        <p:spPr bwMode="auto">
          <a:xfrm flipH="1" flipV="1">
            <a:off x="2411760" y="3188973"/>
            <a:ext cx="360040" cy="360040"/>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24" name="直线连接符 23"/>
          <p:cNvCxnSpPr>
            <a:stCxn id="9" idx="2"/>
            <a:endCxn id="11" idx="0"/>
          </p:cNvCxnSpPr>
          <p:nvPr/>
        </p:nvCxnSpPr>
        <p:spPr bwMode="auto">
          <a:xfrm>
            <a:off x="1187624" y="3849047"/>
            <a:ext cx="0" cy="360040"/>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27" name="直线连接符 26"/>
          <p:cNvCxnSpPr>
            <a:stCxn id="7" idx="2"/>
            <a:endCxn id="12" idx="0"/>
          </p:cNvCxnSpPr>
          <p:nvPr/>
        </p:nvCxnSpPr>
        <p:spPr bwMode="auto">
          <a:xfrm>
            <a:off x="3995936" y="3188973"/>
            <a:ext cx="288032" cy="360040"/>
          </a:xfrm>
          <a:prstGeom prst="line">
            <a:avLst/>
          </a:prstGeom>
          <a:solidFill>
            <a:schemeClr val="accent1"/>
          </a:solidFill>
          <a:ln w="19050" cap="flat" cmpd="sng" algn="ctr">
            <a:solidFill>
              <a:schemeClr val="accent1">
                <a:lumMod val="50000"/>
              </a:schemeClr>
            </a:solidFill>
            <a:prstDash val="sysDash"/>
            <a:round/>
            <a:headEnd type="none" w="med" len="med"/>
            <a:tailEnd type="none" w="med" len="med"/>
          </a:ln>
          <a:effectLst/>
        </p:spPr>
      </p:cxnSp>
      <p:cxnSp>
        <p:nvCxnSpPr>
          <p:cNvPr id="30" name="直线连接符 29"/>
          <p:cNvCxnSpPr>
            <a:stCxn id="2" idx="2"/>
            <a:endCxn id="8" idx="0"/>
          </p:cNvCxnSpPr>
          <p:nvPr/>
        </p:nvCxnSpPr>
        <p:spPr bwMode="auto">
          <a:xfrm>
            <a:off x="3851920" y="2588908"/>
            <a:ext cx="2016224" cy="300033"/>
          </a:xfrm>
          <a:prstGeom prst="line">
            <a:avLst/>
          </a:prstGeom>
          <a:solidFill>
            <a:schemeClr val="accent1"/>
          </a:solidFill>
          <a:ln w="19050" cap="flat" cmpd="sng" algn="ctr">
            <a:solidFill>
              <a:schemeClr val="accent1">
                <a:lumMod val="50000"/>
              </a:schemeClr>
            </a:solidFill>
            <a:prstDash val="sysDash"/>
            <a:round/>
            <a:headEnd type="none" w="med" len="med"/>
            <a:tailEnd type="none" w="med" len="med"/>
          </a:ln>
          <a:effectLst/>
        </p:spPr>
      </p:cxnSp>
      <p:sp>
        <p:nvSpPr>
          <p:cNvPr id="29" name="文本框 28"/>
          <p:cNvSpPr txBox="1"/>
          <p:nvPr/>
        </p:nvSpPr>
        <p:spPr>
          <a:xfrm>
            <a:off x="1547668" y="5229200"/>
            <a:ext cx="5763260" cy="491490"/>
          </a:xfrm>
          <a:prstGeom prst="rect">
            <a:avLst/>
          </a:prstGeom>
          <a:noFill/>
        </p:spPr>
        <p:txBody>
          <a:bodyPr wrap="none" rtlCol="0">
            <a:spAutoFit/>
          </a:bodyPr>
          <a:lstStyle/>
          <a:p>
            <a:pPr>
              <a:lnSpc>
                <a:spcPct val="130000"/>
              </a:lnSpc>
            </a:pPr>
            <a:r>
              <a:rPr kumimoji="1" lang="zh-CN" altLang="en-US" sz="2000" i="0" dirty="0" smtClean="0">
                <a:solidFill>
                  <a:schemeClr val="accent1">
                    <a:lumMod val="25000"/>
                  </a:schemeClr>
                </a:solidFill>
              </a:rPr>
              <a:t>深度优先：</a:t>
            </a:r>
            <a:r>
              <a:rPr kumimoji="1" lang="en-US" altLang="zh-CN" sz="2000" i="0" dirty="0" smtClean="0">
                <a:solidFill>
                  <a:schemeClr val="accent1">
                    <a:lumMod val="25000"/>
                  </a:schemeClr>
                </a:solidFill>
              </a:rPr>
              <a:t>M1</a:t>
            </a:r>
            <a:r>
              <a:rPr kumimoji="1" lang="en-US" altLang="zh-CN" sz="2000" i="0" dirty="0" smtClean="0">
                <a:solidFill>
                  <a:schemeClr val="accent1">
                    <a:lumMod val="25000"/>
                  </a:schemeClr>
                </a:solidFill>
                <a:sym typeface="Wingdings" panose="05000000000000000000"/>
              </a:rPr>
              <a:t></a:t>
            </a:r>
            <a:r>
              <a:rPr kumimoji="1" lang="en-US" altLang="zh-CN" sz="2000" i="0" dirty="0" smtClean="0">
                <a:solidFill>
                  <a:schemeClr val="accent1">
                    <a:lumMod val="25000"/>
                  </a:schemeClr>
                </a:solidFill>
              </a:rPr>
              <a:t>M2</a:t>
            </a:r>
            <a:r>
              <a:rPr kumimoji="1" lang="en-US" altLang="zh-CN" sz="2000" i="0" dirty="0" smtClean="0">
                <a:solidFill>
                  <a:schemeClr val="accent1">
                    <a:lumMod val="25000"/>
                  </a:schemeClr>
                </a:solidFill>
                <a:sym typeface="Wingdings" panose="05000000000000000000"/>
              </a:rPr>
              <a:t></a:t>
            </a:r>
            <a:r>
              <a:rPr kumimoji="1" lang="en-US" altLang="zh-CN" sz="2000" i="0" dirty="0" smtClean="0">
                <a:solidFill>
                  <a:schemeClr val="accent1">
                    <a:lumMod val="25000"/>
                  </a:schemeClr>
                </a:solidFill>
              </a:rPr>
              <a:t>M5</a:t>
            </a:r>
            <a:r>
              <a:rPr kumimoji="1" lang="en-US" altLang="zh-CN" sz="2000" i="0" dirty="0" smtClean="0">
                <a:solidFill>
                  <a:schemeClr val="accent1">
                    <a:lumMod val="25000"/>
                  </a:schemeClr>
                </a:solidFill>
                <a:sym typeface="Wingdings" panose="05000000000000000000"/>
              </a:rPr>
              <a:t></a:t>
            </a:r>
            <a:r>
              <a:rPr kumimoji="1" lang="en-US" altLang="zh-CN" sz="2000" i="0" dirty="0" smtClean="0">
                <a:solidFill>
                  <a:schemeClr val="accent1">
                    <a:lumMod val="25000"/>
                  </a:schemeClr>
                </a:solidFill>
              </a:rPr>
              <a:t>M8</a:t>
            </a:r>
            <a:r>
              <a:rPr kumimoji="1" lang="en-US" altLang="zh-CN" sz="2000" i="0" dirty="0" smtClean="0">
                <a:solidFill>
                  <a:schemeClr val="accent1">
                    <a:lumMod val="25000"/>
                  </a:schemeClr>
                </a:solidFill>
                <a:sym typeface="Wingdings" panose="05000000000000000000"/>
              </a:rPr>
              <a:t></a:t>
            </a:r>
            <a:r>
              <a:rPr kumimoji="1" lang="en-US" altLang="zh-CN" sz="2000" i="0" dirty="0" smtClean="0">
                <a:solidFill>
                  <a:schemeClr val="accent1">
                    <a:lumMod val="25000"/>
                  </a:schemeClr>
                </a:solidFill>
              </a:rPr>
              <a:t>M6</a:t>
            </a:r>
            <a:r>
              <a:rPr kumimoji="1" lang="en-US" altLang="zh-CN" sz="2000" i="0" dirty="0" smtClean="0">
                <a:solidFill>
                  <a:schemeClr val="accent1">
                    <a:lumMod val="25000"/>
                  </a:schemeClr>
                </a:solidFill>
                <a:sym typeface="Wingdings" panose="05000000000000000000"/>
              </a:rPr>
              <a:t></a:t>
            </a:r>
            <a:r>
              <a:rPr kumimoji="1" lang="en-US" altLang="zh-CN" sz="2000" i="0" dirty="0" smtClean="0">
                <a:solidFill>
                  <a:schemeClr val="accent1">
                    <a:lumMod val="25000"/>
                  </a:schemeClr>
                </a:solidFill>
              </a:rPr>
              <a:t>M3</a:t>
            </a:r>
            <a:r>
              <a:rPr kumimoji="1" lang="en-US" altLang="zh-CN" sz="2000" i="0" dirty="0" smtClean="0">
                <a:solidFill>
                  <a:schemeClr val="accent1">
                    <a:lumMod val="25000"/>
                  </a:schemeClr>
                </a:solidFill>
                <a:sym typeface="Wingdings" panose="05000000000000000000"/>
              </a:rPr>
              <a:t>S7S4</a:t>
            </a:r>
            <a:endParaRPr kumimoji="1" lang="en-US" altLang="zh-CN" sz="2000" i="0" dirty="0" smtClean="0">
              <a:solidFill>
                <a:schemeClr val="accent1">
                  <a:lumMod val="25000"/>
                </a:schemeClr>
              </a:solidFill>
              <a:sym typeface="Wingdings" panose="05000000000000000000"/>
            </a:endParaRPr>
          </a:p>
        </p:txBody>
      </p:sp>
      <p:sp>
        <p:nvSpPr>
          <p:cNvPr id="20" name="文本框 19"/>
          <p:cNvSpPr txBox="1"/>
          <p:nvPr/>
        </p:nvSpPr>
        <p:spPr>
          <a:xfrm>
            <a:off x="1547668" y="4809153"/>
            <a:ext cx="5763260" cy="491490"/>
          </a:xfrm>
          <a:prstGeom prst="rect">
            <a:avLst/>
          </a:prstGeom>
          <a:noFill/>
        </p:spPr>
        <p:txBody>
          <a:bodyPr wrap="none" rtlCol="0">
            <a:spAutoFit/>
          </a:bodyPr>
          <a:lstStyle/>
          <a:p>
            <a:pPr>
              <a:lnSpc>
                <a:spcPct val="130000"/>
              </a:lnSpc>
            </a:pPr>
            <a:r>
              <a:rPr kumimoji="1" lang="zh-CN" altLang="en-US" sz="2000" i="0" dirty="0" smtClean="0">
                <a:solidFill>
                  <a:srgbClr val="0000FF"/>
                </a:solidFill>
              </a:rPr>
              <a:t>广度优先</a:t>
            </a:r>
            <a:r>
              <a:rPr kumimoji="1" lang="zh-CN" altLang="en-US" sz="2000" i="0" dirty="0">
                <a:solidFill>
                  <a:srgbClr val="0000FF"/>
                </a:solidFill>
              </a:rPr>
              <a:t>：</a:t>
            </a:r>
            <a:r>
              <a:rPr kumimoji="1" lang="en-US" altLang="zh-CN" sz="2000" i="0" dirty="0">
                <a:solidFill>
                  <a:srgbClr val="0000FF"/>
                </a:solidFill>
              </a:rPr>
              <a:t>M1</a:t>
            </a:r>
            <a:r>
              <a:rPr kumimoji="1" lang="en-US" altLang="zh-CN" sz="2000" i="0" dirty="0">
                <a:solidFill>
                  <a:srgbClr val="0000FF"/>
                </a:solidFill>
                <a:sym typeface="Wingdings" panose="05000000000000000000"/>
              </a:rPr>
              <a:t></a:t>
            </a:r>
            <a:r>
              <a:rPr kumimoji="1" lang="en-US" altLang="zh-CN" sz="2000" i="0" dirty="0">
                <a:solidFill>
                  <a:srgbClr val="0000FF"/>
                </a:solidFill>
              </a:rPr>
              <a:t>M2</a:t>
            </a:r>
            <a:r>
              <a:rPr kumimoji="1" lang="en-US" altLang="zh-CN" sz="2000" i="0" dirty="0">
                <a:solidFill>
                  <a:srgbClr val="0000FF"/>
                </a:solidFill>
                <a:sym typeface="Wingdings" panose="05000000000000000000"/>
              </a:rPr>
              <a:t></a:t>
            </a:r>
            <a:r>
              <a:rPr kumimoji="1" lang="en-US" altLang="zh-CN" sz="2000" i="0" dirty="0" smtClean="0">
                <a:solidFill>
                  <a:srgbClr val="0000FF"/>
                </a:solidFill>
              </a:rPr>
              <a:t>M3</a:t>
            </a:r>
            <a:r>
              <a:rPr kumimoji="1" lang="en-US" altLang="zh-CN" sz="2000" i="0" dirty="0" smtClean="0">
                <a:solidFill>
                  <a:srgbClr val="0000FF"/>
                </a:solidFill>
                <a:sym typeface="Wingdings" panose="05000000000000000000"/>
              </a:rPr>
              <a:t>S4</a:t>
            </a:r>
            <a:r>
              <a:rPr kumimoji="1" lang="en-US" altLang="zh-CN" sz="2000" i="0" dirty="0" smtClean="0">
                <a:solidFill>
                  <a:srgbClr val="0000FF"/>
                </a:solidFill>
              </a:rPr>
              <a:t>M5</a:t>
            </a:r>
            <a:r>
              <a:rPr kumimoji="1" lang="en-US" altLang="zh-CN" sz="2000" i="0" dirty="0" smtClean="0">
                <a:solidFill>
                  <a:srgbClr val="0000FF"/>
                </a:solidFill>
                <a:sym typeface="Wingdings" panose="05000000000000000000"/>
              </a:rPr>
              <a:t></a:t>
            </a:r>
            <a:r>
              <a:rPr kumimoji="1" lang="en-US" altLang="zh-CN" sz="2000" i="0" dirty="0" smtClean="0">
                <a:solidFill>
                  <a:srgbClr val="0000FF"/>
                </a:solidFill>
              </a:rPr>
              <a:t>M6</a:t>
            </a:r>
            <a:r>
              <a:rPr kumimoji="1" lang="en-US" altLang="zh-CN" sz="2000" i="0" dirty="0" smtClean="0">
                <a:solidFill>
                  <a:srgbClr val="0000FF"/>
                </a:solidFill>
                <a:sym typeface="Wingdings" panose="05000000000000000000"/>
              </a:rPr>
              <a:t>S7M8</a:t>
            </a:r>
            <a:endParaRPr kumimoji="1" lang="en-US" altLang="zh-CN" sz="2000" i="0" dirty="0">
              <a:solidFill>
                <a:srgbClr val="0000FF"/>
              </a:solidFill>
              <a:sym typeface="Wingdings" panose="05000000000000000000"/>
            </a:endParaRPr>
          </a:p>
        </p:txBody>
      </p:sp>
      <p:sp>
        <p:nvSpPr>
          <p:cNvPr id="22" name="圆角矩形 21"/>
          <p:cNvSpPr/>
          <p:nvPr/>
        </p:nvSpPr>
        <p:spPr>
          <a:xfrm>
            <a:off x="683568" y="3549013"/>
            <a:ext cx="1008112" cy="300033"/>
          </a:xfrm>
          <a:prstGeom prst="roundRect">
            <a:avLst/>
          </a:prstGeom>
          <a:solidFill>
            <a:srgbClr val="FF6600"/>
          </a:solidFill>
          <a:ln>
            <a:solidFill>
              <a:srgbClr val="FFB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bg1"/>
                </a:solidFill>
              </a:rPr>
              <a:t>Stub1</a:t>
            </a:r>
            <a:endParaRPr kumimoji="1" lang="zh-CN" altLang="en-US" sz="2000" i="0" dirty="0">
              <a:solidFill>
                <a:schemeClr val="bg1"/>
              </a:solidFill>
            </a:endParaRPr>
          </a:p>
        </p:txBody>
      </p:sp>
      <p:sp>
        <p:nvSpPr>
          <p:cNvPr id="23" name="圆角矩形 22"/>
          <p:cNvSpPr/>
          <p:nvPr/>
        </p:nvSpPr>
        <p:spPr>
          <a:xfrm>
            <a:off x="2267744" y="3549013"/>
            <a:ext cx="1008112" cy="300033"/>
          </a:xfrm>
          <a:prstGeom prst="roundRect">
            <a:avLst/>
          </a:prstGeom>
          <a:solidFill>
            <a:srgbClr val="FF6600"/>
          </a:solidFill>
          <a:ln>
            <a:solidFill>
              <a:srgbClr val="FFB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bg1"/>
                </a:solidFill>
              </a:rPr>
              <a:t>Stub2</a:t>
            </a:r>
            <a:endParaRPr kumimoji="1" lang="zh-CN" altLang="en-US" sz="2000" i="0" dirty="0">
              <a:solidFill>
                <a:schemeClr val="bg1"/>
              </a:solidFill>
            </a:endParaRPr>
          </a:p>
        </p:txBody>
      </p:sp>
      <p:sp>
        <p:nvSpPr>
          <p:cNvPr id="3" name="文本框 2"/>
          <p:cNvSpPr txBox="1"/>
          <p:nvPr/>
        </p:nvSpPr>
        <p:spPr>
          <a:xfrm>
            <a:off x="2195740" y="4029067"/>
            <a:ext cx="868680" cy="368300"/>
          </a:xfrm>
          <a:prstGeom prst="rect">
            <a:avLst/>
          </a:prstGeom>
          <a:noFill/>
        </p:spPr>
        <p:txBody>
          <a:bodyPr wrap="none" rtlCol="0">
            <a:spAutoFit/>
          </a:bodyPr>
          <a:lstStyle/>
          <a:p>
            <a:r>
              <a:rPr kumimoji="1" lang="zh-CN" altLang="en-US" i="0" dirty="0" smtClean="0">
                <a:solidFill>
                  <a:srgbClr val="FF6600"/>
                </a:solidFill>
              </a:rPr>
              <a:t>桩程序</a:t>
            </a:r>
            <a:endParaRPr kumimoji="1" lang="zh-CN" altLang="en-US" i="0" dirty="0">
              <a:solidFill>
                <a:srgbClr val="FF6600"/>
              </a:solidFill>
            </a:endParaRPr>
          </a:p>
        </p:txBody>
      </p:sp>
      <p:cxnSp>
        <p:nvCxnSpPr>
          <p:cNvPr id="25" name="直线连接符 24"/>
          <p:cNvCxnSpPr/>
          <p:nvPr/>
        </p:nvCxnSpPr>
        <p:spPr bwMode="auto">
          <a:xfrm flipH="1">
            <a:off x="1187624" y="3188973"/>
            <a:ext cx="1224136" cy="360040"/>
          </a:xfrm>
          <a:prstGeom prst="line">
            <a:avLst/>
          </a:prstGeom>
          <a:solidFill>
            <a:schemeClr val="accent1"/>
          </a:solidFill>
          <a:ln w="19050" cap="flat" cmpd="sng" algn="ctr">
            <a:solidFill>
              <a:srgbClr val="FF6600"/>
            </a:solidFill>
            <a:prstDash val="dash"/>
            <a:round/>
            <a:headEnd type="none" w="med" len="med"/>
            <a:tailEnd type="none" w="med" len="med"/>
          </a:ln>
          <a:effectLst/>
        </p:spPr>
      </p:cxnSp>
      <p:cxnSp>
        <p:nvCxnSpPr>
          <p:cNvPr id="26" name="直线连接符 25"/>
          <p:cNvCxnSpPr/>
          <p:nvPr/>
        </p:nvCxnSpPr>
        <p:spPr bwMode="auto">
          <a:xfrm flipH="1" flipV="1">
            <a:off x="2411760" y="3188973"/>
            <a:ext cx="360040" cy="360040"/>
          </a:xfrm>
          <a:prstGeom prst="line">
            <a:avLst/>
          </a:prstGeom>
          <a:solidFill>
            <a:schemeClr val="accent1"/>
          </a:solidFill>
          <a:ln w="19050" cap="flat" cmpd="sng" algn="ctr">
            <a:solidFill>
              <a:srgbClr val="FF6600"/>
            </a:solidFill>
            <a:prstDash val="dash"/>
            <a:round/>
            <a:headEnd type="none" w="med" len="med"/>
            <a:tailEnd type="none" w="med" len="med"/>
          </a:ln>
          <a:effectLst/>
        </p:spPr>
      </p:cxnSp>
      <p:pic>
        <p:nvPicPr>
          <p:cNvPr id="5" name="图片 4" descr="屏幕快照 2015-02-24 下午7.14.11.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48264" y="3429001"/>
            <a:ext cx="2016224" cy="1025891"/>
          </a:xfrm>
          <a:prstGeom prst="rect">
            <a:avLst/>
          </a:prstGeom>
        </p:spPr>
      </p:pic>
      <p:sp>
        <p:nvSpPr>
          <p:cNvPr id="31" name="上箭头 30"/>
          <p:cNvSpPr/>
          <p:nvPr/>
        </p:nvSpPr>
        <p:spPr>
          <a:xfrm rot="10800000">
            <a:off x="6444208" y="3501009"/>
            <a:ext cx="432048" cy="900099"/>
          </a:xfrm>
          <a:prstGeom prst="upArrow">
            <a:avLst>
              <a:gd name="adj1" fmla="val 50000"/>
              <a:gd name="adj2" fmla="val 90822"/>
            </a:avLst>
          </a:prstGeom>
          <a:gradFill flip="none" rotWithShape="1">
            <a:gsLst>
              <a:gs pos="0">
                <a:schemeClr val="accent6">
                  <a:lumMod val="20000"/>
                  <a:lumOff val="80000"/>
                </a:schemeClr>
              </a:gs>
              <a:gs pos="100000">
                <a:srgbClr val="008000"/>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p:cNvSpPr/>
          <p:nvPr/>
        </p:nvSpPr>
        <p:spPr>
          <a:xfrm>
            <a:off x="6948264" y="3429000"/>
            <a:ext cx="2016224" cy="1020113"/>
          </a:xfrm>
          <a:prstGeom prst="roundRect">
            <a:avLst>
              <a:gd name="adj" fmla="val 8982"/>
            </a:avLst>
          </a:prstGeom>
          <a:solidFill>
            <a:srgbClr val="E3C96C">
              <a:alpha val="25000"/>
            </a:srgb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p:cNvSpPr/>
          <p:nvPr/>
        </p:nvSpPr>
        <p:spPr>
          <a:xfrm>
            <a:off x="3779912" y="3549013"/>
            <a:ext cx="1008112" cy="300033"/>
          </a:xfrm>
          <a:prstGeom prst="roundRect">
            <a:avLst/>
          </a:prstGeom>
          <a:solidFill>
            <a:srgbClr val="FF6600"/>
          </a:solidFill>
          <a:ln>
            <a:solidFill>
              <a:srgbClr val="FFB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bg1"/>
                </a:solidFill>
              </a:rPr>
              <a:t>Stub</a:t>
            </a:r>
            <a:r>
              <a:rPr kumimoji="1" lang="en-US" altLang="zh-CN" sz="2000" i="0" dirty="0">
                <a:solidFill>
                  <a:schemeClr val="bg1"/>
                </a:solidFill>
              </a:rPr>
              <a:t>5</a:t>
            </a:r>
            <a:endParaRPr kumimoji="1" lang="zh-CN" altLang="en-US" sz="2000" i="0" dirty="0">
              <a:solidFill>
                <a:schemeClr val="bg1"/>
              </a:solidFill>
            </a:endParaRPr>
          </a:p>
        </p:txBody>
      </p:sp>
      <p:cxnSp>
        <p:nvCxnSpPr>
          <p:cNvPr id="33" name="直线连接符 32"/>
          <p:cNvCxnSpPr>
            <a:endCxn id="7" idx="2"/>
          </p:cNvCxnSpPr>
          <p:nvPr/>
        </p:nvCxnSpPr>
        <p:spPr bwMode="auto">
          <a:xfrm flipH="1" flipV="1">
            <a:off x="3995936" y="3188973"/>
            <a:ext cx="288032" cy="360040"/>
          </a:xfrm>
          <a:prstGeom prst="line">
            <a:avLst/>
          </a:prstGeom>
          <a:solidFill>
            <a:schemeClr val="accent1"/>
          </a:solidFill>
          <a:ln w="19050" cap="flat" cmpd="sng" algn="ctr">
            <a:solidFill>
              <a:srgbClr val="FF6600"/>
            </a:solidFill>
            <a:prstDash val="dash"/>
            <a:round/>
            <a:headEnd type="none" w="med" len="med"/>
            <a:tailEnd type="none" w="med" len="med"/>
          </a:ln>
          <a:effectLst/>
        </p:spPr>
      </p:cxnSp>
      <p:sp>
        <p:nvSpPr>
          <p:cNvPr id="34" name="圆角矩形 33"/>
          <p:cNvSpPr/>
          <p:nvPr/>
        </p:nvSpPr>
        <p:spPr>
          <a:xfrm>
            <a:off x="683568" y="4209088"/>
            <a:ext cx="1008112" cy="300033"/>
          </a:xfrm>
          <a:prstGeom prst="roundRect">
            <a:avLst/>
          </a:prstGeom>
          <a:solidFill>
            <a:srgbClr val="FF6600"/>
          </a:solidFill>
          <a:ln>
            <a:solidFill>
              <a:srgbClr val="FFB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bg1"/>
                </a:solidFill>
              </a:rPr>
              <a:t>Stub</a:t>
            </a:r>
            <a:r>
              <a:rPr kumimoji="1" lang="en-US" altLang="zh-CN" sz="2000" i="0" dirty="0">
                <a:solidFill>
                  <a:schemeClr val="bg1"/>
                </a:solidFill>
              </a:rPr>
              <a:t>6</a:t>
            </a:r>
            <a:endParaRPr kumimoji="1" lang="zh-CN" altLang="en-US" sz="2000" i="0" dirty="0">
              <a:solidFill>
                <a:schemeClr val="bg1"/>
              </a:solidFill>
            </a:endParaRPr>
          </a:p>
        </p:txBody>
      </p:sp>
      <p:cxnSp>
        <p:nvCxnSpPr>
          <p:cNvPr id="35" name="直线连接符 34"/>
          <p:cNvCxnSpPr>
            <a:endCxn id="9" idx="2"/>
          </p:cNvCxnSpPr>
          <p:nvPr/>
        </p:nvCxnSpPr>
        <p:spPr bwMode="auto">
          <a:xfrm flipV="1">
            <a:off x="1187624" y="3849047"/>
            <a:ext cx="0" cy="360040"/>
          </a:xfrm>
          <a:prstGeom prst="line">
            <a:avLst/>
          </a:prstGeom>
          <a:solidFill>
            <a:schemeClr val="accent1"/>
          </a:solidFill>
          <a:ln w="19050" cap="flat" cmpd="sng" algn="ctr">
            <a:solidFill>
              <a:srgbClr val="FF6600"/>
            </a:solidFill>
            <a:prstDash val="dash"/>
            <a:round/>
            <a:headEnd type="none" w="med" len="med"/>
            <a:tailEnd type="none" w="med" len="med"/>
          </a:ln>
          <a:effectLst/>
        </p:spPr>
      </p:cxnSp>
      <p:sp>
        <p:nvSpPr>
          <p:cNvPr id="36" name="圆角矩形 35"/>
          <p:cNvSpPr/>
          <p:nvPr/>
        </p:nvSpPr>
        <p:spPr>
          <a:xfrm>
            <a:off x="3491880" y="2888940"/>
            <a:ext cx="1008112" cy="300033"/>
          </a:xfrm>
          <a:prstGeom prst="roundRect">
            <a:avLst/>
          </a:prstGeom>
          <a:solidFill>
            <a:srgbClr val="FF6600"/>
          </a:solidFill>
          <a:ln>
            <a:solidFill>
              <a:srgbClr val="FFB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bg1"/>
                </a:solidFill>
              </a:rPr>
              <a:t>Stub</a:t>
            </a:r>
            <a:r>
              <a:rPr kumimoji="1" lang="en-US" altLang="zh-CN" sz="2000" i="0" dirty="0">
                <a:solidFill>
                  <a:schemeClr val="bg1"/>
                </a:solidFill>
              </a:rPr>
              <a:t>3</a:t>
            </a:r>
            <a:endParaRPr kumimoji="1" lang="zh-CN" altLang="en-US" sz="2000" i="0" dirty="0">
              <a:solidFill>
                <a:schemeClr val="bg1"/>
              </a:solidFill>
            </a:endParaRPr>
          </a:p>
        </p:txBody>
      </p:sp>
      <p:cxnSp>
        <p:nvCxnSpPr>
          <p:cNvPr id="37" name="直线连接符 36"/>
          <p:cNvCxnSpPr>
            <a:endCxn id="2" idx="2"/>
          </p:cNvCxnSpPr>
          <p:nvPr/>
        </p:nvCxnSpPr>
        <p:spPr bwMode="auto">
          <a:xfrm flipH="1" flipV="1">
            <a:off x="3851920" y="2588908"/>
            <a:ext cx="144016" cy="300033"/>
          </a:xfrm>
          <a:prstGeom prst="line">
            <a:avLst/>
          </a:prstGeom>
          <a:solidFill>
            <a:schemeClr val="accent1"/>
          </a:solidFill>
          <a:ln w="19050" cap="flat" cmpd="sng" algn="ctr">
            <a:solidFill>
              <a:srgbClr val="FF6600"/>
            </a:solidFill>
            <a:prstDash val="dash"/>
            <a:round/>
            <a:headEnd type="none" w="med" len="med"/>
            <a:tailEnd type="none" w="med" len="med"/>
          </a:ln>
          <a:effectLst/>
        </p:spPr>
      </p:cxnSp>
      <p:sp>
        <p:nvSpPr>
          <p:cNvPr id="38" name="圆角矩形 37"/>
          <p:cNvSpPr/>
          <p:nvPr/>
        </p:nvSpPr>
        <p:spPr>
          <a:xfrm>
            <a:off x="5364088" y="2888940"/>
            <a:ext cx="1008112" cy="300033"/>
          </a:xfrm>
          <a:prstGeom prst="roundRect">
            <a:avLst/>
          </a:prstGeom>
          <a:solidFill>
            <a:srgbClr val="FF6600"/>
          </a:solidFill>
          <a:ln>
            <a:solidFill>
              <a:srgbClr val="FFB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bg1"/>
                </a:solidFill>
              </a:rPr>
              <a:t>Stub</a:t>
            </a:r>
            <a:r>
              <a:rPr kumimoji="1" lang="en-US" altLang="zh-CN" sz="2000" i="0" dirty="0">
                <a:solidFill>
                  <a:schemeClr val="bg1"/>
                </a:solidFill>
              </a:rPr>
              <a:t>4</a:t>
            </a:r>
            <a:endParaRPr kumimoji="1" lang="zh-CN" altLang="en-US" sz="2000" i="0" dirty="0">
              <a:solidFill>
                <a:schemeClr val="bg1"/>
              </a:solidFill>
            </a:endParaRPr>
          </a:p>
        </p:txBody>
      </p:sp>
      <p:cxnSp>
        <p:nvCxnSpPr>
          <p:cNvPr id="39" name="直线连接符 38"/>
          <p:cNvCxnSpPr>
            <a:stCxn id="38" idx="0"/>
            <a:endCxn id="2" idx="2"/>
          </p:cNvCxnSpPr>
          <p:nvPr/>
        </p:nvCxnSpPr>
        <p:spPr bwMode="auto">
          <a:xfrm flipH="1" flipV="1">
            <a:off x="3851920" y="2588908"/>
            <a:ext cx="2016224" cy="300033"/>
          </a:xfrm>
          <a:prstGeom prst="line">
            <a:avLst/>
          </a:prstGeom>
          <a:solidFill>
            <a:schemeClr val="accent1"/>
          </a:solidFill>
          <a:ln w="19050" cap="flat" cmpd="sng" algn="ctr">
            <a:solidFill>
              <a:srgbClr val="FF6600"/>
            </a:solidFill>
            <a:prstDash val="dash"/>
            <a:round/>
            <a:headEnd type="none" w="med" len="med"/>
            <a:tailEnd type="none" w="med" len="med"/>
          </a:ln>
          <a:effectLst/>
        </p:spPr>
      </p:cxnSp>
    </p:spTree>
    <p:custDataLst>
      <p:tags r:id="rId2"/>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par>
                          <p:cTn id="9" fill="hold">
                            <p:stCondLst>
                              <p:cond delay="500"/>
                            </p:stCondLst>
                            <p:childTnLst>
                              <p:par>
                                <p:cTn id="10" presetID="12" presetClass="entr" presetSubtype="1" fill="hold" grpId="0"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p:tgtEl>
                                          <p:spTgt spid="6"/>
                                        </p:tgtEl>
                                        <p:attrNameLst>
                                          <p:attrName>ppt_y</p:attrName>
                                        </p:attrNameLst>
                                      </p:cBhvr>
                                      <p:tavLst>
                                        <p:tav tm="0">
                                          <p:val>
                                            <p:strVal val="#ppt_y-#ppt_h*1.125000"/>
                                          </p:val>
                                        </p:tav>
                                        <p:tav tm="100000">
                                          <p:val>
                                            <p:strVal val="#ppt_y"/>
                                          </p:val>
                                        </p:tav>
                                      </p:tavLst>
                                    </p:anim>
                                    <p:animEffect transition="in" filter="wipe(down)">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nodeType="clickEffect">
                                  <p:stCondLst>
                                    <p:cond delay="0"/>
                                  </p:stCondLst>
                                  <p:childTnLst>
                                    <p:set>
                                      <p:cBhvr>
                                        <p:cTn id="17" dur="1" fill="hold">
                                          <p:stCondLst>
                                            <p:cond delay="0"/>
                                          </p:stCondLst>
                                        </p:cTn>
                                        <p:tgtEl>
                                          <p:spTgt spid="25"/>
                                        </p:tgtEl>
                                        <p:attrNameLst>
                                          <p:attrName>style.visibility</p:attrName>
                                        </p:attrNameLst>
                                      </p:cBhvr>
                                      <p:to>
                                        <p:strVal val="visible"/>
                                      </p:to>
                                    </p:set>
                                    <p:anim calcmode="lin" valueType="num">
                                      <p:cBhvr additive="base">
                                        <p:cTn id="18" dur="500"/>
                                        <p:tgtEl>
                                          <p:spTgt spid="25"/>
                                        </p:tgtEl>
                                        <p:attrNameLst>
                                          <p:attrName>ppt_y</p:attrName>
                                        </p:attrNameLst>
                                      </p:cBhvr>
                                      <p:tavLst>
                                        <p:tav tm="0">
                                          <p:val>
                                            <p:strVal val="#ppt_y-#ppt_h*1.125000"/>
                                          </p:val>
                                        </p:tav>
                                        <p:tav tm="100000">
                                          <p:val>
                                            <p:strVal val="#ppt_y"/>
                                          </p:val>
                                        </p:tav>
                                      </p:tavLst>
                                    </p:anim>
                                    <p:animEffect transition="in" filter="wipe(down)">
                                      <p:cBhvr>
                                        <p:cTn id="19" dur="500"/>
                                        <p:tgtEl>
                                          <p:spTgt spid="25"/>
                                        </p:tgtEl>
                                      </p:cBhvr>
                                    </p:animEffect>
                                  </p:childTnLst>
                                </p:cTn>
                              </p:par>
                            </p:childTnLst>
                          </p:cTn>
                        </p:par>
                        <p:par>
                          <p:cTn id="20" fill="hold">
                            <p:stCondLst>
                              <p:cond delay="500"/>
                            </p:stCondLst>
                            <p:childTnLst>
                              <p:par>
                                <p:cTn id="21" presetID="12" presetClass="entr" presetSubtype="1"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additive="base">
                                        <p:cTn id="23" dur="500"/>
                                        <p:tgtEl>
                                          <p:spTgt spid="26"/>
                                        </p:tgtEl>
                                        <p:attrNameLst>
                                          <p:attrName>ppt_y</p:attrName>
                                        </p:attrNameLst>
                                      </p:cBhvr>
                                      <p:tavLst>
                                        <p:tav tm="0">
                                          <p:val>
                                            <p:strVal val="#ppt_y-#ppt_h*1.125000"/>
                                          </p:val>
                                        </p:tav>
                                        <p:tav tm="100000">
                                          <p:val>
                                            <p:strVal val="#ppt_y"/>
                                          </p:val>
                                        </p:tav>
                                      </p:tavLst>
                                    </p:anim>
                                    <p:animEffect transition="in" filter="wipe(down)">
                                      <p:cBhvr>
                                        <p:cTn id="24" dur="500"/>
                                        <p:tgtEl>
                                          <p:spTgt spid="26"/>
                                        </p:tgtEl>
                                      </p:cBhvr>
                                    </p:animEffect>
                                  </p:childTnLst>
                                </p:cTn>
                              </p:par>
                            </p:childTnLst>
                          </p:cTn>
                        </p:par>
                        <p:par>
                          <p:cTn id="25" fill="hold">
                            <p:stCondLst>
                              <p:cond delay="1000"/>
                            </p:stCondLst>
                            <p:childTnLst>
                              <p:par>
                                <p:cTn id="26" presetID="12" presetClass="entr" presetSubtype="1"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ppt_y</p:attrName>
                                        </p:attrNameLst>
                                      </p:cBhvr>
                                      <p:tavLst>
                                        <p:tav tm="0">
                                          <p:val>
                                            <p:strVal val="#ppt_y-#ppt_h*1.125000"/>
                                          </p:val>
                                        </p:tav>
                                        <p:tav tm="100000">
                                          <p:val>
                                            <p:strVal val="#ppt_y"/>
                                          </p:val>
                                        </p:tav>
                                      </p:tavLst>
                                    </p:anim>
                                    <p:animEffect transition="in" filter="wipe(down)">
                                      <p:cBhvr>
                                        <p:cTn id="29" dur="500"/>
                                        <p:tgtEl>
                                          <p:spTgt spid="22"/>
                                        </p:tgtEl>
                                      </p:cBhvr>
                                    </p:animEffect>
                                  </p:childTnLst>
                                </p:cTn>
                              </p:par>
                            </p:childTnLst>
                          </p:cTn>
                        </p:par>
                        <p:par>
                          <p:cTn id="30" fill="hold">
                            <p:stCondLst>
                              <p:cond delay="1500"/>
                            </p:stCondLst>
                            <p:childTnLst>
                              <p:par>
                                <p:cTn id="31" presetID="12" presetClass="entr" presetSubtype="1"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additive="base">
                                        <p:cTn id="33" dur="500"/>
                                        <p:tgtEl>
                                          <p:spTgt spid="23"/>
                                        </p:tgtEl>
                                        <p:attrNameLst>
                                          <p:attrName>ppt_y</p:attrName>
                                        </p:attrNameLst>
                                      </p:cBhvr>
                                      <p:tavLst>
                                        <p:tav tm="0">
                                          <p:val>
                                            <p:strVal val="#ppt_y-#ppt_h*1.125000"/>
                                          </p:val>
                                        </p:tav>
                                        <p:tav tm="100000">
                                          <p:val>
                                            <p:strVal val="#ppt_y"/>
                                          </p:val>
                                        </p:tav>
                                      </p:tavLst>
                                    </p:anim>
                                    <p:animEffect transition="in" filter="wipe(down)">
                                      <p:cBhvr>
                                        <p:cTn id="34" dur="500"/>
                                        <p:tgtEl>
                                          <p:spTgt spid="23"/>
                                        </p:tgtEl>
                                      </p:cBhvr>
                                    </p:animEffect>
                                  </p:childTnLst>
                                </p:cTn>
                              </p:par>
                            </p:childTnLst>
                          </p:cTn>
                        </p:par>
                        <p:par>
                          <p:cTn id="35" fill="hold">
                            <p:stCondLst>
                              <p:cond delay="2000"/>
                            </p:stCondLst>
                            <p:childTnLst>
                              <p:par>
                                <p:cTn id="36" presetID="12" presetClass="entr" presetSubtype="1" fill="hold" nodeType="after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p:tgtEl>
                                          <p:spTgt spid="37"/>
                                        </p:tgtEl>
                                        <p:attrNameLst>
                                          <p:attrName>ppt_y</p:attrName>
                                        </p:attrNameLst>
                                      </p:cBhvr>
                                      <p:tavLst>
                                        <p:tav tm="0">
                                          <p:val>
                                            <p:strVal val="#ppt_y-#ppt_h*1.125000"/>
                                          </p:val>
                                        </p:tav>
                                        <p:tav tm="100000">
                                          <p:val>
                                            <p:strVal val="#ppt_y"/>
                                          </p:val>
                                        </p:tav>
                                      </p:tavLst>
                                    </p:anim>
                                    <p:animEffect transition="in" filter="wipe(down)">
                                      <p:cBhvr>
                                        <p:cTn id="39" dur="500"/>
                                        <p:tgtEl>
                                          <p:spTgt spid="37"/>
                                        </p:tgtEl>
                                      </p:cBhvr>
                                    </p:animEffect>
                                  </p:childTnLst>
                                </p:cTn>
                              </p:par>
                            </p:childTnLst>
                          </p:cTn>
                        </p:par>
                        <p:par>
                          <p:cTn id="40" fill="hold">
                            <p:stCondLst>
                              <p:cond delay="2500"/>
                            </p:stCondLst>
                            <p:childTnLst>
                              <p:par>
                                <p:cTn id="41" presetID="12" presetClass="entr" presetSubtype="1"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additive="base">
                                        <p:cTn id="43" dur="500"/>
                                        <p:tgtEl>
                                          <p:spTgt spid="36"/>
                                        </p:tgtEl>
                                        <p:attrNameLst>
                                          <p:attrName>ppt_y</p:attrName>
                                        </p:attrNameLst>
                                      </p:cBhvr>
                                      <p:tavLst>
                                        <p:tav tm="0">
                                          <p:val>
                                            <p:strVal val="#ppt_y-#ppt_h*1.125000"/>
                                          </p:val>
                                        </p:tav>
                                        <p:tav tm="100000">
                                          <p:val>
                                            <p:strVal val="#ppt_y"/>
                                          </p:val>
                                        </p:tav>
                                      </p:tavLst>
                                    </p:anim>
                                    <p:animEffect transition="in" filter="wipe(down)">
                                      <p:cBhvr>
                                        <p:cTn id="44" dur="500"/>
                                        <p:tgtEl>
                                          <p:spTgt spid="36"/>
                                        </p:tgtEl>
                                      </p:cBhvr>
                                    </p:animEffect>
                                  </p:childTnLst>
                                </p:cTn>
                              </p:par>
                            </p:childTnLst>
                          </p:cTn>
                        </p:par>
                        <p:par>
                          <p:cTn id="45" fill="hold">
                            <p:stCondLst>
                              <p:cond delay="3000"/>
                            </p:stCondLst>
                            <p:childTnLst>
                              <p:par>
                                <p:cTn id="46" presetID="12" presetClass="entr" presetSubtype="1" fill="hold" nodeType="afterEffect">
                                  <p:stCondLst>
                                    <p:cond delay="0"/>
                                  </p:stCondLst>
                                  <p:childTnLst>
                                    <p:set>
                                      <p:cBhvr>
                                        <p:cTn id="47" dur="1" fill="hold">
                                          <p:stCondLst>
                                            <p:cond delay="0"/>
                                          </p:stCondLst>
                                        </p:cTn>
                                        <p:tgtEl>
                                          <p:spTgt spid="39"/>
                                        </p:tgtEl>
                                        <p:attrNameLst>
                                          <p:attrName>style.visibility</p:attrName>
                                        </p:attrNameLst>
                                      </p:cBhvr>
                                      <p:to>
                                        <p:strVal val="visible"/>
                                      </p:to>
                                    </p:set>
                                    <p:anim calcmode="lin" valueType="num">
                                      <p:cBhvr additive="base">
                                        <p:cTn id="48" dur="500"/>
                                        <p:tgtEl>
                                          <p:spTgt spid="39"/>
                                        </p:tgtEl>
                                        <p:attrNameLst>
                                          <p:attrName>ppt_y</p:attrName>
                                        </p:attrNameLst>
                                      </p:cBhvr>
                                      <p:tavLst>
                                        <p:tav tm="0">
                                          <p:val>
                                            <p:strVal val="#ppt_y-#ppt_h*1.125000"/>
                                          </p:val>
                                        </p:tav>
                                        <p:tav tm="100000">
                                          <p:val>
                                            <p:strVal val="#ppt_y"/>
                                          </p:val>
                                        </p:tav>
                                      </p:tavLst>
                                    </p:anim>
                                    <p:animEffect transition="in" filter="wipe(down)">
                                      <p:cBhvr>
                                        <p:cTn id="49" dur="500"/>
                                        <p:tgtEl>
                                          <p:spTgt spid="39"/>
                                        </p:tgtEl>
                                      </p:cBhvr>
                                    </p:animEffect>
                                  </p:childTnLst>
                                </p:cTn>
                              </p:par>
                            </p:childTnLst>
                          </p:cTn>
                        </p:par>
                        <p:par>
                          <p:cTn id="50" fill="hold">
                            <p:stCondLst>
                              <p:cond delay="3500"/>
                            </p:stCondLst>
                            <p:childTnLst>
                              <p:par>
                                <p:cTn id="51" presetID="12" presetClass="entr" presetSubtype="1" fill="hold" grpId="0" nodeType="after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additive="base">
                                        <p:cTn id="53" dur="500"/>
                                        <p:tgtEl>
                                          <p:spTgt spid="38"/>
                                        </p:tgtEl>
                                        <p:attrNameLst>
                                          <p:attrName>ppt_y</p:attrName>
                                        </p:attrNameLst>
                                      </p:cBhvr>
                                      <p:tavLst>
                                        <p:tav tm="0">
                                          <p:val>
                                            <p:strVal val="#ppt_y-#ppt_h*1.125000"/>
                                          </p:val>
                                        </p:tav>
                                        <p:tav tm="100000">
                                          <p:val>
                                            <p:strVal val="#ppt_y"/>
                                          </p:val>
                                        </p:tav>
                                      </p:tavLst>
                                    </p:anim>
                                    <p:animEffect transition="in" filter="wipe(down)">
                                      <p:cBhvr>
                                        <p:cTn id="54" dur="500"/>
                                        <p:tgtEl>
                                          <p:spTgt spid="38"/>
                                        </p:tgtEl>
                                      </p:cBhvr>
                                    </p:animEffect>
                                  </p:childTnLst>
                                </p:cTn>
                              </p:par>
                            </p:childTnLst>
                          </p:cTn>
                        </p:par>
                        <p:par>
                          <p:cTn id="55" fill="hold">
                            <p:stCondLst>
                              <p:cond delay="4000"/>
                            </p:stCondLst>
                            <p:childTnLst>
                              <p:par>
                                <p:cTn id="56" presetID="9" presetClass="entr" presetSubtype="0" fill="hold" grpId="0"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dissolve">
                                      <p:cBhvr>
                                        <p:cTn id="58" dur="500"/>
                                        <p:tgtEl>
                                          <p:spTgt spid="3"/>
                                        </p:tgtEl>
                                      </p:cBhvr>
                                    </p:animEffec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36"/>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37"/>
                                        </p:tgtEl>
                                        <p:attrNameLst>
                                          <p:attrName>style.visibility</p:attrName>
                                        </p:attrNameLst>
                                      </p:cBhvr>
                                      <p:to>
                                        <p:strVal val="hidden"/>
                                      </p:to>
                                    </p:set>
                                  </p:childTnLst>
                                </p:cTn>
                              </p:par>
                            </p:childTnLst>
                          </p:cTn>
                        </p:par>
                        <p:par>
                          <p:cTn id="65" fill="hold">
                            <p:stCondLst>
                              <p:cond delay="0"/>
                            </p:stCondLst>
                            <p:childTnLst>
                              <p:par>
                                <p:cTn id="66" presetID="12" presetClass="entr" presetSubtype="1" fill="hold" nodeType="after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500"/>
                                        <p:tgtEl>
                                          <p:spTgt spid="15"/>
                                        </p:tgtEl>
                                        <p:attrNameLst>
                                          <p:attrName>ppt_y</p:attrName>
                                        </p:attrNameLst>
                                      </p:cBhvr>
                                      <p:tavLst>
                                        <p:tav tm="0">
                                          <p:val>
                                            <p:strVal val="#ppt_y-#ppt_h*1.125000"/>
                                          </p:val>
                                        </p:tav>
                                        <p:tav tm="100000">
                                          <p:val>
                                            <p:strVal val="#ppt_y"/>
                                          </p:val>
                                        </p:tav>
                                      </p:tavLst>
                                    </p:anim>
                                    <p:animEffect transition="in" filter="wipe(down)">
                                      <p:cBhvr>
                                        <p:cTn id="69" dur="500"/>
                                        <p:tgtEl>
                                          <p:spTgt spid="15"/>
                                        </p:tgtEl>
                                      </p:cBhvr>
                                    </p:animEffect>
                                  </p:childTnLst>
                                </p:cTn>
                              </p:par>
                            </p:childTnLst>
                          </p:cTn>
                        </p:par>
                        <p:par>
                          <p:cTn id="70" fill="hold">
                            <p:stCondLst>
                              <p:cond delay="500"/>
                            </p:stCondLst>
                            <p:childTnLst>
                              <p:par>
                                <p:cTn id="71" presetID="12" presetClass="entr" presetSubtype="1" fill="hold" grpId="0" nodeType="afterEffect">
                                  <p:stCondLst>
                                    <p:cond delay="0"/>
                                  </p:stCondLst>
                                  <p:childTnLst>
                                    <p:set>
                                      <p:cBhvr>
                                        <p:cTn id="72" dur="1" fill="hold">
                                          <p:stCondLst>
                                            <p:cond delay="0"/>
                                          </p:stCondLst>
                                        </p:cTn>
                                        <p:tgtEl>
                                          <p:spTgt spid="7"/>
                                        </p:tgtEl>
                                        <p:attrNameLst>
                                          <p:attrName>style.visibility</p:attrName>
                                        </p:attrNameLst>
                                      </p:cBhvr>
                                      <p:to>
                                        <p:strVal val="visible"/>
                                      </p:to>
                                    </p:set>
                                    <p:anim calcmode="lin" valueType="num">
                                      <p:cBhvr additive="base">
                                        <p:cTn id="73" dur="500"/>
                                        <p:tgtEl>
                                          <p:spTgt spid="7"/>
                                        </p:tgtEl>
                                        <p:attrNameLst>
                                          <p:attrName>ppt_y</p:attrName>
                                        </p:attrNameLst>
                                      </p:cBhvr>
                                      <p:tavLst>
                                        <p:tav tm="0">
                                          <p:val>
                                            <p:strVal val="#ppt_y-#ppt_h*1.125000"/>
                                          </p:val>
                                        </p:tav>
                                        <p:tav tm="100000">
                                          <p:val>
                                            <p:strVal val="#ppt_y"/>
                                          </p:val>
                                        </p:tav>
                                      </p:tavLst>
                                    </p:anim>
                                    <p:animEffect transition="in" filter="wipe(down)">
                                      <p:cBhvr>
                                        <p:cTn id="74" dur="500"/>
                                        <p:tgtEl>
                                          <p:spTgt spid="7"/>
                                        </p:tgtEl>
                                      </p:cBhvr>
                                    </p:animEffect>
                                  </p:childTnLst>
                                </p:cTn>
                              </p:par>
                            </p:childTnLst>
                          </p:cTn>
                        </p:par>
                        <p:par>
                          <p:cTn id="75" fill="hold">
                            <p:stCondLst>
                              <p:cond delay="1000"/>
                            </p:stCondLst>
                            <p:childTnLst>
                              <p:par>
                                <p:cTn id="76" presetID="12" presetClass="entr" presetSubtype="1" fill="hold" nodeType="after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500"/>
                                        <p:tgtEl>
                                          <p:spTgt spid="33"/>
                                        </p:tgtEl>
                                        <p:attrNameLst>
                                          <p:attrName>ppt_y</p:attrName>
                                        </p:attrNameLst>
                                      </p:cBhvr>
                                      <p:tavLst>
                                        <p:tav tm="0">
                                          <p:val>
                                            <p:strVal val="#ppt_y-#ppt_h*1.125000"/>
                                          </p:val>
                                        </p:tav>
                                        <p:tav tm="100000">
                                          <p:val>
                                            <p:strVal val="#ppt_y"/>
                                          </p:val>
                                        </p:tav>
                                      </p:tavLst>
                                    </p:anim>
                                    <p:animEffect transition="in" filter="wipe(down)">
                                      <p:cBhvr>
                                        <p:cTn id="79" dur="500"/>
                                        <p:tgtEl>
                                          <p:spTgt spid="33"/>
                                        </p:tgtEl>
                                      </p:cBhvr>
                                    </p:animEffect>
                                  </p:childTnLst>
                                </p:cTn>
                              </p:par>
                            </p:childTnLst>
                          </p:cTn>
                        </p:par>
                        <p:par>
                          <p:cTn id="80" fill="hold">
                            <p:stCondLst>
                              <p:cond delay="1500"/>
                            </p:stCondLst>
                            <p:childTnLst>
                              <p:par>
                                <p:cTn id="81" presetID="12" presetClass="entr" presetSubtype="1" fill="hold" grpId="0" nodeType="afterEffect">
                                  <p:stCondLst>
                                    <p:cond delay="0"/>
                                  </p:stCondLst>
                                  <p:childTnLst>
                                    <p:set>
                                      <p:cBhvr>
                                        <p:cTn id="82" dur="1" fill="hold">
                                          <p:stCondLst>
                                            <p:cond delay="0"/>
                                          </p:stCondLst>
                                        </p:cTn>
                                        <p:tgtEl>
                                          <p:spTgt spid="32"/>
                                        </p:tgtEl>
                                        <p:attrNameLst>
                                          <p:attrName>style.visibility</p:attrName>
                                        </p:attrNameLst>
                                      </p:cBhvr>
                                      <p:to>
                                        <p:strVal val="visible"/>
                                      </p:to>
                                    </p:set>
                                    <p:anim calcmode="lin" valueType="num">
                                      <p:cBhvr additive="base">
                                        <p:cTn id="83" dur="500"/>
                                        <p:tgtEl>
                                          <p:spTgt spid="32"/>
                                        </p:tgtEl>
                                        <p:attrNameLst>
                                          <p:attrName>ppt_y</p:attrName>
                                        </p:attrNameLst>
                                      </p:cBhvr>
                                      <p:tavLst>
                                        <p:tav tm="0">
                                          <p:val>
                                            <p:strVal val="#ppt_y-#ppt_h*1.125000"/>
                                          </p:val>
                                        </p:tav>
                                        <p:tav tm="100000">
                                          <p:val>
                                            <p:strVal val="#ppt_y"/>
                                          </p:val>
                                        </p:tav>
                                      </p:tavLst>
                                    </p:anim>
                                    <p:animEffect transition="in" filter="wipe(down)">
                                      <p:cBhvr>
                                        <p:cTn id="84" dur="500"/>
                                        <p:tgtEl>
                                          <p:spTgt spid="32"/>
                                        </p:tgtEl>
                                      </p:cBhvr>
                                    </p:animEffect>
                                  </p:childTnLst>
                                </p:cTn>
                              </p:par>
                            </p:childTnLst>
                          </p:cTn>
                        </p:par>
                      </p:childTnLst>
                    </p:cTn>
                  </p:par>
                  <p:par>
                    <p:cTn id="85" fill="hold">
                      <p:stCondLst>
                        <p:cond delay="indefinite"/>
                      </p:stCondLst>
                      <p:childTnLst>
                        <p:par>
                          <p:cTn id="86" fill="hold">
                            <p:stCondLst>
                              <p:cond delay="0"/>
                            </p:stCondLst>
                            <p:childTnLst>
                              <p:par>
                                <p:cTn id="87" presetID="1" presetClass="exit" presetSubtype="0" fill="hold" grpId="1" nodeType="clickEffect">
                                  <p:stCondLst>
                                    <p:cond delay="0"/>
                                  </p:stCondLst>
                                  <p:childTnLst>
                                    <p:set>
                                      <p:cBhvr>
                                        <p:cTn id="88" dur="1" fill="hold">
                                          <p:stCondLst>
                                            <p:cond delay="0"/>
                                          </p:stCondLst>
                                        </p:cTn>
                                        <p:tgtEl>
                                          <p:spTgt spid="38"/>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9"/>
                                        </p:tgtEl>
                                        <p:attrNameLst>
                                          <p:attrName>style.visibility</p:attrName>
                                        </p:attrNameLst>
                                      </p:cBhvr>
                                      <p:to>
                                        <p:strVal val="hidden"/>
                                      </p:to>
                                    </p:set>
                                  </p:childTnLst>
                                </p:cTn>
                              </p:par>
                            </p:childTnLst>
                          </p:cTn>
                        </p:par>
                        <p:par>
                          <p:cTn id="91" fill="hold">
                            <p:stCondLst>
                              <p:cond delay="0"/>
                            </p:stCondLst>
                            <p:childTnLst>
                              <p:par>
                                <p:cTn id="92" presetID="12" presetClass="entr" presetSubtype="1" fill="hold" nodeType="afterEffect">
                                  <p:stCondLst>
                                    <p:cond delay="0"/>
                                  </p:stCondLst>
                                  <p:childTnLst>
                                    <p:set>
                                      <p:cBhvr>
                                        <p:cTn id="93" dur="1" fill="hold">
                                          <p:stCondLst>
                                            <p:cond delay="0"/>
                                          </p:stCondLst>
                                        </p:cTn>
                                        <p:tgtEl>
                                          <p:spTgt spid="30"/>
                                        </p:tgtEl>
                                        <p:attrNameLst>
                                          <p:attrName>style.visibility</p:attrName>
                                        </p:attrNameLst>
                                      </p:cBhvr>
                                      <p:to>
                                        <p:strVal val="visible"/>
                                      </p:to>
                                    </p:set>
                                    <p:anim calcmode="lin" valueType="num">
                                      <p:cBhvr additive="base">
                                        <p:cTn id="94" dur="500"/>
                                        <p:tgtEl>
                                          <p:spTgt spid="30"/>
                                        </p:tgtEl>
                                        <p:attrNameLst>
                                          <p:attrName>ppt_y</p:attrName>
                                        </p:attrNameLst>
                                      </p:cBhvr>
                                      <p:tavLst>
                                        <p:tav tm="0">
                                          <p:val>
                                            <p:strVal val="#ppt_y-#ppt_h*1.125000"/>
                                          </p:val>
                                        </p:tav>
                                        <p:tav tm="100000">
                                          <p:val>
                                            <p:strVal val="#ppt_y"/>
                                          </p:val>
                                        </p:tav>
                                      </p:tavLst>
                                    </p:anim>
                                    <p:animEffect transition="in" filter="wipe(down)">
                                      <p:cBhvr>
                                        <p:cTn id="95" dur="500"/>
                                        <p:tgtEl>
                                          <p:spTgt spid="30"/>
                                        </p:tgtEl>
                                      </p:cBhvr>
                                    </p:animEffect>
                                  </p:childTnLst>
                                </p:cTn>
                              </p:par>
                            </p:childTnLst>
                          </p:cTn>
                        </p:par>
                        <p:par>
                          <p:cTn id="96" fill="hold">
                            <p:stCondLst>
                              <p:cond delay="500"/>
                            </p:stCondLst>
                            <p:childTnLst>
                              <p:par>
                                <p:cTn id="97" presetID="12" presetClass="entr" presetSubtype="1" fill="hold" grpId="0" nodeType="afterEffect">
                                  <p:stCondLst>
                                    <p:cond delay="0"/>
                                  </p:stCondLst>
                                  <p:childTnLst>
                                    <p:set>
                                      <p:cBhvr>
                                        <p:cTn id="98" dur="1" fill="hold">
                                          <p:stCondLst>
                                            <p:cond delay="0"/>
                                          </p:stCondLst>
                                        </p:cTn>
                                        <p:tgtEl>
                                          <p:spTgt spid="8"/>
                                        </p:tgtEl>
                                        <p:attrNameLst>
                                          <p:attrName>style.visibility</p:attrName>
                                        </p:attrNameLst>
                                      </p:cBhvr>
                                      <p:to>
                                        <p:strVal val="visible"/>
                                      </p:to>
                                    </p:set>
                                    <p:anim calcmode="lin" valueType="num">
                                      <p:cBhvr additive="base">
                                        <p:cTn id="99" dur="500"/>
                                        <p:tgtEl>
                                          <p:spTgt spid="8"/>
                                        </p:tgtEl>
                                        <p:attrNameLst>
                                          <p:attrName>ppt_y</p:attrName>
                                        </p:attrNameLst>
                                      </p:cBhvr>
                                      <p:tavLst>
                                        <p:tav tm="0">
                                          <p:val>
                                            <p:strVal val="#ppt_y-#ppt_h*1.125000"/>
                                          </p:val>
                                        </p:tav>
                                        <p:tav tm="100000">
                                          <p:val>
                                            <p:strVal val="#ppt_y"/>
                                          </p:val>
                                        </p:tav>
                                      </p:tavLst>
                                    </p:anim>
                                    <p:animEffect transition="in" filter="wipe(down)">
                                      <p:cBhvr>
                                        <p:cTn id="100" dur="500"/>
                                        <p:tgtEl>
                                          <p:spTgt spid="8"/>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nodeType="clickEffect">
                                  <p:stCondLst>
                                    <p:cond delay="0"/>
                                  </p:stCondLst>
                                  <p:childTnLst>
                                    <p:set>
                                      <p:cBhvr>
                                        <p:cTn id="104" dur="1" fill="hold">
                                          <p:stCondLst>
                                            <p:cond delay="0"/>
                                          </p:stCondLst>
                                        </p:cTn>
                                        <p:tgtEl>
                                          <p:spTgt spid="25"/>
                                        </p:tgtEl>
                                        <p:attrNameLst>
                                          <p:attrName>style.visibility</p:attrName>
                                        </p:attrNameLst>
                                      </p:cBhvr>
                                      <p:to>
                                        <p:strVal val="hidden"/>
                                      </p:to>
                                    </p:set>
                                  </p:childTnLst>
                                </p:cTn>
                              </p:par>
                            </p:childTnLst>
                          </p:cTn>
                        </p:par>
                        <p:par>
                          <p:cTn id="105" fill="hold">
                            <p:stCondLst>
                              <p:cond delay="0"/>
                            </p:stCondLst>
                            <p:childTnLst>
                              <p:par>
                                <p:cTn id="106" presetID="1" presetClass="exit" presetSubtype="0" fill="hold" grpId="1" nodeType="afterEffect">
                                  <p:stCondLst>
                                    <p:cond delay="0"/>
                                  </p:stCondLst>
                                  <p:childTnLst>
                                    <p:set>
                                      <p:cBhvr>
                                        <p:cTn id="107" dur="1" fill="hold">
                                          <p:stCondLst>
                                            <p:cond delay="0"/>
                                          </p:stCondLst>
                                        </p:cTn>
                                        <p:tgtEl>
                                          <p:spTgt spid="22"/>
                                        </p:tgtEl>
                                        <p:attrNameLst>
                                          <p:attrName>style.visibility</p:attrName>
                                        </p:attrNameLst>
                                      </p:cBhvr>
                                      <p:to>
                                        <p:strVal val="hidden"/>
                                      </p:to>
                                    </p:set>
                                  </p:childTnLst>
                                </p:cTn>
                              </p:par>
                            </p:childTnLst>
                          </p:cTn>
                        </p:par>
                        <p:par>
                          <p:cTn id="108" fill="hold">
                            <p:stCondLst>
                              <p:cond delay="0"/>
                            </p:stCondLst>
                            <p:childTnLst>
                              <p:par>
                                <p:cTn id="109" presetID="12" presetClass="entr" presetSubtype="1" fill="hold" nodeType="afterEffect">
                                  <p:stCondLst>
                                    <p:cond delay="0"/>
                                  </p:stCondLst>
                                  <p:childTnLst>
                                    <p:set>
                                      <p:cBhvr>
                                        <p:cTn id="110" dur="1" fill="hold">
                                          <p:stCondLst>
                                            <p:cond delay="0"/>
                                          </p:stCondLst>
                                        </p:cTn>
                                        <p:tgtEl>
                                          <p:spTgt spid="18"/>
                                        </p:tgtEl>
                                        <p:attrNameLst>
                                          <p:attrName>style.visibility</p:attrName>
                                        </p:attrNameLst>
                                      </p:cBhvr>
                                      <p:to>
                                        <p:strVal val="visible"/>
                                      </p:to>
                                    </p:set>
                                    <p:anim calcmode="lin" valueType="num">
                                      <p:cBhvr additive="base">
                                        <p:cTn id="111" dur="500"/>
                                        <p:tgtEl>
                                          <p:spTgt spid="18"/>
                                        </p:tgtEl>
                                        <p:attrNameLst>
                                          <p:attrName>ppt_y</p:attrName>
                                        </p:attrNameLst>
                                      </p:cBhvr>
                                      <p:tavLst>
                                        <p:tav tm="0">
                                          <p:val>
                                            <p:strVal val="#ppt_y-#ppt_h*1.125000"/>
                                          </p:val>
                                        </p:tav>
                                        <p:tav tm="100000">
                                          <p:val>
                                            <p:strVal val="#ppt_y"/>
                                          </p:val>
                                        </p:tav>
                                      </p:tavLst>
                                    </p:anim>
                                    <p:animEffect transition="in" filter="wipe(down)">
                                      <p:cBhvr>
                                        <p:cTn id="112" dur="500"/>
                                        <p:tgtEl>
                                          <p:spTgt spid="18"/>
                                        </p:tgtEl>
                                      </p:cBhvr>
                                    </p:animEffect>
                                  </p:childTnLst>
                                </p:cTn>
                              </p:par>
                            </p:childTnLst>
                          </p:cTn>
                        </p:par>
                        <p:par>
                          <p:cTn id="113" fill="hold">
                            <p:stCondLst>
                              <p:cond delay="500"/>
                            </p:stCondLst>
                            <p:childTnLst>
                              <p:par>
                                <p:cTn id="114" presetID="12" presetClass="entr" presetSubtype="1" fill="hold" grpId="0" nodeType="afterEffect">
                                  <p:stCondLst>
                                    <p:cond delay="0"/>
                                  </p:stCondLst>
                                  <p:childTnLst>
                                    <p:set>
                                      <p:cBhvr>
                                        <p:cTn id="115" dur="1" fill="hold">
                                          <p:stCondLst>
                                            <p:cond delay="0"/>
                                          </p:stCondLst>
                                        </p:cTn>
                                        <p:tgtEl>
                                          <p:spTgt spid="9"/>
                                        </p:tgtEl>
                                        <p:attrNameLst>
                                          <p:attrName>style.visibility</p:attrName>
                                        </p:attrNameLst>
                                      </p:cBhvr>
                                      <p:to>
                                        <p:strVal val="visible"/>
                                      </p:to>
                                    </p:set>
                                    <p:anim calcmode="lin" valueType="num">
                                      <p:cBhvr additive="base">
                                        <p:cTn id="116" dur="500"/>
                                        <p:tgtEl>
                                          <p:spTgt spid="9"/>
                                        </p:tgtEl>
                                        <p:attrNameLst>
                                          <p:attrName>ppt_y</p:attrName>
                                        </p:attrNameLst>
                                      </p:cBhvr>
                                      <p:tavLst>
                                        <p:tav tm="0">
                                          <p:val>
                                            <p:strVal val="#ppt_y-#ppt_h*1.125000"/>
                                          </p:val>
                                        </p:tav>
                                        <p:tav tm="100000">
                                          <p:val>
                                            <p:strVal val="#ppt_y"/>
                                          </p:val>
                                        </p:tav>
                                      </p:tavLst>
                                    </p:anim>
                                    <p:animEffect transition="in" filter="wipe(down)">
                                      <p:cBhvr>
                                        <p:cTn id="117" dur="500"/>
                                        <p:tgtEl>
                                          <p:spTgt spid="9"/>
                                        </p:tgtEl>
                                      </p:cBhvr>
                                    </p:animEffect>
                                  </p:childTnLst>
                                </p:cTn>
                              </p:par>
                            </p:childTnLst>
                          </p:cTn>
                        </p:par>
                        <p:par>
                          <p:cTn id="118" fill="hold">
                            <p:stCondLst>
                              <p:cond delay="1000"/>
                            </p:stCondLst>
                            <p:childTnLst>
                              <p:par>
                                <p:cTn id="119" presetID="12" presetClass="entr" presetSubtype="1" fill="hold" nodeType="afterEffect">
                                  <p:stCondLst>
                                    <p:cond delay="0"/>
                                  </p:stCondLst>
                                  <p:childTnLst>
                                    <p:set>
                                      <p:cBhvr>
                                        <p:cTn id="120" dur="1" fill="hold">
                                          <p:stCondLst>
                                            <p:cond delay="0"/>
                                          </p:stCondLst>
                                        </p:cTn>
                                        <p:tgtEl>
                                          <p:spTgt spid="35"/>
                                        </p:tgtEl>
                                        <p:attrNameLst>
                                          <p:attrName>style.visibility</p:attrName>
                                        </p:attrNameLst>
                                      </p:cBhvr>
                                      <p:to>
                                        <p:strVal val="visible"/>
                                      </p:to>
                                    </p:set>
                                    <p:anim calcmode="lin" valueType="num">
                                      <p:cBhvr additive="base">
                                        <p:cTn id="121" dur="500"/>
                                        <p:tgtEl>
                                          <p:spTgt spid="35"/>
                                        </p:tgtEl>
                                        <p:attrNameLst>
                                          <p:attrName>ppt_y</p:attrName>
                                        </p:attrNameLst>
                                      </p:cBhvr>
                                      <p:tavLst>
                                        <p:tav tm="0">
                                          <p:val>
                                            <p:strVal val="#ppt_y-#ppt_h*1.125000"/>
                                          </p:val>
                                        </p:tav>
                                        <p:tav tm="100000">
                                          <p:val>
                                            <p:strVal val="#ppt_y"/>
                                          </p:val>
                                        </p:tav>
                                      </p:tavLst>
                                    </p:anim>
                                    <p:animEffect transition="in" filter="wipe(down)">
                                      <p:cBhvr>
                                        <p:cTn id="122" dur="500"/>
                                        <p:tgtEl>
                                          <p:spTgt spid="35"/>
                                        </p:tgtEl>
                                      </p:cBhvr>
                                    </p:animEffect>
                                  </p:childTnLst>
                                </p:cTn>
                              </p:par>
                            </p:childTnLst>
                          </p:cTn>
                        </p:par>
                        <p:par>
                          <p:cTn id="123" fill="hold">
                            <p:stCondLst>
                              <p:cond delay="1500"/>
                            </p:stCondLst>
                            <p:childTnLst>
                              <p:par>
                                <p:cTn id="124" presetID="12" presetClass="entr" presetSubtype="1" fill="hold" grpId="0" nodeType="afterEffect">
                                  <p:stCondLst>
                                    <p:cond delay="0"/>
                                  </p:stCondLst>
                                  <p:childTnLst>
                                    <p:set>
                                      <p:cBhvr>
                                        <p:cTn id="125" dur="1" fill="hold">
                                          <p:stCondLst>
                                            <p:cond delay="0"/>
                                          </p:stCondLst>
                                        </p:cTn>
                                        <p:tgtEl>
                                          <p:spTgt spid="34"/>
                                        </p:tgtEl>
                                        <p:attrNameLst>
                                          <p:attrName>style.visibility</p:attrName>
                                        </p:attrNameLst>
                                      </p:cBhvr>
                                      <p:to>
                                        <p:strVal val="visible"/>
                                      </p:to>
                                    </p:set>
                                    <p:anim calcmode="lin" valueType="num">
                                      <p:cBhvr additive="base">
                                        <p:cTn id="126" dur="500"/>
                                        <p:tgtEl>
                                          <p:spTgt spid="34"/>
                                        </p:tgtEl>
                                        <p:attrNameLst>
                                          <p:attrName>ppt_y</p:attrName>
                                        </p:attrNameLst>
                                      </p:cBhvr>
                                      <p:tavLst>
                                        <p:tav tm="0">
                                          <p:val>
                                            <p:strVal val="#ppt_y-#ppt_h*1.125000"/>
                                          </p:val>
                                        </p:tav>
                                        <p:tav tm="100000">
                                          <p:val>
                                            <p:strVal val="#ppt_y"/>
                                          </p:val>
                                        </p:tav>
                                      </p:tavLst>
                                    </p:anim>
                                    <p:animEffect transition="in" filter="wipe(down)">
                                      <p:cBhvr>
                                        <p:cTn id="127" dur="500"/>
                                        <p:tgtEl>
                                          <p:spTgt spid="34"/>
                                        </p:tgtEl>
                                      </p:cBhvr>
                                    </p:animEffect>
                                  </p:childTnLst>
                                </p:cTn>
                              </p:par>
                            </p:childTnLst>
                          </p:cTn>
                        </p:par>
                      </p:childTnLst>
                    </p:cTn>
                  </p:par>
                  <p:par>
                    <p:cTn id="128" fill="hold">
                      <p:stCondLst>
                        <p:cond delay="indefinite"/>
                      </p:stCondLst>
                      <p:childTnLst>
                        <p:par>
                          <p:cTn id="129" fill="hold">
                            <p:stCondLst>
                              <p:cond delay="0"/>
                            </p:stCondLst>
                            <p:childTnLst>
                              <p:par>
                                <p:cTn id="130" presetID="12" presetClass="entr" presetSubtype="1" fill="hold" nodeType="clickEffect">
                                  <p:stCondLst>
                                    <p:cond delay="0"/>
                                  </p:stCondLst>
                                  <p:childTnLst>
                                    <p:set>
                                      <p:cBhvr>
                                        <p:cTn id="131" dur="1" fill="hold">
                                          <p:stCondLst>
                                            <p:cond delay="0"/>
                                          </p:stCondLst>
                                        </p:cTn>
                                        <p:tgtEl>
                                          <p:spTgt spid="21"/>
                                        </p:tgtEl>
                                        <p:attrNameLst>
                                          <p:attrName>style.visibility</p:attrName>
                                        </p:attrNameLst>
                                      </p:cBhvr>
                                      <p:to>
                                        <p:strVal val="visible"/>
                                      </p:to>
                                    </p:set>
                                    <p:anim calcmode="lin" valueType="num">
                                      <p:cBhvr additive="base">
                                        <p:cTn id="132" dur="500"/>
                                        <p:tgtEl>
                                          <p:spTgt spid="21"/>
                                        </p:tgtEl>
                                        <p:attrNameLst>
                                          <p:attrName>ppt_y</p:attrName>
                                        </p:attrNameLst>
                                      </p:cBhvr>
                                      <p:tavLst>
                                        <p:tav tm="0">
                                          <p:val>
                                            <p:strVal val="#ppt_y-#ppt_h*1.125000"/>
                                          </p:val>
                                        </p:tav>
                                        <p:tav tm="100000">
                                          <p:val>
                                            <p:strVal val="#ppt_y"/>
                                          </p:val>
                                        </p:tav>
                                      </p:tavLst>
                                    </p:anim>
                                    <p:animEffect transition="in" filter="wipe(down)">
                                      <p:cBhvr>
                                        <p:cTn id="133" dur="500"/>
                                        <p:tgtEl>
                                          <p:spTgt spid="21"/>
                                        </p:tgtEl>
                                      </p:cBhvr>
                                    </p:animEffect>
                                  </p:childTnLst>
                                </p:cTn>
                              </p:par>
                              <p:par>
                                <p:cTn id="134" presetID="1" presetClass="exit" presetSubtype="0" fill="hold" grpId="1" nodeType="withEffect">
                                  <p:stCondLst>
                                    <p:cond delay="0"/>
                                  </p:stCondLst>
                                  <p:childTnLst>
                                    <p:set>
                                      <p:cBhvr>
                                        <p:cTn id="135" dur="1" fill="hold">
                                          <p:stCondLst>
                                            <p:cond delay="0"/>
                                          </p:stCondLst>
                                        </p:cTn>
                                        <p:tgtEl>
                                          <p:spTgt spid="23"/>
                                        </p:tgtEl>
                                        <p:attrNameLst>
                                          <p:attrName>style.visibility</p:attrName>
                                        </p:attrNameLst>
                                      </p:cBhvr>
                                      <p:to>
                                        <p:strVal val="hidden"/>
                                      </p:to>
                                    </p:set>
                                  </p:childTnLst>
                                </p:cTn>
                              </p:par>
                              <p:par>
                                <p:cTn id="136" presetID="1" presetClass="exit" presetSubtype="0" fill="hold" nodeType="withEffect">
                                  <p:stCondLst>
                                    <p:cond delay="0"/>
                                  </p:stCondLst>
                                  <p:childTnLst>
                                    <p:set>
                                      <p:cBhvr>
                                        <p:cTn id="137" dur="1" fill="hold">
                                          <p:stCondLst>
                                            <p:cond delay="0"/>
                                          </p:stCondLst>
                                        </p:cTn>
                                        <p:tgtEl>
                                          <p:spTgt spid="26"/>
                                        </p:tgtEl>
                                        <p:attrNameLst>
                                          <p:attrName>style.visibility</p:attrName>
                                        </p:attrNameLst>
                                      </p:cBhvr>
                                      <p:to>
                                        <p:strVal val="hidden"/>
                                      </p:to>
                                    </p:set>
                                  </p:childTnLst>
                                </p:cTn>
                              </p:par>
                            </p:childTnLst>
                          </p:cTn>
                        </p:par>
                        <p:par>
                          <p:cTn id="138" fill="hold">
                            <p:stCondLst>
                              <p:cond delay="500"/>
                            </p:stCondLst>
                            <p:childTnLst>
                              <p:par>
                                <p:cTn id="139" presetID="12" presetClass="entr" presetSubtype="1" fill="hold" grpId="0" nodeType="afterEffect">
                                  <p:stCondLst>
                                    <p:cond delay="0"/>
                                  </p:stCondLst>
                                  <p:childTnLst>
                                    <p:set>
                                      <p:cBhvr>
                                        <p:cTn id="140" dur="1" fill="hold">
                                          <p:stCondLst>
                                            <p:cond delay="0"/>
                                          </p:stCondLst>
                                        </p:cTn>
                                        <p:tgtEl>
                                          <p:spTgt spid="10"/>
                                        </p:tgtEl>
                                        <p:attrNameLst>
                                          <p:attrName>style.visibility</p:attrName>
                                        </p:attrNameLst>
                                      </p:cBhvr>
                                      <p:to>
                                        <p:strVal val="visible"/>
                                      </p:to>
                                    </p:set>
                                    <p:anim calcmode="lin" valueType="num">
                                      <p:cBhvr additive="base">
                                        <p:cTn id="141" dur="500"/>
                                        <p:tgtEl>
                                          <p:spTgt spid="10"/>
                                        </p:tgtEl>
                                        <p:attrNameLst>
                                          <p:attrName>ppt_y</p:attrName>
                                        </p:attrNameLst>
                                      </p:cBhvr>
                                      <p:tavLst>
                                        <p:tav tm="0">
                                          <p:val>
                                            <p:strVal val="#ppt_y-#ppt_h*1.125000"/>
                                          </p:val>
                                        </p:tav>
                                        <p:tav tm="100000">
                                          <p:val>
                                            <p:strVal val="#ppt_y"/>
                                          </p:val>
                                        </p:tav>
                                      </p:tavLst>
                                    </p:anim>
                                    <p:animEffect transition="in" filter="wipe(down)">
                                      <p:cBhvr>
                                        <p:cTn id="142" dur="500"/>
                                        <p:tgtEl>
                                          <p:spTgt spid="10"/>
                                        </p:tgtEl>
                                      </p:cBhvr>
                                    </p:animEffect>
                                  </p:childTnLst>
                                </p:cTn>
                              </p:par>
                            </p:childTnLst>
                          </p:cTn>
                        </p:par>
                      </p:childTnLst>
                    </p:cTn>
                  </p:par>
                  <p:par>
                    <p:cTn id="143" fill="hold">
                      <p:stCondLst>
                        <p:cond delay="indefinite"/>
                      </p:stCondLst>
                      <p:childTnLst>
                        <p:par>
                          <p:cTn id="144" fill="hold">
                            <p:stCondLst>
                              <p:cond delay="0"/>
                            </p:stCondLst>
                            <p:childTnLst>
                              <p:par>
                                <p:cTn id="145" presetID="12" presetClass="entr" presetSubtype="1" fill="hold" nodeType="clickEffect">
                                  <p:stCondLst>
                                    <p:cond delay="0"/>
                                  </p:stCondLst>
                                  <p:childTnLst>
                                    <p:set>
                                      <p:cBhvr>
                                        <p:cTn id="146" dur="1" fill="hold">
                                          <p:stCondLst>
                                            <p:cond delay="0"/>
                                          </p:stCondLst>
                                        </p:cTn>
                                        <p:tgtEl>
                                          <p:spTgt spid="27"/>
                                        </p:tgtEl>
                                        <p:attrNameLst>
                                          <p:attrName>style.visibility</p:attrName>
                                        </p:attrNameLst>
                                      </p:cBhvr>
                                      <p:to>
                                        <p:strVal val="visible"/>
                                      </p:to>
                                    </p:set>
                                    <p:anim calcmode="lin" valueType="num">
                                      <p:cBhvr additive="base">
                                        <p:cTn id="147" dur="500"/>
                                        <p:tgtEl>
                                          <p:spTgt spid="27"/>
                                        </p:tgtEl>
                                        <p:attrNameLst>
                                          <p:attrName>ppt_y</p:attrName>
                                        </p:attrNameLst>
                                      </p:cBhvr>
                                      <p:tavLst>
                                        <p:tav tm="0">
                                          <p:val>
                                            <p:strVal val="#ppt_y-#ppt_h*1.125000"/>
                                          </p:val>
                                        </p:tav>
                                        <p:tav tm="100000">
                                          <p:val>
                                            <p:strVal val="#ppt_y"/>
                                          </p:val>
                                        </p:tav>
                                      </p:tavLst>
                                    </p:anim>
                                    <p:animEffect transition="in" filter="wipe(down)">
                                      <p:cBhvr>
                                        <p:cTn id="148" dur="500"/>
                                        <p:tgtEl>
                                          <p:spTgt spid="27"/>
                                        </p:tgtEl>
                                      </p:cBhvr>
                                    </p:animEffect>
                                  </p:childTnLst>
                                </p:cTn>
                              </p:par>
                              <p:par>
                                <p:cTn id="149" presetID="1" presetClass="exit" presetSubtype="0" fill="hold" grpId="1" nodeType="withEffect">
                                  <p:stCondLst>
                                    <p:cond delay="0"/>
                                  </p:stCondLst>
                                  <p:childTnLst>
                                    <p:set>
                                      <p:cBhvr>
                                        <p:cTn id="150" dur="1" fill="hold">
                                          <p:stCondLst>
                                            <p:cond delay="0"/>
                                          </p:stCondLst>
                                        </p:cTn>
                                        <p:tgtEl>
                                          <p:spTgt spid="32"/>
                                        </p:tgtEl>
                                        <p:attrNameLst>
                                          <p:attrName>style.visibility</p:attrName>
                                        </p:attrNameLst>
                                      </p:cBhvr>
                                      <p:to>
                                        <p:strVal val="hidden"/>
                                      </p:to>
                                    </p:set>
                                  </p:childTnLst>
                                </p:cTn>
                              </p:par>
                              <p:par>
                                <p:cTn id="151" presetID="1" presetClass="exit" presetSubtype="0" fill="hold" nodeType="withEffect">
                                  <p:stCondLst>
                                    <p:cond delay="0"/>
                                  </p:stCondLst>
                                  <p:childTnLst>
                                    <p:set>
                                      <p:cBhvr>
                                        <p:cTn id="152" dur="1" fill="hold">
                                          <p:stCondLst>
                                            <p:cond delay="0"/>
                                          </p:stCondLst>
                                        </p:cTn>
                                        <p:tgtEl>
                                          <p:spTgt spid="33"/>
                                        </p:tgtEl>
                                        <p:attrNameLst>
                                          <p:attrName>style.visibility</p:attrName>
                                        </p:attrNameLst>
                                      </p:cBhvr>
                                      <p:to>
                                        <p:strVal val="hidden"/>
                                      </p:to>
                                    </p:set>
                                  </p:childTnLst>
                                </p:cTn>
                              </p:par>
                            </p:childTnLst>
                          </p:cTn>
                        </p:par>
                        <p:par>
                          <p:cTn id="153" fill="hold">
                            <p:stCondLst>
                              <p:cond delay="500"/>
                            </p:stCondLst>
                            <p:childTnLst>
                              <p:par>
                                <p:cTn id="154" presetID="12" presetClass="entr" presetSubtype="1" fill="hold" grpId="0" nodeType="afterEffect">
                                  <p:stCondLst>
                                    <p:cond delay="0"/>
                                  </p:stCondLst>
                                  <p:childTnLst>
                                    <p:set>
                                      <p:cBhvr>
                                        <p:cTn id="155" dur="1" fill="hold">
                                          <p:stCondLst>
                                            <p:cond delay="0"/>
                                          </p:stCondLst>
                                        </p:cTn>
                                        <p:tgtEl>
                                          <p:spTgt spid="12"/>
                                        </p:tgtEl>
                                        <p:attrNameLst>
                                          <p:attrName>style.visibility</p:attrName>
                                        </p:attrNameLst>
                                      </p:cBhvr>
                                      <p:to>
                                        <p:strVal val="visible"/>
                                      </p:to>
                                    </p:set>
                                    <p:anim calcmode="lin" valueType="num">
                                      <p:cBhvr additive="base">
                                        <p:cTn id="156" dur="500"/>
                                        <p:tgtEl>
                                          <p:spTgt spid="12"/>
                                        </p:tgtEl>
                                        <p:attrNameLst>
                                          <p:attrName>ppt_y</p:attrName>
                                        </p:attrNameLst>
                                      </p:cBhvr>
                                      <p:tavLst>
                                        <p:tav tm="0">
                                          <p:val>
                                            <p:strVal val="#ppt_y-#ppt_h*1.125000"/>
                                          </p:val>
                                        </p:tav>
                                        <p:tav tm="100000">
                                          <p:val>
                                            <p:strVal val="#ppt_y"/>
                                          </p:val>
                                        </p:tav>
                                      </p:tavLst>
                                    </p:anim>
                                    <p:animEffect transition="in" filter="wipe(down)">
                                      <p:cBhvr>
                                        <p:cTn id="157" dur="500"/>
                                        <p:tgtEl>
                                          <p:spTgt spid="12"/>
                                        </p:tgtEl>
                                      </p:cBhvr>
                                    </p:animEffect>
                                  </p:childTnLst>
                                </p:cTn>
                              </p:par>
                            </p:childTnLst>
                          </p:cTn>
                        </p:par>
                      </p:childTnLst>
                    </p:cTn>
                  </p:par>
                  <p:par>
                    <p:cTn id="158" fill="hold">
                      <p:stCondLst>
                        <p:cond delay="indefinite"/>
                      </p:stCondLst>
                      <p:childTnLst>
                        <p:par>
                          <p:cTn id="159" fill="hold">
                            <p:stCondLst>
                              <p:cond delay="0"/>
                            </p:stCondLst>
                            <p:childTnLst>
                              <p:par>
                                <p:cTn id="160" presetID="12" presetClass="entr" presetSubtype="1" fill="hold" nodeType="clickEffect">
                                  <p:stCondLst>
                                    <p:cond delay="0"/>
                                  </p:stCondLst>
                                  <p:childTnLst>
                                    <p:set>
                                      <p:cBhvr>
                                        <p:cTn id="161" dur="1" fill="hold">
                                          <p:stCondLst>
                                            <p:cond delay="0"/>
                                          </p:stCondLst>
                                        </p:cTn>
                                        <p:tgtEl>
                                          <p:spTgt spid="24"/>
                                        </p:tgtEl>
                                        <p:attrNameLst>
                                          <p:attrName>style.visibility</p:attrName>
                                        </p:attrNameLst>
                                      </p:cBhvr>
                                      <p:to>
                                        <p:strVal val="visible"/>
                                      </p:to>
                                    </p:set>
                                    <p:anim calcmode="lin" valueType="num">
                                      <p:cBhvr additive="base">
                                        <p:cTn id="162" dur="500"/>
                                        <p:tgtEl>
                                          <p:spTgt spid="24"/>
                                        </p:tgtEl>
                                        <p:attrNameLst>
                                          <p:attrName>ppt_y</p:attrName>
                                        </p:attrNameLst>
                                      </p:cBhvr>
                                      <p:tavLst>
                                        <p:tav tm="0">
                                          <p:val>
                                            <p:strVal val="#ppt_y-#ppt_h*1.125000"/>
                                          </p:val>
                                        </p:tav>
                                        <p:tav tm="100000">
                                          <p:val>
                                            <p:strVal val="#ppt_y"/>
                                          </p:val>
                                        </p:tav>
                                      </p:tavLst>
                                    </p:anim>
                                    <p:animEffect transition="in" filter="wipe(down)">
                                      <p:cBhvr>
                                        <p:cTn id="163" dur="500"/>
                                        <p:tgtEl>
                                          <p:spTgt spid="24"/>
                                        </p:tgtEl>
                                      </p:cBhvr>
                                    </p:animEffect>
                                  </p:childTnLst>
                                </p:cTn>
                              </p:par>
                              <p:par>
                                <p:cTn id="164" presetID="1" presetClass="exit" presetSubtype="0" fill="hold" grpId="1" nodeType="withEffect">
                                  <p:stCondLst>
                                    <p:cond delay="0"/>
                                  </p:stCondLst>
                                  <p:childTnLst>
                                    <p:set>
                                      <p:cBhvr>
                                        <p:cTn id="165" dur="1" fill="hold">
                                          <p:stCondLst>
                                            <p:cond delay="0"/>
                                          </p:stCondLst>
                                        </p:cTn>
                                        <p:tgtEl>
                                          <p:spTgt spid="34"/>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35"/>
                                        </p:tgtEl>
                                        <p:attrNameLst>
                                          <p:attrName>style.visibility</p:attrName>
                                        </p:attrNameLst>
                                      </p:cBhvr>
                                      <p:to>
                                        <p:strVal val="hidden"/>
                                      </p:to>
                                    </p:set>
                                  </p:childTnLst>
                                </p:cTn>
                              </p:par>
                            </p:childTnLst>
                          </p:cTn>
                        </p:par>
                        <p:par>
                          <p:cTn id="168" fill="hold">
                            <p:stCondLst>
                              <p:cond delay="500"/>
                            </p:stCondLst>
                            <p:childTnLst>
                              <p:par>
                                <p:cTn id="169" presetID="12" presetClass="entr" presetSubtype="1" fill="hold" grpId="0" nodeType="afterEffect">
                                  <p:stCondLst>
                                    <p:cond delay="0"/>
                                  </p:stCondLst>
                                  <p:childTnLst>
                                    <p:set>
                                      <p:cBhvr>
                                        <p:cTn id="170" dur="1" fill="hold">
                                          <p:stCondLst>
                                            <p:cond delay="0"/>
                                          </p:stCondLst>
                                        </p:cTn>
                                        <p:tgtEl>
                                          <p:spTgt spid="11"/>
                                        </p:tgtEl>
                                        <p:attrNameLst>
                                          <p:attrName>style.visibility</p:attrName>
                                        </p:attrNameLst>
                                      </p:cBhvr>
                                      <p:to>
                                        <p:strVal val="visible"/>
                                      </p:to>
                                    </p:set>
                                    <p:anim calcmode="lin" valueType="num">
                                      <p:cBhvr additive="base">
                                        <p:cTn id="171" dur="500"/>
                                        <p:tgtEl>
                                          <p:spTgt spid="11"/>
                                        </p:tgtEl>
                                        <p:attrNameLst>
                                          <p:attrName>ppt_y</p:attrName>
                                        </p:attrNameLst>
                                      </p:cBhvr>
                                      <p:tavLst>
                                        <p:tav tm="0">
                                          <p:val>
                                            <p:strVal val="#ppt_y-#ppt_h*1.125000"/>
                                          </p:val>
                                        </p:tav>
                                        <p:tav tm="100000">
                                          <p:val>
                                            <p:strVal val="#ppt_y"/>
                                          </p:val>
                                        </p:tav>
                                      </p:tavLst>
                                    </p:anim>
                                    <p:animEffect transition="in" filter="wipe(down)">
                                      <p:cBhvr>
                                        <p:cTn id="172" dur="500"/>
                                        <p:tgtEl>
                                          <p:spTgt spid="11"/>
                                        </p:tgtEl>
                                      </p:cBhvr>
                                    </p:animEffect>
                                  </p:childTnLst>
                                </p:cTn>
                              </p:par>
                            </p:childTnLst>
                          </p:cTn>
                        </p:par>
                      </p:childTnLst>
                    </p:cTn>
                  </p:par>
                  <p:par>
                    <p:cTn id="173" fill="hold">
                      <p:stCondLst>
                        <p:cond delay="indefinite"/>
                      </p:stCondLst>
                      <p:childTnLst>
                        <p:par>
                          <p:cTn id="174" fill="hold">
                            <p:stCondLst>
                              <p:cond delay="0"/>
                            </p:stCondLst>
                            <p:childTnLst>
                              <p:par>
                                <p:cTn id="175" presetID="14" presetClass="entr" presetSubtype="10" fill="hold" grpId="0" nodeType="clickEffect">
                                  <p:stCondLst>
                                    <p:cond delay="0"/>
                                  </p:stCondLst>
                                  <p:childTnLst>
                                    <p:set>
                                      <p:cBhvr>
                                        <p:cTn id="176" dur="1" fill="hold">
                                          <p:stCondLst>
                                            <p:cond delay="0"/>
                                          </p:stCondLst>
                                        </p:cTn>
                                        <p:tgtEl>
                                          <p:spTgt spid="20"/>
                                        </p:tgtEl>
                                        <p:attrNameLst>
                                          <p:attrName>style.visibility</p:attrName>
                                        </p:attrNameLst>
                                      </p:cBhvr>
                                      <p:to>
                                        <p:strVal val="visible"/>
                                      </p:to>
                                    </p:set>
                                    <p:animEffect transition="in" filter="randombar(horizontal)">
                                      <p:cBhvr>
                                        <p:cTn id="177" dur="500"/>
                                        <p:tgtEl>
                                          <p:spTgt spid="20"/>
                                        </p:tgtEl>
                                      </p:cBhvr>
                                    </p:animEffect>
                                  </p:childTnLst>
                                </p:cTn>
                              </p:par>
                            </p:childTnLst>
                          </p:cTn>
                        </p:par>
                      </p:childTnLst>
                    </p:cTn>
                  </p:par>
                  <p:par>
                    <p:cTn id="178" fill="hold">
                      <p:stCondLst>
                        <p:cond delay="indefinite"/>
                      </p:stCondLst>
                      <p:childTnLst>
                        <p:par>
                          <p:cTn id="179" fill="hold">
                            <p:stCondLst>
                              <p:cond delay="0"/>
                            </p:stCondLst>
                            <p:childTnLst>
                              <p:par>
                                <p:cTn id="180" presetID="14" presetClass="entr" presetSubtype="10" fill="hold" grpId="0" nodeType="clickEffect">
                                  <p:stCondLst>
                                    <p:cond delay="0"/>
                                  </p:stCondLst>
                                  <p:childTnLst>
                                    <p:set>
                                      <p:cBhvr>
                                        <p:cTn id="181" dur="1" fill="hold">
                                          <p:stCondLst>
                                            <p:cond delay="0"/>
                                          </p:stCondLst>
                                        </p:cTn>
                                        <p:tgtEl>
                                          <p:spTgt spid="29"/>
                                        </p:tgtEl>
                                        <p:attrNameLst>
                                          <p:attrName>style.visibility</p:attrName>
                                        </p:attrNameLst>
                                      </p:cBhvr>
                                      <p:to>
                                        <p:strVal val="visible"/>
                                      </p:to>
                                    </p:set>
                                    <p:animEffect transition="in" filter="randombar(horizontal)">
                                      <p:cBhvr>
                                        <p:cTn id="18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bldLvl="0" animBg="1"/>
      <p:bldP spid="29" grpId="0"/>
      <p:bldP spid="20" grpId="0"/>
      <p:bldP spid="22" grpId="0" bldLvl="0" animBg="1"/>
      <p:bldP spid="22" grpId="1" bldLvl="0" animBg="1"/>
      <p:bldP spid="23" grpId="0" bldLvl="0" animBg="1"/>
      <p:bldP spid="23" grpId="1" bldLvl="0" animBg="1"/>
      <p:bldP spid="3" grpId="0"/>
      <p:bldP spid="32" grpId="0" bldLvl="0" animBg="1"/>
      <p:bldP spid="32" grpId="1" bldLvl="0" animBg="1"/>
      <p:bldP spid="34" grpId="0" bldLvl="0" animBg="1"/>
      <p:bldP spid="34" grpId="1" bldLvl="0" animBg="1"/>
      <p:bldP spid="36" grpId="0" bldLvl="0" animBg="1"/>
      <p:bldP spid="36" grpId="1" bldLvl="0" animBg="1"/>
      <p:bldP spid="38" grpId="0" bldLvl="0" animBg="1"/>
      <p:bldP spid="38" grpId="1"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043608" y="848714"/>
            <a:ext cx="6840760" cy="686593"/>
          </a:xfrm>
        </p:spPr>
        <p:txBody>
          <a:bodyPr/>
          <a:lstStyle/>
          <a:p>
            <a:pPr algn="ctr"/>
            <a:r>
              <a:rPr lang="zh-CN" altLang="en-US" sz="3200" b="1" dirty="0" smtClean="0">
                <a:solidFill>
                  <a:schemeClr val="tx1"/>
                </a:solidFill>
                <a:latin typeface="+mn-lt"/>
              </a:rPr>
              <a:t>自底向上法或三明治方法</a:t>
            </a:r>
            <a:endParaRPr lang="zh-CN" altLang="en-US" sz="3200" b="1" dirty="0" smtClean="0">
              <a:solidFill>
                <a:schemeClr val="tx1"/>
              </a:solidFill>
              <a:latin typeface="+mn-lt"/>
            </a:endParaRPr>
          </a:p>
        </p:txBody>
      </p:sp>
      <p:sp>
        <p:nvSpPr>
          <p:cNvPr id="2" name="圆角矩形 1"/>
          <p:cNvSpPr/>
          <p:nvPr/>
        </p:nvSpPr>
        <p:spPr>
          <a:xfrm>
            <a:off x="4211960" y="2528900"/>
            <a:ext cx="1008112" cy="300033"/>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M1</a:t>
            </a:r>
            <a:endParaRPr kumimoji="1" lang="zh-CN" altLang="en-US" sz="2000" i="0" dirty="0">
              <a:solidFill>
                <a:schemeClr val="accent1">
                  <a:lumMod val="25000"/>
                </a:schemeClr>
              </a:solidFill>
            </a:endParaRPr>
          </a:p>
        </p:txBody>
      </p:sp>
      <p:sp>
        <p:nvSpPr>
          <p:cNvPr id="6" name="圆角矩形 5"/>
          <p:cNvSpPr/>
          <p:nvPr/>
        </p:nvSpPr>
        <p:spPr>
          <a:xfrm>
            <a:off x="2771800" y="3128968"/>
            <a:ext cx="1008112" cy="300033"/>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M2</a:t>
            </a:r>
            <a:endParaRPr kumimoji="1" lang="zh-CN" altLang="en-US" sz="2000" i="0" dirty="0">
              <a:solidFill>
                <a:schemeClr val="accent1">
                  <a:lumMod val="25000"/>
                </a:schemeClr>
              </a:solidFill>
            </a:endParaRPr>
          </a:p>
        </p:txBody>
      </p:sp>
      <p:sp>
        <p:nvSpPr>
          <p:cNvPr id="7" name="圆角矩形 6"/>
          <p:cNvSpPr/>
          <p:nvPr/>
        </p:nvSpPr>
        <p:spPr>
          <a:xfrm>
            <a:off x="4355976" y="3128968"/>
            <a:ext cx="1008112" cy="300033"/>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M3</a:t>
            </a:r>
            <a:endParaRPr kumimoji="1" lang="zh-CN" altLang="en-US" sz="2000" i="0" dirty="0">
              <a:solidFill>
                <a:schemeClr val="accent1">
                  <a:lumMod val="25000"/>
                </a:schemeClr>
              </a:solidFill>
            </a:endParaRPr>
          </a:p>
        </p:txBody>
      </p:sp>
      <p:sp>
        <p:nvSpPr>
          <p:cNvPr id="8" name="圆角矩形 7"/>
          <p:cNvSpPr/>
          <p:nvPr/>
        </p:nvSpPr>
        <p:spPr>
          <a:xfrm>
            <a:off x="6228184" y="3128968"/>
            <a:ext cx="1008112" cy="300033"/>
          </a:xfrm>
          <a:prstGeom prst="roundRect">
            <a:avLst/>
          </a:prstGeom>
          <a:solidFill>
            <a:srgbClr val="E3C96C"/>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S</a:t>
            </a:r>
            <a:r>
              <a:rPr kumimoji="1" lang="en-US" altLang="zh-CN" sz="2000" i="0" dirty="0">
                <a:solidFill>
                  <a:schemeClr val="accent1">
                    <a:lumMod val="25000"/>
                  </a:schemeClr>
                </a:solidFill>
              </a:rPr>
              <a:t>4</a:t>
            </a:r>
            <a:endParaRPr kumimoji="1" lang="zh-CN" altLang="en-US" sz="2000" i="0" dirty="0">
              <a:solidFill>
                <a:schemeClr val="accent1">
                  <a:lumMod val="25000"/>
                </a:schemeClr>
              </a:solidFill>
            </a:endParaRPr>
          </a:p>
        </p:txBody>
      </p:sp>
      <p:sp>
        <p:nvSpPr>
          <p:cNvPr id="9" name="圆角矩形 8"/>
          <p:cNvSpPr/>
          <p:nvPr/>
        </p:nvSpPr>
        <p:spPr>
          <a:xfrm>
            <a:off x="1547664" y="3789040"/>
            <a:ext cx="1008112" cy="300033"/>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M5</a:t>
            </a:r>
            <a:endParaRPr kumimoji="1" lang="zh-CN" altLang="en-US" sz="2000" i="0" dirty="0">
              <a:solidFill>
                <a:schemeClr val="accent1">
                  <a:lumMod val="25000"/>
                </a:schemeClr>
              </a:solidFill>
            </a:endParaRPr>
          </a:p>
        </p:txBody>
      </p:sp>
      <p:sp>
        <p:nvSpPr>
          <p:cNvPr id="10" name="圆角矩形 9"/>
          <p:cNvSpPr/>
          <p:nvPr/>
        </p:nvSpPr>
        <p:spPr>
          <a:xfrm>
            <a:off x="3131840" y="3789040"/>
            <a:ext cx="1008112" cy="300033"/>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M6</a:t>
            </a:r>
            <a:endParaRPr kumimoji="1" lang="zh-CN" altLang="en-US" sz="2000" i="0" dirty="0">
              <a:solidFill>
                <a:schemeClr val="accent1">
                  <a:lumMod val="25000"/>
                </a:schemeClr>
              </a:solidFill>
            </a:endParaRPr>
          </a:p>
        </p:txBody>
      </p:sp>
      <p:sp>
        <p:nvSpPr>
          <p:cNvPr id="11" name="圆角矩形 10"/>
          <p:cNvSpPr/>
          <p:nvPr/>
        </p:nvSpPr>
        <p:spPr>
          <a:xfrm>
            <a:off x="1547664" y="4449114"/>
            <a:ext cx="1008112" cy="300033"/>
          </a:xfrm>
          <a:prstGeom prst="roundRect">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M8</a:t>
            </a:r>
            <a:endParaRPr kumimoji="1" lang="zh-CN" altLang="en-US" sz="2000" i="0" dirty="0">
              <a:solidFill>
                <a:schemeClr val="accent1">
                  <a:lumMod val="25000"/>
                </a:schemeClr>
              </a:solidFill>
            </a:endParaRPr>
          </a:p>
        </p:txBody>
      </p:sp>
      <p:sp>
        <p:nvSpPr>
          <p:cNvPr id="12" name="圆角矩形 11"/>
          <p:cNvSpPr/>
          <p:nvPr/>
        </p:nvSpPr>
        <p:spPr>
          <a:xfrm>
            <a:off x="4644008" y="3789040"/>
            <a:ext cx="1008112" cy="300033"/>
          </a:xfrm>
          <a:prstGeom prst="roundRect">
            <a:avLst/>
          </a:prstGeom>
          <a:solidFill>
            <a:srgbClr val="E3C96C"/>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accent1">
                    <a:lumMod val="25000"/>
                  </a:schemeClr>
                </a:solidFill>
              </a:rPr>
              <a:t>S7</a:t>
            </a:r>
            <a:endParaRPr kumimoji="1" lang="zh-CN" altLang="en-US" sz="2000" i="0" dirty="0">
              <a:solidFill>
                <a:schemeClr val="accent1">
                  <a:lumMod val="25000"/>
                </a:schemeClr>
              </a:solidFill>
            </a:endParaRPr>
          </a:p>
        </p:txBody>
      </p:sp>
      <p:cxnSp>
        <p:nvCxnSpPr>
          <p:cNvPr id="4" name="直线连接符 3"/>
          <p:cNvCxnSpPr>
            <a:stCxn id="2" idx="2"/>
            <a:endCxn id="6" idx="0"/>
          </p:cNvCxnSpPr>
          <p:nvPr/>
        </p:nvCxnSpPr>
        <p:spPr bwMode="auto">
          <a:xfrm flipH="1">
            <a:off x="3275856" y="2828934"/>
            <a:ext cx="1440160" cy="300033"/>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15" name="直线连接符 14"/>
          <p:cNvCxnSpPr>
            <a:stCxn id="2" idx="2"/>
            <a:endCxn id="7" idx="0"/>
          </p:cNvCxnSpPr>
          <p:nvPr/>
        </p:nvCxnSpPr>
        <p:spPr bwMode="auto">
          <a:xfrm>
            <a:off x="4716016" y="2828934"/>
            <a:ext cx="144016" cy="300033"/>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18" name="直线连接符 17"/>
          <p:cNvCxnSpPr>
            <a:stCxn id="6" idx="2"/>
            <a:endCxn id="9" idx="0"/>
          </p:cNvCxnSpPr>
          <p:nvPr/>
        </p:nvCxnSpPr>
        <p:spPr bwMode="auto">
          <a:xfrm flipH="1">
            <a:off x="2051720" y="3429000"/>
            <a:ext cx="1224136" cy="360040"/>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21" name="直线连接符 20"/>
          <p:cNvCxnSpPr>
            <a:stCxn id="10" idx="0"/>
            <a:endCxn id="6" idx="2"/>
          </p:cNvCxnSpPr>
          <p:nvPr/>
        </p:nvCxnSpPr>
        <p:spPr bwMode="auto">
          <a:xfrm flipH="1" flipV="1">
            <a:off x="3275856" y="3429000"/>
            <a:ext cx="360040" cy="360040"/>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24" name="直线连接符 23"/>
          <p:cNvCxnSpPr>
            <a:stCxn id="9" idx="2"/>
            <a:endCxn id="11" idx="0"/>
          </p:cNvCxnSpPr>
          <p:nvPr/>
        </p:nvCxnSpPr>
        <p:spPr bwMode="auto">
          <a:xfrm>
            <a:off x="2051720" y="4089073"/>
            <a:ext cx="0" cy="360040"/>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27" name="直线连接符 26"/>
          <p:cNvCxnSpPr>
            <a:stCxn id="7" idx="2"/>
            <a:endCxn id="12" idx="0"/>
          </p:cNvCxnSpPr>
          <p:nvPr/>
        </p:nvCxnSpPr>
        <p:spPr bwMode="auto">
          <a:xfrm>
            <a:off x="4860032" y="3429000"/>
            <a:ext cx="288032" cy="360040"/>
          </a:xfrm>
          <a:prstGeom prst="line">
            <a:avLst/>
          </a:prstGeom>
          <a:solidFill>
            <a:schemeClr val="accent1"/>
          </a:solidFill>
          <a:ln w="19050" cap="flat" cmpd="sng" algn="ctr">
            <a:solidFill>
              <a:schemeClr val="accent1">
                <a:lumMod val="50000"/>
              </a:schemeClr>
            </a:solidFill>
            <a:prstDash val="sysDash"/>
            <a:round/>
            <a:headEnd type="none" w="med" len="med"/>
            <a:tailEnd type="none" w="med" len="med"/>
          </a:ln>
          <a:effectLst/>
        </p:spPr>
      </p:cxnSp>
      <p:cxnSp>
        <p:nvCxnSpPr>
          <p:cNvPr id="30" name="直线连接符 29"/>
          <p:cNvCxnSpPr>
            <a:stCxn id="2" idx="2"/>
            <a:endCxn id="8" idx="0"/>
          </p:cNvCxnSpPr>
          <p:nvPr/>
        </p:nvCxnSpPr>
        <p:spPr bwMode="auto">
          <a:xfrm>
            <a:off x="4716016" y="2828934"/>
            <a:ext cx="2016224" cy="300033"/>
          </a:xfrm>
          <a:prstGeom prst="line">
            <a:avLst/>
          </a:prstGeom>
          <a:solidFill>
            <a:schemeClr val="accent1"/>
          </a:solidFill>
          <a:ln w="19050" cap="flat" cmpd="sng" algn="ctr">
            <a:solidFill>
              <a:schemeClr val="accent1">
                <a:lumMod val="50000"/>
              </a:schemeClr>
            </a:solidFill>
            <a:prstDash val="sysDash"/>
            <a:round/>
            <a:headEnd type="none" w="med" len="med"/>
            <a:tailEnd type="none" w="med" len="med"/>
          </a:ln>
          <a:effectLst/>
        </p:spPr>
      </p:cxnSp>
      <p:sp>
        <p:nvSpPr>
          <p:cNvPr id="14" name="上箭头 13"/>
          <p:cNvSpPr/>
          <p:nvPr/>
        </p:nvSpPr>
        <p:spPr>
          <a:xfrm>
            <a:off x="827584" y="2768928"/>
            <a:ext cx="432048" cy="2100233"/>
          </a:xfrm>
          <a:prstGeom prst="upArrow">
            <a:avLst>
              <a:gd name="adj1" fmla="val 50000"/>
              <a:gd name="adj2" fmla="val 120759"/>
            </a:avLst>
          </a:prstGeom>
          <a:gradFill flip="none" rotWithShape="1">
            <a:gsLst>
              <a:gs pos="0">
                <a:schemeClr val="accent6">
                  <a:lumMod val="20000"/>
                  <a:lumOff val="80000"/>
                </a:schemeClr>
              </a:gs>
              <a:gs pos="100000">
                <a:srgbClr val="008000"/>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上箭头 24"/>
          <p:cNvSpPr/>
          <p:nvPr/>
        </p:nvSpPr>
        <p:spPr>
          <a:xfrm>
            <a:off x="7668344" y="3669027"/>
            <a:ext cx="432048" cy="1080120"/>
          </a:xfrm>
          <a:prstGeom prst="upArrow">
            <a:avLst>
              <a:gd name="adj1" fmla="val 50000"/>
              <a:gd name="adj2" fmla="val 120759"/>
            </a:avLst>
          </a:prstGeom>
          <a:gradFill flip="none" rotWithShape="1">
            <a:gsLst>
              <a:gs pos="0">
                <a:schemeClr val="accent6">
                  <a:lumMod val="20000"/>
                  <a:lumOff val="80000"/>
                </a:schemeClr>
              </a:gs>
              <a:gs pos="100000">
                <a:srgbClr val="008000"/>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上箭头 25"/>
          <p:cNvSpPr/>
          <p:nvPr/>
        </p:nvSpPr>
        <p:spPr>
          <a:xfrm rot="10800000">
            <a:off x="7668344" y="2468893"/>
            <a:ext cx="432048" cy="1080120"/>
          </a:xfrm>
          <a:prstGeom prst="upArrow">
            <a:avLst>
              <a:gd name="adj1" fmla="val 50000"/>
              <a:gd name="adj2" fmla="val 120759"/>
            </a:avLst>
          </a:prstGeom>
          <a:gradFill flip="none" rotWithShape="1">
            <a:gsLst>
              <a:gs pos="0">
                <a:schemeClr val="accent6">
                  <a:lumMod val="20000"/>
                  <a:lumOff val="80000"/>
                </a:schemeClr>
              </a:gs>
              <a:gs pos="100000">
                <a:srgbClr val="008000"/>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圆角矩形 27"/>
          <p:cNvSpPr/>
          <p:nvPr/>
        </p:nvSpPr>
        <p:spPr>
          <a:xfrm>
            <a:off x="2771800" y="3128968"/>
            <a:ext cx="1008112" cy="300033"/>
          </a:xfrm>
          <a:prstGeom prst="roundRect">
            <a:avLst/>
          </a:prstGeom>
          <a:solidFill>
            <a:srgbClr val="FF6600"/>
          </a:solidFill>
          <a:ln>
            <a:solidFill>
              <a:srgbClr val="FFB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i="0" dirty="0" smtClean="0">
                <a:solidFill>
                  <a:schemeClr val="bg1"/>
                </a:solidFill>
              </a:rPr>
              <a:t>Driver</a:t>
            </a:r>
            <a:r>
              <a:rPr kumimoji="1" lang="zh-CN" altLang="zh-CN" i="0" dirty="0">
                <a:solidFill>
                  <a:schemeClr val="bg1"/>
                </a:solidFill>
              </a:rPr>
              <a:t>1</a:t>
            </a:r>
            <a:endParaRPr kumimoji="1" lang="zh-CN" altLang="en-US" i="0" dirty="0">
              <a:solidFill>
                <a:schemeClr val="bg1"/>
              </a:solidFill>
            </a:endParaRPr>
          </a:p>
        </p:txBody>
      </p:sp>
      <p:sp>
        <p:nvSpPr>
          <p:cNvPr id="31" name="文本框 30"/>
          <p:cNvSpPr txBox="1"/>
          <p:nvPr/>
        </p:nvSpPr>
        <p:spPr>
          <a:xfrm>
            <a:off x="1619672" y="2828933"/>
            <a:ext cx="1097280" cy="368300"/>
          </a:xfrm>
          <a:prstGeom prst="rect">
            <a:avLst/>
          </a:prstGeom>
          <a:noFill/>
        </p:spPr>
        <p:txBody>
          <a:bodyPr wrap="none" rtlCol="0">
            <a:spAutoFit/>
          </a:bodyPr>
          <a:lstStyle/>
          <a:p>
            <a:r>
              <a:rPr kumimoji="1" lang="zh-CN" altLang="en-US" i="0" dirty="0" smtClean="0">
                <a:solidFill>
                  <a:srgbClr val="FF6600"/>
                </a:solidFill>
              </a:rPr>
              <a:t>驱动程序</a:t>
            </a:r>
            <a:endParaRPr kumimoji="1" lang="zh-CN" altLang="en-US" i="0" dirty="0">
              <a:solidFill>
                <a:srgbClr val="FF6600"/>
              </a:solidFill>
            </a:endParaRPr>
          </a:p>
        </p:txBody>
      </p:sp>
      <p:cxnSp>
        <p:nvCxnSpPr>
          <p:cNvPr id="32" name="直线连接符 31"/>
          <p:cNvCxnSpPr/>
          <p:nvPr/>
        </p:nvCxnSpPr>
        <p:spPr bwMode="auto">
          <a:xfrm flipH="1">
            <a:off x="1979712" y="3429000"/>
            <a:ext cx="1224136" cy="360040"/>
          </a:xfrm>
          <a:prstGeom prst="line">
            <a:avLst/>
          </a:prstGeom>
          <a:solidFill>
            <a:schemeClr val="accent1"/>
          </a:solidFill>
          <a:ln w="19050" cap="flat" cmpd="sng" algn="ctr">
            <a:solidFill>
              <a:srgbClr val="FF6600"/>
            </a:solidFill>
            <a:prstDash val="dash"/>
            <a:round/>
            <a:headEnd type="none" w="med" len="med"/>
            <a:tailEnd type="none" w="med" len="med"/>
          </a:ln>
          <a:effectLst/>
        </p:spPr>
      </p:cxnSp>
      <p:sp>
        <p:nvSpPr>
          <p:cNvPr id="33" name="圆角矩形 32"/>
          <p:cNvSpPr/>
          <p:nvPr/>
        </p:nvSpPr>
        <p:spPr>
          <a:xfrm>
            <a:off x="4211960" y="2528900"/>
            <a:ext cx="1008112" cy="300033"/>
          </a:xfrm>
          <a:prstGeom prst="roundRect">
            <a:avLst/>
          </a:prstGeom>
          <a:solidFill>
            <a:srgbClr val="FF6600"/>
          </a:solidFill>
          <a:ln>
            <a:solidFill>
              <a:srgbClr val="FFB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i="0" dirty="0" smtClean="0">
                <a:solidFill>
                  <a:schemeClr val="bg1"/>
                </a:solidFill>
              </a:rPr>
              <a:t>Driver</a:t>
            </a:r>
            <a:r>
              <a:rPr kumimoji="1" lang="zh-CN" altLang="zh-CN" i="0" dirty="0">
                <a:solidFill>
                  <a:schemeClr val="bg1"/>
                </a:solidFill>
              </a:rPr>
              <a:t>2</a:t>
            </a:r>
            <a:endParaRPr kumimoji="1" lang="zh-CN" altLang="en-US" i="0" dirty="0">
              <a:solidFill>
                <a:schemeClr val="bg1"/>
              </a:solidFill>
            </a:endParaRPr>
          </a:p>
        </p:txBody>
      </p:sp>
      <p:sp>
        <p:nvSpPr>
          <p:cNvPr id="34" name="文本框 33"/>
          <p:cNvSpPr txBox="1"/>
          <p:nvPr/>
        </p:nvSpPr>
        <p:spPr>
          <a:xfrm>
            <a:off x="3491880" y="2168860"/>
            <a:ext cx="1097280" cy="368300"/>
          </a:xfrm>
          <a:prstGeom prst="rect">
            <a:avLst/>
          </a:prstGeom>
          <a:noFill/>
        </p:spPr>
        <p:txBody>
          <a:bodyPr wrap="none" rtlCol="0">
            <a:spAutoFit/>
          </a:bodyPr>
          <a:lstStyle/>
          <a:p>
            <a:r>
              <a:rPr kumimoji="1" lang="zh-CN" altLang="en-US" i="0" dirty="0" smtClean="0">
                <a:solidFill>
                  <a:srgbClr val="FF6600"/>
                </a:solidFill>
              </a:rPr>
              <a:t>驱动程序</a:t>
            </a:r>
            <a:endParaRPr kumimoji="1" lang="zh-CN" altLang="en-US" i="0" dirty="0">
              <a:solidFill>
                <a:srgbClr val="FF6600"/>
              </a:solidFill>
            </a:endParaRPr>
          </a:p>
        </p:txBody>
      </p:sp>
      <p:cxnSp>
        <p:nvCxnSpPr>
          <p:cNvPr id="35" name="直线连接符 34"/>
          <p:cNvCxnSpPr/>
          <p:nvPr/>
        </p:nvCxnSpPr>
        <p:spPr bwMode="auto">
          <a:xfrm flipH="1">
            <a:off x="3203848" y="2828934"/>
            <a:ext cx="1368152" cy="300033"/>
          </a:xfrm>
          <a:prstGeom prst="line">
            <a:avLst/>
          </a:prstGeom>
          <a:solidFill>
            <a:schemeClr val="accent1"/>
          </a:solidFill>
          <a:ln w="19050" cap="flat" cmpd="sng" algn="ctr">
            <a:solidFill>
              <a:srgbClr val="FF6600"/>
            </a:solidFill>
            <a:prstDash val="dash"/>
            <a:round/>
            <a:headEnd type="none" w="med" len="med"/>
            <a:tailEnd type="none" w="med" len="med"/>
          </a:ln>
          <a:effectLst/>
        </p:spPr>
      </p:cxnSp>
      <p:cxnSp>
        <p:nvCxnSpPr>
          <p:cNvPr id="36" name="直线连接符 35"/>
          <p:cNvCxnSpPr>
            <a:stCxn id="33" idx="2"/>
            <a:endCxn id="7" idx="0"/>
          </p:cNvCxnSpPr>
          <p:nvPr/>
        </p:nvCxnSpPr>
        <p:spPr bwMode="auto">
          <a:xfrm>
            <a:off x="4716016" y="2828934"/>
            <a:ext cx="144016" cy="300033"/>
          </a:xfrm>
          <a:prstGeom prst="line">
            <a:avLst/>
          </a:prstGeom>
          <a:solidFill>
            <a:schemeClr val="accent1"/>
          </a:solidFill>
          <a:ln w="19050" cap="flat" cmpd="sng" algn="ctr">
            <a:solidFill>
              <a:srgbClr val="FF6600"/>
            </a:solidFill>
            <a:prstDash val="dash"/>
            <a:round/>
            <a:headEnd type="none" w="med" len="med"/>
            <a:tailEnd type="none" w="med" len="med"/>
          </a:ln>
          <a:effectLst/>
        </p:spPr>
      </p:cxnSp>
      <p:sp>
        <p:nvSpPr>
          <p:cNvPr id="29" name="圆角矩形 28"/>
          <p:cNvSpPr/>
          <p:nvPr/>
        </p:nvSpPr>
        <p:spPr>
          <a:xfrm>
            <a:off x="3131840" y="3789040"/>
            <a:ext cx="1008112" cy="300033"/>
          </a:xfrm>
          <a:prstGeom prst="roundRect">
            <a:avLst/>
          </a:prstGeom>
          <a:solidFill>
            <a:srgbClr val="FF6600"/>
          </a:solidFill>
          <a:ln>
            <a:solidFill>
              <a:srgbClr val="FFBC1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i="0" dirty="0" smtClean="0">
                <a:solidFill>
                  <a:schemeClr val="bg1"/>
                </a:solidFill>
              </a:rPr>
              <a:t>Stub1</a:t>
            </a:r>
            <a:endParaRPr kumimoji="1" lang="zh-CN" altLang="en-US" sz="2000" i="0" dirty="0">
              <a:solidFill>
                <a:schemeClr val="bg1"/>
              </a:solidFill>
            </a:endParaRPr>
          </a:p>
        </p:txBody>
      </p:sp>
      <p:cxnSp>
        <p:nvCxnSpPr>
          <p:cNvPr id="37" name="直线连接符 36"/>
          <p:cNvCxnSpPr>
            <a:stCxn id="28" idx="2"/>
          </p:cNvCxnSpPr>
          <p:nvPr/>
        </p:nvCxnSpPr>
        <p:spPr bwMode="auto">
          <a:xfrm>
            <a:off x="3275856" y="3429000"/>
            <a:ext cx="360040" cy="360040"/>
          </a:xfrm>
          <a:prstGeom prst="line">
            <a:avLst/>
          </a:prstGeom>
          <a:solidFill>
            <a:schemeClr val="accent1"/>
          </a:solidFill>
          <a:ln w="19050" cap="flat" cmpd="sng" algn="ctr">
            <a:solidFill>
              <a:srgbClr val="FF6600"/>
            </a:solidFill>
            <a:prstDash val="dash"/>
            <a:round/>
            <a:headEnd type="none" w="med" len="med"/>
            <a:tailEnd type="none" w="med" len="med"/>
          </a:ln>
          <a:effectLst/>
        </p:spPr>
      </p:cxnSp>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ppt_y</p:attrName>
                                        </p:attrNameLst>
                                      </p:cBhvr>
                                      <p:tavLst>
                                        <p:tav tm="0">
                                          <p:val>
                                            <p:strVal val="#ppt_y-#ppt_h*1.125000"/>
                                          </p:val>
                                        </p:tav>
                                        <p:tav tm="100000">
                                          <p:val>
                                            <p:strVal val="#ppt_y"/>
                                          </p:val>
                                        </p:tav>
                                      </p:tavLst>
                                    </p:anim>
                                    <p:animEffect transition="in" filter="wipe(down)">
                                      <p:cBhvr>
                                        <p:cTn id="13" dur="500"/>
                                        <p:tgtEl>
                                          <p:spTgt spid="24"/>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down)">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p:tgtEl>
                                          <p:spTgt spid="28"/>
                                        </p:tgtEl>
                                        <p:attrNameLst>
                                          <p:attrName>ppt_y</p:attrName>
                                        </p:attrNameLst>
                                      </p:cBhvr>
                                      <p:tavLst>
                                        <p:tav tm="0">
                                          <p:val>
                                            <p:strVal val="#ppt_y-#ppt_h*1.125000"/>
                                          </p:val>
                                        </p:tav>
                                        <p:tav tm="100000">
                                          <p:val>
                                            <p:strVal val="#ppt_y"/>
                                          </p:val>
                                        </p:tav>
                                      </p:tavLst>
                                    </p:anim>
                                    <p:animEffect transition="in" filter="wipe(down)">
                                      <p:cBhvr>
                                        <p:cTn id="24" dur="500"/>
                                        <p:tgtEl>
                                          <p:spTgt spid="28"/>
                                        </p:tgtEl>
                                      </p:cBhvr>
                                    </p:animEffect>
                                  </p:childTnLst>
                                </p:cTn>
                              </p:par>
                            </p:childTnLst>
                          </p:cTn>
                        </p:par>
                        <p:par>
                          <p:cTn id="25" fill="hold">
                            <p:stCondLst>
                              <p:cond delay="500"/>
                            </p:stCondLst>
                            <p:childTnLst>
                              <p:par>
                                <p:cTn id="26" presetID="9" presetClass="entr" presetSubtype="0" fill="hold" grpId="0" nodeType="after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dissolve">
                                      <p:cBhvr>
                                        <p:cTn id="28" dur="500"/>
                                        <p:tgtEl>
                                          <p:spTgt spid="31"/>
                                        </p:tgtEl>
                                      </p:cBhvr>
                                    </p:animEffect>
                                  </p:childTnLst>
                                </p:cTn>
                              </p:par>
                            </p:childTnLst>
                          </p:cTn>
                        </p:par>
                        <p:par>
                          <p:cTn id="29" fill="hold">
                            <p:stCondLst>
                              <p:cond delay="1000"/>
                            </p:stCondLst>
                            <p:childTnLst>
                              <p:par>
                                <p:cTn id="30" presetID="12" presetClass="entr" presetSubtype="1"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additive="base">
                                        <p:cTn id="32" dur="500"/>
                                        <p:tgtEl>
                                          <p:spTgt spid="32"/>
                                        </p:tgtEl>
                                        <p:attrNameLst>
                                          <p:attrName>ppt_y</p:attrName>
                                        </p:attrNameLst>
                                      </p:cBhvr>
                                      <p:tavLst>
                                        <p:tav tm="0">
                                          <p:val>
                                            <p:strVal val="#ppt_y-#ppt_h*1.125000"/>
                                          </p:val>
                                        </p:tav>
                                        <p:tav tm="100000">
                                          <p:val>
                                            <p:strVal val="#ppt_y"/>
                                          </p:val>
                                        </p:tav>
                                      </p:tavLst>
                                    </p:anim>
                                    <p:animEffect transition="in" filter="wipe(down)">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1" fill="hold" nodeType="clickEffect">
                                  <p:stCondLst>
                                    <p:cond delay="0"/>
                                  </p:stCondLst>
                                  <p:childTnLst>
                                    <p:set>
                                      <p:cBhvr>
                                        <p:cTn id="37" dur="1" fill="hold">
                                          <p:stCondLst>
                                            <p:cond delay="0"/>
                                          </p:stCondLst>
                                        </p:cTn>
                                        <p:tgtEl>
                                          <p:spTgt spid="37"/>
                                        </p:tgtEl>
                                        <p:attrNameLst>
                                          <p:attrName>style.visibility</p:attrName>
                                        </p:attrNameLst>
                                      </p:cBhvr>
                                      <p:to>
                                        <p:strVal val="visible"/>
                                      </p:to>
                                    </p:set>
                                    <p:anim calcmode="lin" valueType="num">
                                      <p:cBhvr additive="base">
                                        <p:cTn id="38" dur="500"/>
                                        <p:tgtEl>
                                          <p:spTgt spid="37"/>
                                        </p:tgtEl>
                                        <p:attrNameLst>
                                          <p:attrName>ppt_y</p:attrName>
                                        </p:attrNameLst>
                                      </p:cBhvr>
                                      <p:tavLst>
                                        <p:tav tm="0">
                                          <p:val>
                                            <p:strVal val="#ppt_y-#ppt_h*1.125000"/>
                                          </p:val>
                                        </p:tav>
                                        <p:tav tm="100000">
                                          <p:val>
                                            <p:strVal val="#ppt_y"/>
                                          </p:val>
                                        </p:tav>
                                      </p:tavLst>
                                    </p:anim>
                                    <p:animEffect transition="in" filter="wipe(down)">
                                      <p:cBhvr>
                                        <p:cTn id="39" dur="500"/>
                                        <p:tgtEl>
                                          <p:spTgt spid="37"/>
                                        </p:tgtEl>
                                      </p:cBhvr>
                                    </p:animEffect>
                                  </p:childTnLst>
                                </p:cTn>
                              </p:par>
                            </p:childTnLst>
                          </p:cTn>
                        </p:par>
                        <p:par>
                          <p:cTn id="40" fill="hold">
                            <p:stCondLst>
                              <p:cond delay="500"/>
                            </p:stCondLst>
                            <p:childTnLst>
                              <p:par>
                                <p:cTn id="41" presetID="12" presetClass="entr" presetSubtype="1" fill="hold" grpId="0" nodeType="afterEffect">
                                  <p:stCondLst>
                                    <p:cond delay="0"/>
                                  </p:stCondLst>
                                  <p:childTnLst>
                                    <p:set>
                                      <p:cBhvr>
                                        <p:cTn id="42" dur="1" fill="hold">
                                          <p:stCondLst>
                                            <p:cond delay="0"/>
                                          </p:stCondLst>
                                        </p:cTn>
                                        <p:tgtEl>
                                          <p:spTgt spid="29"/>
                                        </p:tgtEl>
                                        <p:attrNameLst>
                                          <p:attrName>style.visibility</p:attrName>
                                        </p:attrNameLst>
                                      </p:cBhvr>
                                      <p:to>
                                        <p:strVal val="visible"/>
                                      </p:to>
                                    </p:set>
                                    <p:anim calcmode="lin" valueType="num">
                                      <p:cBhvr additive="base">
                                        <p:cTn id="43" dur="500"/>
                                        <p:tgtEl>
                                          <p:spTgt spid="29"/>
                                        </p:tgtEl>
                                        <p:attrNameLst>
                                          <p:attrName>ppt_y</p:attrName>
                                        </p:attrNameLst>
                                      </p:cBhvr>
                                      <p:tavLst>
                                        <p:tav tm="0">
                                          <p:val>
                                            <p:strVal val="#ppt_y-#ppt_h*1.125000"/>
                                          </p:val>
                                        </p:tav>
                                        <p:tav tm="100000">
                                          <p:val>
                                            <p:strVal val="#ppt_y"/>
                                          </p:val>
                                        </p:tav>
                                      </p:tavLst>
                                    </p:anim>
                                    <p:animEffect transition="in" filter="wipe(down)">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28"/>
                                        </p:tgtEl>
                                        <p:attrNameLst>
                                          <p:attrName>style.visibility</p:attrName>
                                        </p:attrNameLst>
                                      </p:cBhvr>
                                      <p:to>
                                        <p:strVal val="hidden"/>
                                      </p:to>
                                    </p:set>
                                  </p:childTnLst>
                                </p:cTn>
                              </p:par>
                            </p:childTnLst>
                          </p:cTn>
                        </p:par>
                        <p:par>
                          <p:cTn id="49" fill="hold">
                            <p:stCondLst>
                              <p:cond delay="0"/>
                            </p:stCondLst>
                            <p:childTnLst>
                              <p:par>
                                <p:cTn id="50" presetID="1" presetClass="exit" presetSubtype="0" fill="hold" grpId="1" nodeType="afterEffect">
                                  <p:stCondLst>
                                    <p:cond delay="0"/>
                                  </p:stCondLst>
                                  <p:childTnLst>
                                    <p:set>
                                      <p:cBhvr>
                                        <p:cTn id="51" dur="1" fill="hold">
                                          <p:stCondLst>
                                            <p:cond delay="0"/>
                                          </p:stCondLst>
                                        </p:cTn>
                                        <p:tgtEl>
                                          <p:spTgt spid="31"/>
                                        </p:tgtEl>
                                        <p:attrNameLst>
                                          <p:attrName>style.visibility</p:attrName>
                                        </p:attrNameLst>
                                      </p:cBhvr>
                                      <p:to>
                                        <p:strVal val="hidden"/>
                                      </p:to>
                                    </p:set>
                                  </p:childTnLst>
                                </p:cTn>
                              </p:par>
                              <p:par>
                                <p:cTn id="52" presetID="1" presetClass="exit" presetSubtype="0" fill="hold" nodeType="withEffect">
                                  <p:stCondLst>
                                    <p:cond delay="0"/>
                                  </p:stCondLst>
                                  <p:childTnLst>
                                    <p:set>
                                      <p:cBhvr>
                                        <p:cTn id="53" dur="1" fill="hold">
                                          <p:stCondLst>
                                            <p:cond delay="0"/>
                                          </p:stCondLst>
                                        </p:cTn>
                                        <p:tgtEl>
                                          <p:spTgt spid="32"/>
                                        </p:tgtEl>
                                        <p:attrNameLst>
                                          <p:attrName>style.visibility</p:attrName>
                                        </p:attrNameLst>
                                      </p:cBhvr>
                                      <p:to>
                                        <p:strVal val="hidden"/>
                                      </p:to>
                                    </p:set>
                                  </p:childTnLst>
                                </p:cTn>
                              </p:par>
                            </p:childTnLst>
                          </p:cTn>
                        </p:par>
                        <p:par>
                          <p:cTn id="54" fill="hold">
                            <p:stCondLst>
                              <p:cond delay="0"/>
                            </p:stCondLst>
                            <p:childTnLst>
                              <p:par>
                                <p:cTn id="55" presetID="12" presetClass="entr" presetSubtype="1"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 calcmode="lin" valueType="num">
                                      <p:cBhvr additive="base">
                                        <p:cTn id="57" dur="500"/>
                                        <p:tgtEl>
                                          <p:spTgt spid="18"/>
                                        </p:tgtEl>
                                        <p:attrNameLst>
                                          <p:attrName>ppt_y</p:attrName>
                                        </p:attrNameLst>
                                      </p:cBhvr>
                                      <p:tavLst>
                                        <p:tav tm="0">
                                          <p:val>
                                            <p:strVal val="#ppt_y-#ppt_h*1.125000"/>
                                          </p:val>
                                        </p:tav>
                                        <p:tav tm="100000">
                                          <p:val>
                                            <p:strVal val="#ppt_y"/>
                                          </p:val>
                                        </p:tav>
                                      </p:tavLst>
                                    </p:anim>
                                    <p:animEffect transition="in" filter="wipe(down)">
                                      <p:cBhvr>
                                        <p:cTn id="58" dur="500"/>
                                        <p:tgtEl>
                                          <p:spTgt spid="18"/>
                                        </p:tgtEl>
                                      </p:cBhvr>
                                    </p:animEffect>
                                  </p:childTnLst>
                                </p:cTn>
                              </p:par>
                            </p:childTnLst>
                          </p:cTn>
                        </p:par>
                        <p:par>
                          <p:cTn id="59" fill="hold">
                            <p:stCondLst>
                              <p:cond delay="500"/>
                            </p:stCondLst>
                            <p:childTnLst>
                              <p:par>
                                <p:cTn id="60" presetID="12" presetClass="entr" presetSubtype="1"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500"/>
                                        <p:tgtEl>
                                          <p:spTgt spid="6"/>
                                        </p:tgtEl>
                                        <p:attrNameLst>
                                          <p:attrName>ppt_y</p:attrName>
                                        </p:attrNameLst>
                                      </p:cBhvr>
                                      <p:tavLst>
                                        <p:tav tm="0">
                                          <p:val>
                                            <p:strVal val="#ppt_y-#ppt_h*1.125000"/>
                                          </p:val>
                                        </p:tav>
                                        <p:tav tm="100000">
                                          <p:val>
                                            <p:strVal val="#ppt_y"/>
                                          </p:val>
                                        </p:tav>
                                      </p:tavLst>
                                    </p:anim>
                                    <p:animEffect transition="in" filter="wipe(down)">
                                      <p:cBhvr>
                                        <p:cTn id="63" dur="500"/>
                                        <p:tgtEl>
                                          <p:spTgt spid="6"/>
                                        </p:tgtEl>
                                      </p:cBhvr>
                                    </p:animEffect>
                                  </p:childTnLst>
                                </p:cTn>
                              </p:par>
                            </p:childTnLst>
                          </p:cTn>
                        </p:par>
                        <p:par>
                          <p:cTn id="64" fill="hold">
                            <p:stCondLst>
                              <p:cond delay="1000"/>
                            </p:stCondLst>
                            <p:childTnLst>
                              <p:par>
                                <p:cTn id="65" presetID="12" presetClass="entr" presetSubtype="1" fill="hold" grpId="0" nodeType="afterEffect">
                                  <p:stCondLst>
                                    <p:cond delay="0"/>
                                  </p:stCondLst>
                                  <p:childTnLst>
                                    <p:set>
                                      <p:cBhvr>
                                        <p:cTn id="66" dur="1" fill="hold">
                                          <p:stCondLst>
                                            <p:cond delay="0"/>
                                          </p:stCondLst>
                                        </p:cTn>
                                        <p:tgtEl>
                                          <p:spTgt spid="33"/>
                                        </p:tgtEl>
                                        <p:attrNameLst>
                                          <p:attrName>style.visibility</p:attrName>
                                        </p:attrNameLst>
                                      </p:cBhvr>
                                      <p:to>
                                        <p:strVal val="visible"/>
                                      </p:to>
                                    </p:set>
                                    <p:anim calcmode="lin" valueType="num">
                                      <p:cBhvr additive="base">
                                        <p:cTn id="67" dur="500"/>
                                        <p:tgtEl>
                                          <p:spTgt spid="33"/>
                                        </p:tgtEl>
                                        <p:attrNameLst>
                                          <p:attrName>ppt_y</p:attrName>
                                        </p:attrNameLst>
                                      </p:cBhvr>
                                      <p:tavLst>
                                        <p:tav tm="0">
                                          <p:val>
                                            <p:strVal val="#ppt_y-#ppt_h*1.125000"/>
                                          </p:val>
                                        </p:tav>
                                        <p:tav tm="100000">
                                          <p:val>
                                            <p:strVal val="#ppt_y"/>
                                          </p:val>
                                        </p:tav>
                                      </p:tavLst>
                                    </p:anim>
                                    <p:animEffect transition="in" filter="wipe(down)">
                                      <p:cBhvr>
                                        <p:cTn id="68" dur="500"/>
                                        <p:tgtEl>
                                          <p:spTgt spid="33"/>
                                        </p:tgtEl>
                                      </p:cBhvr>
                                    </p:animEffect>
                                  </p:childTnLst>
                                </p:cTn>
                              </p:par>
                            </p:childTnLst>
                          </p:cTn>
                        </p:par>
                        <p:par>
                          <p:cTn id="69" fill="hold">
                            <p:stCondLst>
                              <p:cond delay="1500"/>
                            </p:stCondLst>
                            <p:childTnLst>
                              <p:par>
                                <p:cTn id="70" presetID="9" presetClass="entr" presetSubtype="0" fill="hold" grpId="0" nodeType="afterEffect">
                                  <p:stCondLst>
                                    <p:cond delay="0"/>
                                  </p:stCondLst>
                                  <p:childTnLst>
                                    <p:set>
                                      <p:cBhvr>
                                        <p:cTn id="71" dur="1" fill="hold">
                                          <p:stCondLst>
                                            <p:cond delay="0"/>
                                          </p:stCondLst>
                                        </p:cTn>
                                        <p:tgtEl>
                                          <p:spTgt spid="34"/>
                                        </p:tgtEl>
                                        <p:attrNameLst>
                                          <p:attrName>style.visibility</p:attrName>
                                        </p:attrNameLst>
                                      </p:cBhvr>
                                      <p:to>
                                        <p:strVal val="visible"/>
                                      </p:to>
                                    </p:set>
                                    <p:animEffect transition="in" filter="dissolve">
                                      <p:cBhvr>
                                        <p:cTn id="72" dur="500"/>
                                        <p:tgtEl>
                                          <p:spTgt spid="34"/>
                                        </p:tgtEl>
                                      </p:cBhvr>
                                    </p:animEffect>
                                  </p:childTnLst>
                                </p:cTn>
                              </p:par>
                            </p:childTnLst>
                          </p:cTn>
                        </p:par>
                        <p:par>
                          <p:cTn id="73" fill="hold">
                            <p:stCondLst>
                              <p:cond delay="2000"/>
                            </p:stCondLst>
                            <p:childTnLst>
                              <p:par>
                                <p:cTn id="74" presetID="12" presetClass="entr" presetSubtype="1" fill="hold" nodeType="afterEffect">
                                  <p:stCondLst>
                                    <p:cond delay="0"/>
                                  </p:stCondLst>
                                  <p:childTnLst>
                                    <p:set>
                                      <p:cBhvr>
                                        <p:cTn id="75" dur="1" fill="hold">
                                          <p:stCondLst>
                                            <p:cond delay="0"/>
                                          </p:stCondLst>
                                        </p:cTn>
                                        <p:tgtEl>
                                          <p:spTgt spid="35"/>
                                        </p:tgtEl>
                                        <p:attrNameLst>
                                          <p:attrName>style.visibility</p:attrName>
                                        </p:attrNameLst>
                                      </p:cBhvr>
                                      <p:to>
                                        <p:strVal val="visible"/>
                                      </p:to>
                                    </p:set>
                                    <p:anim calcmode="lin" valueType="num">
                                      <p:cBhvr additive="base">
                                        <p:cTn id="76" dur="500"/>
                                        <p:tgtEl>
                                          <p:spTgt spid="35"/>
                                        </p:tgtEl>
                                        <p:attrNameLst>
                                          <p:attrName>ppt_y</p:attrName>
                                        </p:attrNameLst>
                                      </p:cBhvr>
                                      <p:tavLst>
                                        <p:tav tm="0">
                                          <p:val>
                                            <p:strVal val="#ppt_y-#ppt_h*1.125000"/>
                                          </p:val>
                                        </p:tav>
                                        <p:tav tm="100000">
                                          <p:val>
                                            <p:strVal val="#ppt_y"/>
                                          </p:val>
                                        </p:tav>
                                      </p:tavLst>
                                    </p:anim>
                                    <p:animEffect transition="in" filter="wipe(down)">
                                      <p:cBhvr>
                                        <p:cTn id="77" dur="500"/>
                                        <p:tgtEl>
                                          <p:spTgt spid="35"/>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xit" presetSubtype="0" fill="hold" nodeType="clickEffect">
                                  <p:stCondLst>
                                    <p:cond delay="0"/>
                                  </p:stCondLst>
                                  <p:childTnLst>
                                    <p:set>
                                      <p:cBhvr>
                                        <p:cTn id="81" dur="1" fill="hold">
                                          <p:stCondLst>
                                            <p:cond delay="0"/>
                                          </p:stCondLst>
                                        </p:cTn>
                                        <p:tgtEl>
                                          <p:spTgt spid="37"/>
                                        </p:tgtEl>
                                        <p:attrNameLst>
                                          <p:attrName>style.visibility</p:attrName>
                                        </p:attrNameLst>
                                      </p:cBhvr>
                                      <p:to>
                                        <p:strVal val="hidden"/>
                                      </p:to>
                                    </p:set>
                                  </p:childTnLst>
                                </p:cTn>
                              </p:par>
                            </p:childTnLst>
                          </p:cTn>
                        </p:par>
                        <p:par>
                          <p:cTn id="82" fill="hold">
                            <p:stCondLst>
                              <p:cond delay="0"/>
                            </p:stCondLst>
                            <p:childTnLst>
                              <p:par>
                                <p:cTn id="83" presetID="1" presetClass="exit" presetSubtype="0" fill="hold" grpId="1" nodeType="afterEffect">
                                  <p:stCondLst>
                                    <p:cond delay="0"/>
                                  </p:stCondLst>
                                  <p:childTnLst>
                                    <p:set>
                                      <p:cBhvr>
                                        <p:cTn id="84" dur="1" fill="hold">
                                          <p:stCondLst>
                                            <p:cond delay="0"/>
                                          </p:stCondLst>
                                        </p:cTn>
                                        <p:tgtEl>
                                          <p:spTgt spid="29"/>
                                        </p:tgtEl>
                                        <p:attrNameLst>
                                          <p:attrName>style.visibility</p:attrName>
                                        </p:attrNameLst>
                                      </p:cBhvr>
                                      <p:to>
                                        <p:strVal val="hidden"/>
                                      </p:to>
                                    </p:set>
                                  </p:childTnLst>
                                </p:cTn>
                              </p:par>
                            </p:childTnLst>
                          </p:cTn>
                        </p:par>
                        <p:par>
                          <p:cTn id="85" fill="hold">
                            <p:stCondLst>
                              <p:cond delay="0"/>
                            </p:stCondLst>
                            <p:childTnLst>
                              <p:par>
                                <p:cTn id="86" presetID="12" presetClass="entr" presetSubtype="1" fill="hold" nodeType="afterEffect">
                                  <p:stCondLst>
                                    <p:cond delay="0"/>
                                  </p:stCondLst>
                                  <p:childTnLst>
                                    <p:set>
                                      <p:cBhvr>
                                        <p:cTn id="87" dur="1" fill="hold">
                                          <p:stCondLst>
                                            <p:cond delay="0"/>
                                          </p:stCondLst>
                                        </p:cTn>
                                        <p:tgtEl>
                                          <p:spTgt spid="21"/>
                                        </p:tgtEl>
                                        <p:attrNameLst>
                                          <p:attrName>style.visibility</p:attrName>
                                        </p:attrNameLst>
                                      </p:cBhvr>
                                      <p:to>
                                        <p:strVal val="visible"/>
                                      </p:to>
                                    </p:set>
                                    <p:anim calcmode="lin" valueType="num">
                                      <p:cBhvr additive="base">
                                        <p:cTn id="88" dur="500"/>
                                        <p:tgtEl>
                                          <p:spTgt spid="21"/>
                                        </p:tgtEl>
                                        <p:attrNameLst>
                                          <p:attrName>ppt_y</p:attrName>
                                        </p:attrNameLst>
                                      </p:cBhvr>
                                      <p:tavLst>
                                        <p:tav tm="0">
                                          <p:val>
                                            <p:strVal val="#ppt_y-#ppt_h*1.125000"/>
                                          </p:val>
                                        </p:tav>
                                        <p:tav tm="100000">
                                          <p:val>
                                            <p:strVal val="#ppt_y"/>
                                          </p:val>
                                        </p:tav>
                                      </p:tavLst>
                                    </p:anim>
                                    <p:animEffect transition="in" filter="wipe(down)">
                                      <p:cBhvr>
                                        <p:cTn id="89" dur="500"/>
                                        <p:tgtEl>
                                          <p:spTgt spid="21"/>
                                        </p:tgtEl>
                                      </p:cBhvr>
                                    </p:animEffect>
                                  </p:childTnLst>
                                </p:cTn>
                              </p:par>
                            </p:childTnLst>
                          </p:cTn>
                        </p:par>
                        <p:par>
                          <p:cTn id="90" fill="hold">
                            <p:stCondLst>
                              <p:cond delay="500"/>
                            </p:stCondLst>
                            <p:childTnLst>
                              <p:par>
                                <p:cTn id="91" presetID="12" presetClass="entr" presetSubtype="1" fill="hold" grpId="0" nodeType="afterEffect">
                                  <p:stCondLst>
                                    <p:cond delay="0"/>
                                  </p:stCondLst>
                                  <p:childTnLst>
                                    <p:set>
                                      <p:cBhvr>
                                        <p:cTn id="92" dur="1" fill="hold">
                                          <p:stCondLst>
                                            <p:cond delay="0"/>
                                          </p:stCondLst>
                                        </p:cTn>
                                        <p:tgtEl>
                                          <p:spTgt spid="10"/>
                                        </p:tgtEl>
                                        <p:attrNameLst>
                                          <p:attrName>style.visibility</p:attrName>
                                        </p:attrNameLst>
                                      </p:cBhvr>
                                      <p:to>
                                        <p:strVal val="visible"/>
                                      </p:to>
                                    </p:set>
                                    <p:anim calcmode="lin" valueType="num">
                                      <p:cBhvr additive="base">
                                        <p:cTn id="93" dur="500"/>
                                        <p:tgtEl>
                                          <p:spTgt spid="10"/>
                                        </p:tgtEl>
                                        <p:attrNameLst>
                                          <p:attrName>ppt_y</p:attrName>
                                        </p:attrNameLst>
                                      </p:cBhvr>
                                      <p:tavLst>
                                        <p:tav tm="0">
                                          <p:val>
                                            <p:strVal val="#ppt_y-#ppt_h*1.125000"/>
                                          </p:val>
                                        </p:tav>
                                        <p:tav tm="100000">
                                          <p:val>
                                            <p:strVal val="#ppt_y"/>
                                          </p:val>
                                        </p:tav>
                                      </p:tavLst>
                                    </p:anim>
                                    <p:animEffect transition="in" filter="wipe(down)">
                                      <p:cBhvr>
                                        <p:cTn id="94" dur="500"/>
                                        <p:tgtEl>
                                          <p:spTgt spid="10"/>
                                        </p:tgtEl>
                                      </p:cBhvr>
                                    </p:animEffect>
                                  </p:childTnLst>
                                </p:cTn>
                              </p:par>
                            </p:childTnLst>
                          </p:cTn>
                        </p:par>
                      </p:childTnLst>
                    </p:cTn>
                  </p:par>
                  <p:par>
                    <p:cTn id="95" fill="hold">
                      <p:stCondLst>
                        <p:cond delay="indefinite"/>
                      </p:stCondLst>
                      <p:childTnLst>
                        <p:par>
                          <p:cTn id="96" fill="hold">
                            <p:stCondLst>
                              <p:cond delay="0"/>
                            </p:stCondLst>
                            <p:childTnLst>
                              <p:par>
                                <p:cTn id="97" presetID="12" presetClass="entr" presetSubtype="1" fill="hold" grpId="0" nodeType="clickEffect">
                                  <p:stCondLst>
                                    <p:cond delay="0"/>
                                  </p:stCondLst>
                                  <p:childTnLst>
                                    <p:set>
                                      <p:cBhvr>
                                        <p:cTn id="98" dur="1" fill="hold">
                                          <p:stCondLst>
                                            <p:cond delay="0"/>
                                          </p:stCondLst>
                                        </p:cTn>
                                        <p:tgtEl>
                                          <p:spTgt spid="7"/>
                                        </p:tgtEl>
                                        <p:attrNameLst>
                                          <p:attrName>style.visibility</p:attrName>
                                        </p:attrNameLst>
                                      </p:cBhvr>
                                      <p:to>
                                        <p:strVal val="visible"/>
                                      </p:to>
                                    </p:set>
                                    <p:anim calcmode="lin" valueType="num">
                                      <p:cBhvr additive="base">
                                        <p:cTn id="99" dur="500"/>
                                        <p:tgtEl>
                                          <p:spTgt spid="7"/>
                                        </p:tgtEl>
                                        <p:attrNameLst>
                                          <p:attrName>ppt_y</p:attrName>
                                        </p:attrNameLst>
                                      </p:cBhvr>
                                      <p:tavLst>
                                        <p:tav tm="0">
                                          <p:val>
                                            <p:strVal val="#ppt_y-#ppt_h*1.125000"/>
                                          </p:val>
                                        </p:tav>
                                        <p:tav tm="100000">
                                          <p:val>
                                            <p:strVal val="#ppt_y"/>
                                          </p:val>
                                        </p:tav>
                                      </p:tavLst>
                                    </p:anim>
                                    <p:animEffect transition="in" filter="wipe(down)">
                                      <p:cBhvr>
                                        <p:cTn id="100" dur="500"/>
                                        <p:tgtEl>
                                          <p:spTgt spid="7"/>
                                        </p:tgtEl>
                                      </p:cBhvr>
                                    </p:animEffect>
                                  </p:childTnLst>
                                </p:cTn>
                              </p:par>
                            </p:childTnLst>
                          </p:cTn>
                        </p:par>
                        <p:par>
                          <p:cTn id="101" fill="hold">
                            <p:stCondLst>
                              <p:cond delay="500"/>
                            </p:stCondLst>
                            <p:childTnLst>
                              <p:par>
                                <p:cTn id="102" presetID="12" presetClass="entr" presetSubtype="1" fill="hold" nodeType="afterEffect">
                                  <p:stCondLst>
                                    <p:cond delay="0"/>
                                  </p:stCondLst>
                                  <p:childTnLst>
                                    <p:set>
                                      <p:cBhvr>
                                        <p:cTn id="103" dur="1" fill="hold">
                                          <p:stCondLst>
                                            <p:cond delay="0"/>
                                          </p:stCondLst>
                                        </p:cTn>
                                        <p:tgtEl>
                                          <p:spTgt spid="27"/>
                                        </p:tgtEl>
                                        <p:attrNameLst>
                                          <p:attrName>style.visibility</p:attrName>
                                        </p:attrNameLst>
                                      </p:cBhvr>
                                      <p:to>
                                        <p:strVal val="visible"/>
                                      </p:to>
                                    </p:set>
                                    <p:anim calcmode="lin" valueType="num">
                                      <p:cBhvr additive="base">
                                        <p:cTn id="104" dur="500"/>
                                        <p:tgtEl>
                                          <p:spTgt spid="27"/>
                                        </p:tgtEl>
                                        <p:attrNameLst>
                                          <p:attrName>ppt_y</p:attrName>
                                        </p:attrNameLst>
                                      </p:cBhvr>
                                      <p:tavLst>
                                        <p:tav tm="0">
                                          <p:val>
                                            <p:strVal val="#ppt_y-#ppt_h*1.125000"/>
                                          </p:val>
                                        </p:tav>
                                        <p:tav tm="100000">
                                          <p:val>
                                            <p:strVal val="#ppt_y"/>
                                          </p:val>
                                        </p:tav>
                                      </p:tavLst>
                                    </p:anim>
                                    <p:animEffect transition="in" filter="wipe(down)">
                                      <p:cBhvr>
                                        <p:cTn id="105" dur="500"/>
                                        <p:tgtEl>
                                          <p:spTgt spid="27"/>
                                        </p:tgtEl>
                                      </p:cBhvr>
                                    </p:animEffect>
                                  </p:childTnLst>
                                </p:cTn>
                              </p:par>
                            </p:childTnLst>
                          </p:cTn>
                        </p:par>
                        <p:par>
                          <p:cTn id="106" fill="hold">
                            <p:stCondLst>
                              <p:cond delay="1000"/>
                            </p:stCondLst>
                            <p:childTnLst>
                              <p:par>
                                <p:cTn id="107" presetID="12" presetClass="entr" presetSubtype="1" fill="hold" grpId="0" nodeType="afterEffect">
                                  <p:stCondLst>
                                    <p:cond delay="0"/>
                                  </p:stCondLst>
                                  <p:childTnLst>
                                    <p:set>
                                      <p:cBhvr>
                                        <p:cTn id="108" dur="1" fill="hold">
                                          <p:stCondLst>
                                            <p:cond delay="0"/>
                                          </p:stCondLst>
                                        </p:cTn>
                                        <p:tgtEl>
                                          <p:spTgt spid="12"/>
                                        </p:tgtEl>
                                        <p:attrNameLst>
                                          <p:attrName>style.visibility</p:attrName>
                                        </p:attrNameLst>
                                      </p:cBhvr>
                                      <p:to>
                                        <p:strVal val="visible"/>
                                      </p:to>
                                    </p:set>
                                    <p:anim calcmode="lin" valueType="num">
                                      <p:cBhvr additive="base">
                                        <p:cTn id="109" dur="500"/>
                                        <p:tgtEl>
                                          <p:spTgt spid="12"/>
                                        </p:tgtEl>
                                        <p:attrNameLst>
                                          <p:attrName>ppt_y</p:attrName>
                                        </p:attrNameLst>
                                      </p:cBhvr>
                                      <p:tavLst>
                                        <p:tav tm="0">
                                          <p:val>
                                            <p:strVal val="#ppt_y-#ppt_h*1.125000"/>
                                          </p:val>
                                        </p:tav>
                                        <p:tav tm="100000">
                                          <p:val>
                                            <p:strVal val="#ppt_y"/>
                                          </p:val>
                                        </p:tav>
                                      </p:tavLst>
                                    </p:anim>
                                    <p:animEffect transition="in" filter="wipe(down)">
                                      <p:cBhvr>
                                        <p:cTn id="110" dur="500"/>
                                        <p:tgtEl>
                                          <p:spTgt spid="12"/>
                                        </p:tgtEl>
                                      </p:cBhvr>
                                    </p:animEffect>
                                  </p:childTnLst>
                                </p:cTn>
                              </p:par>
                            </p:childTnLst>
                          </p:cTn>
                        </p:par>
                        <p:par>
                          <p:cTn id="111" fill="hold">
                            <p:stCondLst>
                              <p:cond delay="1500"/>
                            </p:stCondLst>
                            <p:childTnLst>
                              <p:par>
                                <p:cTn id="112" presetID="12" presetClass="entr" presetSubtype="1" fill="hold" nodeType="afterEffect">
                                  <p:stCondLst>
                                    <p:cond delay="0"/>
                                  </p:stCondLst>
                                  <p:childTnLst>
                                    <p:set>
                                      <p:cBhvr>
                                        <p:cTn id="113" dur="1" fill="hold">
                                          <p:stCondLst>
                                            <p:cond delay="0"/>
                                          </p:stCondLst>
                                        </p:cTn>
                                        <p:tgtEl>
                                          <p:spTgt spid="36"/>
                                        </p:tgtEl>
                                        <p:attrNameLst>
                                          <p:attrName>style.visibility</p:attrName>
                                        </p:attrNameLst>
                                      </p:cBhvr>
                                      <p:to>
                                        <p:strVal val="visible"/>
                                      </p:to>
                                    </p:set>
                                    <p:anim calcmode="lin" valueType="num">
                                      <p:cBhvr additive="base">
                                        <p:cTn id="114" dur="500"/>
                                        <p:tgtEl>
                                          <p:spTgt spid="36"/>
                                        </p:tgtEl>
                                        <p:attrNameLst>
                                          <p:attrName>ppt_y</p:attrName>
                                        </p:attrNameLst>
                                      </p:cBhvr>
                                      <p:tavLst>
                                        <p:tav tm="0">
                                          <p:val>
                                            <p:strVal val="#ppt_y-#ppt_h*1.125000"/>
                                          </p:val>
                                        </p:tav>
                                        <p:tav tm="100000">
                                          <p:val>
                                            <p:strVal val="#ppt_y"/>
                                          </p:val>
                                        </p:tav>
                                      </p:tavLst>
                                    </p:anim>
                                    <p:animEffect transition="in" filter="wipe(down)">
                                      <p:cBhvr>
                                        <p:cTn id="115" dur="500"/>
                                        <p:tgtEl>
                                          <p:spTgt spid="36"/>
                                        </p:tgtEl>
                                      </p:cBhvr>
                                    </p:animEffect>
                                  </p:childTnLst>
                                </p:cTn>
                              </p:par>
                            </p:childTnLst>
                          </p:cTn>
                        </p:par>
                      </p:childTnLst>
                    </p:cTn>
                  </p:par>
                  <p:par>
                    <p:cTn id="116" fill="hold">
                      <p:stCondLst>
                        <p:cond delay="indefinite"/>
                      </p:stCondLst>
                      <p:childTnLst>
                        <p:par>
                          <p:cTn id="117" fill="hold">
                            <p:stCondLst>
                              <p:cond delay="0"/>
                            </p:stCondLst>
                            <p:childTnLst>
                              <p:par>
                                <p:cTn id="118" presetID="1" presetClass="exit" presetSubtype="0" fill="hold" nodeType="clickEffect">
                                  <p:stCondLst>
                                    <p:cond delay="0"/>
                                  </p:stCondLst>
                                  <p:childTnLst>
                                    <p:set>
                                      <p:cBhvr>
                                        <p:cTn id="119" dur="1" fill="hold">
                                          <p:stCondLst>
                                            <p:cond delay="0"/>
                                          </p:stCondLst>
                                        </p:cTn>
                                        <p:tgtEl>
                                          <p:spTgt spid="36"/>
                                        </p:tgtEl>
                                        <p:attrNameLst>
                                          <p:attrName>style.visibility</p:attrName>
                                        </p:attrNameLst>
                                      </p:cBhvr>
                                      <p:to>
                                        <p:strVal val="hidden"/>
                                      </p:to>
                                    </p:set>
                                  </p:childTnLst>
                                </p:cTn>
                              </p:par>
                            </p:childTnLst>
                          </p:cTn>
                        </p:par>
                        <p:par>
                          <p:cTn id="120" fill="hold">
                            <p:stCondLst>
                              <p:cond delay="0"/>
                            </p:stCondLst>
                            <p:childTnLst>
                              <p:par>
                                <p:cTn id="121" presetID="1" presetClass="exit" presetSubtype="0" fill="hold" grpId="1" nodeType="afterEffect">
                                  <p:stCondLst>
                                    <p:cond delay="0"/>
                                  </p:stCondLst>
                                  <p:childTnLst>
                                    <p:set>
                                      <p:cBhvr>
                                        <p:cTn id="122" dur="1" fill="hold">
                                          <p:stCondLst>
                                            <p:cond delay="0"/>
                                          </p:stCondLst>
                                        </p:cTn>
                                        <p:tgtEl>
                                          <p:spTgt spid="33"/>
                                        </p:tgtEl>
                                        <p:attrNameLst>
                                          <p:attrName>style.visibility</p:attrName>
                                        </p:attrNameLst>
                                      </p:cBhvr>
                                      <p:to>
                                        <p:strVal val="hidden"/>
                                      </p:to>
                                    </p:set>
                                  </p:childTnLst>
                                </p:cTn>
                              </p:par>
                            </p:childTnLst>
                          </p:cTn>
                        </p:par>
                        <p:par>
                          <p:cTn id="123" fill="hold">
                            <p:stCondLst>
                              <p:cond delay="0"/>
                            </p:stCondLst>
                            <p:childTnLst>
                              <p:par>
                                <p:cTn id="124" presetID="1" presetClass="exit" presetSubtype="0" fill="hold" grpId="1" nodeType="afterEffect">
                                  <p:stCondLst>
                                    <p:cond delay="0"/>
                                  </p:stCondLst>
                                  <p:childTnLst>
                                    <p:set>
                                      <p:cBhvr>
                                        <p:cTn id="125" dur="1" fill="hold">
                                          <p:stCondLst>
                                            <p:cond delay="0"/>
                                          </p:stCondLst>
                                        </p:cTn>
                                        <p:tgtEl>
                                          <p:spTgt spid="34"/>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35"/>
                                        </p:tgtEl>
                                        <p:attrNameLst>
                                          <p:attrName>style.visibility</p:attrName>
                                        </p:attrNameLst>
                                      </p:cBhvr>
                                      <p:to>
                                        <p:strVal val="hidden"/>
                                      </p:to>
                                    </p:set>
                                  </p:childTnLst>
                                </p:cTn>
                              </p:par>
                            </p:childTnLst>
                          </p:cTn>
                        </p:par>
                        <p:par>
                          <p:cTn id="128" fill="hold">
                            <p:stCondLst>
                              <p:cond delay="0"/>
                            </p:stCondLst>
                            <p:childTnLst>
                              <p:par>
                                <p:cTn id="129" presetID="9" presetClass="entr" presetSubtype="0" fill="hold" grpId="0" nodeType="afterEffect">
                                  <p:stCondLst>
                                    <p:cond delay="0"/>
                                  </p:stCondLst>
                                  <p:childTnLst>
                                    <p:set>
                                      <p:cBhvr>
                                        <p:cTn id="130" dur="1" fill="hold">
                                          <p:stCondLst>
                                            <p:cond delay="0"/>
                                          </p:stCondLst>
                                        </p:cTn>
                                        <p:tgtEl>
                                          <p:spTgt spid="2"/>
                                        </p:tgtEl>
                                        <p:attrNameLst>
                                          <p:attrName>style.visibility</p:attrName>
                                        </p:attrNameLst>
                                      </p:cBhvr>
                                      <p:to>
                                        <p:strVal val="visible"/>
                                      </p:to>
                                    </p:set>
                                    <p:animEffect transition="in" filter="dissolve">
                                      <p:cBhvr>
                                        <p:cTn id="131" dur="500"/>
                                        <p:tgtEl>
                                          <p:spTgt spid="2"/>
                                        </p:tgtEl>
                                      </p:cBhvr>
                                    </p:animEffect>
                                  </p:childTnLst>
                                </p:cTn>
                              </p:par>
                            </p:childTnLst>
                          </p:cTn>
                        </p:par>
                        <p:par>
                          <p:cTn id="132" fill="hold">
                            <p:stCondLst>
                              <p:cond delay="500"/>
                            </p:stCondLst>
                            <p:childTnLst>
                              <p:par>
                                <p:cTn id="133" presetID="12" presetClass="entr" presetSubtype="1" fill="hold" nodeType="afterEffect">
                                  <p:stCondLst>
                                    <p:cond delay="0"/>
                                  </p:stCondLst>
                                  <p:childTnLst>
                                    <p:set>
                                      <p:cBhvr>
                                        <p:cTn id="134" dur="1" fill="hold">
                                          <p:stCondLst>
                                            <p:cond delay="0"/>
                                          </p:stCondLst>
                                        </p:cTn>
                                        <p:tgtEl>
                                          <p:spTgt spid="4"/>
                                        </p:tgtEl>
                                        <p:attrNameLst>
                                          <p:attrName>style.visibility</p:attrName>
                                        </p:attrNameLst>
                                      </p:cBhvr>
                                      <p:to>
                                        <p:strVal val="visible"/>
                                      </p:to>
                                    </p:set>
                                    <p:anim calcmode="lin" valueType="num">
                                      <p:cBhvr additive="base">
                                        <p:cTn id="135" dur="500"/>
                                        <p:tgtEl>
                                          <p:spTgt spid="4"/>
                                        </p:tgtEl>
                                        <p:attrNameLst>
                                          <p:attrName>ppt_y</p:attrName>
                                        </p:attrNameLst>
                                      </p:cBhvr>
                                      <p:tavLst>
                                        <p:tav tm="0">
                                          <p:val>
                                            <p:strVal val="#ppt_y-#ppt_h*1.125000"/>
                                          </p:val>
                                        </p:tav>
                                        <p:tav tm="100000">
                                          <p:val>
                                            <p:strVal val="#ppt_y"/>
                                          </p:val>
                                        </p:tav>
                                      </p:tavLst>
                                    </p:anim>
                                    <p:animEffect transition="in" filter="wipe(down)">
                                      <p:cBhvr>
                                        <p:cTn id="136" dur="500"/>
                                        <p:tgtEl>
                                          <p:spTgt spid="4"/>
                                        </p:tgtEl>
                                      </p:cBhvr>
                                    </p:animEffect>
                                  </p:childTnLst>
                                </p:cTn>
                              </p:par>
                            </p:childTnLst>
                          </p:cTn>
                        </p:par>
                      </p:childTnLst>
                    </p:cTn>
                  </p:par>
                  <p:par>
                    <p:cTn id="137" fill="hold">
                      <p:stCondLst>
                        <p:cond delay="indefinite"/>
                      </p:stCondLst>
                      <p:childTnLst>
                        <p:par>
                          <p:cTn id="138" fill="hold">
                            <p:stCondLst>
                              <p:cond delay="0"/>
                            </p:stCondLst>
                            <p:childTnLst>
                              <p:par>
                                <p:cTn id="139" presetID="12" presetClass="entr" presetSubtype="1" fill="hold" nodeType="clickEffect">
                                  <p:stCondLst>
                                    <p:cond delay="0"/>
                                  </p:stCondLst>
                                  <p:childTnLst>
                                    <p:set>
                                      <p:cBhvr>
                                        <p:cTn id="140" dur="1" fill="hold">
                                          <p:stCondLst>
                                            <p:cond delay="0"/>
                                          </p:stCondLst>
                                        </p:cTn>
                                        <p:tgtEl>
                                          <p:spTgt spid="15"/>
                                        </p:tgtEl>
                                        <p:attrNameLst>
                                          <p:attrName>style.visibility</p:attrName>
                                        </p:attrNameLst>
                                      </p:cBhvr>
                                      <p:to>
                                        <p:strVal val="visible"/>
                                      </p:to>
                                    </p:set>
                                    <p:anim calcmode="lin" valueType="num">
                                      <p:cBhvr additive="base">
                                        <p:cTn id="141" dur="500"/>
                                        <p:tgtEl>
                                          <p:spTgt spid="15"/>
                                        </p:tgtEl>
                                        <p:attrNameLst>
                                          <p:attrName>ppt_y</p:attrName>
                                        </p:attrNameLst>
                                      </p:cBhvr>
                                      <p:tavLst>
                                        <p:tav tm="0">
                                          <p:val>
                                            <p:strVal val="#ppt_y-#ppt_h*1.125000"/>
                                          </p:val>
                                        </p:tav>
                                        <p:tav tm="100000">
                                          <p:val>
                                            <p:strVal val="#ppt_y"/>
                                          </p:val>
                                        </p:tav>
                                      </p:tavLst>
                                    </p:anim>
                                    <p:animEffect transition="in" filter="wipe(down)">
                                      <p:cBhvr>
                                        <p:cTn id="142" dur="500"/>
                                        <p:tgtEl>
                                          <p:spTgt spid="15"/>
                                        </p:tgtEl>
                                      </p:cBhvr>
                                    </p:animEffect>
                                  </p:childTnLst>
                                </p:cTn>
                              </p:par>
                            </p:childTnLst>
                          </p:cTn>
                        </p:par>
                      </p:childTnLst>
                    </p:cTn>
                  </p:par>
                  <p:par>
                    <p:cTn id="143" fill="hold">
                      <p:stCondLst>
                        <p:cond delay="indefinite"/>
                      </p:stCondLst>
                      <p:childTnLst>
                        <p:par>
                          <p:cTn id="144" fill="hold">
                            <p:stCondLst>
                              <p:cond delay="0"/>
                            </p:stCondLst>
                            <p:childTnLst>
                              <p:par>
                                <p:cTn id="145" presetID="12" presetClass="entr" presetSubtype="1" fill="hold" grpId="0" nodeType="clickEffect">
                                  <p:stCondLst>
                                    <p:cond delay="0"/>
                                  </p:stCondLst>
                                  <p:childTnLst>
                                    <p:set>
                                      <p:cBhvr>
                                        <p:cTn id="146" dur="1" fill="hold">
                                          <p:stCondLst>
                                            <p:cond delay="0"/>
                                          </p:stCondLst>
                                        </p:cTn>
                                        <p:tgtEl>
                                          <p:spTgt spid="8"/>
                                        </p:tgtEl>
                                        <p:attrNameLst>
                                          <p:attrName>style.visibility</p:attrName>
                                        </p:attrNameLst>
                                      </p:cBhvr>
                                      <p:to>
                                        <p:strVal val="visible"/>
                                      </p:to>
                                    </p:set>
                                    <p:anim calcmode="lin" valueType="num">
                                      <p:cBhvr additive="base">
                                        <p:cTn id="147" dur="500"/>
                                        <p:tgtEl>
                                          <p:spTgt spid="8"/>
                                        </p:tgtEl>
                                        <p:attrNameLst>
                                          <p:attrName>ppt_y</p:attrName>
                                        </p:attrNameLst>
                                      </p:cBhvr>
                                      <p:tavLst>
                                        <p:tav tm="0">
                                          <p:val>
                                            <p:strVal val="#ppt_y-#ppt_h*1.125000"/>
                                          </p:val>
                                        </p:tav>
                                        <p:tav tm="100000">
                                          <p:val>
                                            <p:strVal val="#ppt_y"/>
                                          </p:val>
                                        </p:tav>
                                      </p:tavLst>
                                    </p:anim>
                                    <p:animEffect transition="in" filter="wipe(down)">
                                      <p:cBhvr>
                                        <p:cTn id="148" dur="500"/>
                                        <p:tgtEl>
                                          <p:spTgt spid="8"/>
                                        </p:tgtEl>
                                      </p:cBhvr>
                                    </p:animEffect>
                                  </p:childTnLst>
                                </p:cTn>
                              </p:par>
                            </p:childTnLst>
                          </p:cTn>
                        </p:par>
                        <p:par>
                          <p:cTn id="149" fill="hold">
                            <p:stCondLst>
                              <p:cond delay="500"/>
                            </p:stCondLst>
                            <p:childTnLst>
                              <p:par>
                                <p:cTn id="150" presetID="12" presetClass="entr" presetSubtype="1" fill="hold" nodeType="afterEffect">
                                  <p:stCondLst>
                                    <p:cond delay="0"/>
                                  </p:stCondLst>
                                  <p:childTnLst>
                                    <p:set>
                                      <p:cBhvr>
                                        <p:cTn id="151" dur="1" fill="hold">
                                          <p:stCondLst>
                                            <p:cond delay="0"/>
                                          </p:stCondLst>
                                        </p:cTn>
                                        <p:tgtEl>
                                          <p:spTgt spid="30"/>
                                        </p:tgtEl>
                                        <p:attrNameLst>
                                          <p:attrName>style.visibility</p:attrName>
                                        </p:attrNameLst>
                                      </p:cBhvr>
                                      <p:to>
                                        <p:strVal val="visible"/>
                                      </p:to>
                                    </p:set>
                                    <p:anim calcmode="lin" valueType="num">
                                      <p:cBhvr additive="base">
                                        <p:cTn id="152" dur="500"/>
                                        <p:tgtEl>
                                          <p:spTgt spid="30"/>
                                        </p:tgtEl>
                                        <p:attrNameLst>
                                          <p:attrName>ppt_y</p:attrName>
                                        </p:attrNameLst>
                                      </p:cBhvr>
                                      <p:tavLst>
                                        <p:tav tm="0">
                                          <p:val>
                                            <p:strVal val="#ppt_y-#ppt_h*1.125000"/>
                                          </p:val>
                                        </p:tav>
                                        <p:tav tm="100000">
                                          <p:val>
                                            <p:strVal val="#ppt_y"/>
                                          </p:val>
                                        </p:tav>
                                      </p:tavLst>
                                    </p:anim>
                                    <p:animEffect transition="in" filter="wipe(down)">
                                      <p:cBhvr>
                                        <p:cTn id="153" dur="500"/>
                                        <p:tgtEl>
                                          <p:spTgt spid="30"/>
                                        </p:tgtEl>
                                      </p:cBhvr>
                                    </p:animEffect>
                                  </p:childTnLst>
                                </p:cTn>
                              </p:par>
                            </p:childTnLst>
                          </p:cTn>
                        </p:par>
                      </p:childTnLst>
                    </p:cTn>
                  </p:par>
                  <p:par>
                    <p:cTn id="154" fill="hold">
                      <p:stCondLst>
                        <p:cond delay="indefinite"/>
                      </p:stCondLst>
                      <p:childTnLst>
                        <p:par>
                          <p:cTn id="155" fill="hold">
                            <p:stCondLst>
                              <p:cond delay="0"/>
                            </p:stCondLst>
                            <p:childTnLst>
                              <p:par>
                                <p:cTn id="156" presetID="12" presetClass="entr" presetSubtype="4" fill="hold" grpId="0" nodeType="clickEffect">
                                  <p:stCondLst>
                                    <p:cond delay="0"/>
                                  </p:stCondLst>
                                  <p:childTnLst>
                                    <p:set>
                                      <p:cBhvr>
                                        <p:cTn id="157" dur="1" fill="hold">
                                          <p:stCondLst>
                                            <p:cond delay="0"/>
                                          </p:stCondLst>
                                        </p:cTn>
                                        <p:tgtEl>
                                          <p:spTgt spid="25"/>
                                        </p:tgtEl>
                                        <p:attrNameLst>
                                          <p:attrName>style.visibility</p:attrName>
                                        </p:attrNameLst>
                                      </p:cBhvr>
                                      <p:to>
                                        <p:strVal val="visible"/>
                                      </p:to>
                                    </p:set>
                                    <p:anim calcmode="lin" valueType="num">
                                      <p:cBhvr additive="base">
                                        <p:cTn id="158" dur="500"/>
                                        <p:tgtEl>
                                          <p:spTgt spid="25"/>
                                        </p:tgtEl>
                                        <p:attrNameLst>
                                          <p:attrName>ppt_y</p:attrName>
                                        </p:attrNameLst>
                                      </p:cBhvr>
                                      <p:tavLst>
                                        <p:tav tm="0">
                                          <p:val>
                                            <p:strVal val="#ppt_y+#ppt_h*1.125000"/>
                                          </p:val>
                                        </p:tav>
                                        <p:tav tm="100000">
                                          <p:val>
                                            <p:strVal val="#ppt_y"/>
                                          </p:val>
                                        </p:tav>
                                      </p:tavLst>
                                    </p:anim>
                                    <p:animEffect transition="in" filter="wipe(up)">
                                      <p:cBhvr>
                                        <p:cTn id="159" dur="500"/>
                                        <p:tgtEl>
                                          <p:spTgt spid="25"/>
                                        </p:tgtEl>
                                      </p:cBhvr>
                                    </p:animEffect>
                                  </p:childTnLst>
                                </p:cTn>
                              </p:par>
                            </p:childTnLst>
                          </p:cTn>
                        </p:par>
                        <p:par>
                          <p:cTn id="160" fill="hold">
                            <p:stCondLst>
                              <p:cond delay="500"/>
                            </p:stCondLst>
                            <p:childTnLst>
                              <p:par>
                                <p:cTn id="161" presetID="12" presetClass="entr" presetSubtype="1" fill="hold" grpId="0" nodeType="afterEffect">
                                  <p:stCondLst>
                                    <p:cond delay="0"/>
                                  </p:stCondLst>
                                  <p:childTnLst>
                                    <p:set>
                                      <p:cBhvr>
                                        <p:cTn id="162" dur="1" fill="hold">
                                          <p:stCondLst>
                                            <p:cond delay="0"/>
                                          </p:stCondLst>
                                        </p:cTn>
                                        <p:tgtEl>
                                          <p:spTgt spid="26"/>
                                        </p:tgtEl>
                                        <p:attrNameLst>
                                          <p:attrName>style.visibility</p:attrName>
                                        </p:attrNameLst>
                                      </p:cBhvr>
                                      <p:to>
                                        <p:strVal val="visible"/>
                                      </p:to>
                                    </p:set>
                                    <p:anim calcmode="lin" valueType="num">
                                      <p:cBhvr additive="base">
                                        <p:cTn id="163" dur="500"/>
                                        <p:tgtEl>
                                          <p:spTgt spid="26"/>
                                        </p:tgtEl>
                                        <p:attrNameLst>
                                          <p:attrName>ppt_y</p:attrName>
                                        </p:attrNameLst>
                                      </p:cBhvr>
                                      <p:tavLst>
                                        <p:tav tm="0">
                                          <p:val>
                                            <p:strVal val="#ppt_y-#ppt_h*1.125000"/>
                                          </p:val>
                                        </p:tav>
                                        <p:tav tm="100000">
                                          <p:val>
                                            <p:strVal val="#ppt_y"/>
                                          </p:val>
                                        </p:tav>
                                      </p:tavLst>
                                    </p:anim>
                                    <p:animEffect transition="in" filter="wipe(down)">
                                      <p:cBhvr>
                                        <p:cTn id="16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25" grpId="0" bldLvl="0" animBg="1"/>
      <p:bldP spid="26" grpId="0" bldLvl="0" animBg="1"/>
      <p:bldP spid="28" grpId="0" bldLvl="0" animBg="1"/>
      <p:bldP spid="28" grpId="1" bldLvl="0" animBg="1"/>
      <p:bldP spid="31" grpId="0"/>
      <p:bldP spid="31" grpId="1"/>
      <p:bldP spid="33" grpId="0" bldLvl="0" animBg="1"/>
      <p:bldP spid="33" grpId="1" bldLvl="0" animBg="1"/>
      <p:bldP spid="34" grpId="0"/>
      <p:bldP spid="34" grpId="1"/>
      <p:bldP spid="29" grpId="0" bldLvl="0" animBg="1"/>
      <p:bldP spid="29" grpId="1"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619675" y="478315"/>
            <a:ext cx="6120681" cy="479929"/>
          </a:xfrm>
        </p:spPr>
        <p:txBody>
          <a:bodyPr>
            <a:normAutofit fontScale="90000"/>
          </a:bodyPr>
          <a:lstStyle/>
          <a:p>
            <a:pPr algn="ctr"/>
            <a:r>
              <a:rPr lang="en-US" altLang="en-US" sz="3200" dirty="0" smtClean="0">
                <a:latin typeface="+mj-ea"/>
              </a:rPr>
              <a:t>集成测试</a:t>
            </a:r>
            <a:r>
              <a:rPr lang="zh-CN" altLang="en-US" sz="3200" b="1" dirty="0" smtClean="0">
                <a:solidFill>
                  <a:srgbClr val="FF0000"/>
                </a:solidFill>
                <a:latin typeface="+mj-ea"/>
              </a:rPr>
              <a:t>重在接口测试</a:t>
            </a:r>
            <a:endParaRPr lang="zh-CN" altLang="en-US" sz="3200" b="1" dirty="0" smtClean="0">
              <a:solidFill>
                <a:srgbClr val="FF0000"/>
              </a:solidFill>
              <a:latin typeface="+mj-ea"/>
            </a:endParaRPr>
          </a:p>
        </p:txBody>
      </p:sp>
      <p:sp>
        <p:nvSpPr>
          <p:cNvPr id="15363" name="Rectangle 3"/>
          <p:cNvSpPr>
            <a:spLocks noChangeArrowheads="1"/>
          </p:cNvSpPr>
          <p:nvPr/>
        </p:nvSpPr>
        <p:spPr bwMode="auto">
          <a:xfrm>
            <a:off x="539750" y="840740"/>
            <a:ext cx="8489315" cy="6584315"/>
          </a:xfrm>
          <a:prstGeom prst="rect">
            <a:avLst/>
          </a:prstGeom>
          <a:noFill/>
          <a:ln w="9525">
            <a:noFill/>
            <a:miter lim="800000"/>
          </a:ln>
        </p:spPr>
        <p:txBody>
          <a:bodyPr wrap="square">
            <a:spAutoFit/>
          </a:bodyPr>
          <a:lstStyle/>
          <a:p>
            <a:pPr marL="342900"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接口</a:t>
            </a:r>
            <a:endParaRPr lang="zh-CN" altLang="en-US" sz="2400" i="0" dirty="0" smtClean="0">
              <a:latin typeface="+mn-lt"/>
              <a:ea typeface="楷体" panose="02010609060101010101" charset="-122"/>
              <a:cs typeface="楷体" panose="02010609060101010101" charset="-122"/>
            </a:endParaRPr>
          </a:p>
          <a:p>
            <a:pPr marL="800100" lvl="1"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接口是为不同系统和功能之间实现分离或连接的口。</a:t>
            </a:r>
            <a:endParaRPr lang="zh-CN" altLang="en-US" sz="2400" i="0" dirty="0" smtClean="0">
              <a:latin typeface="+mn-lt"/>
              <a:ea typeface="楷体" panose="02010609060101010101" charset="-122"/>
              <a:cs typeface="楷体" panose="02010609060101010101" charset="-122"/>
            </a:endParaRPr>
          </a:p>
          <a:p>
            <a:pPr marL="800100" lvl="1"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在计算机系统中，也可分为硬件接口和软件接口。</a:t>
            </a:r>
            <a:endParaRPr lang="zh-CN" altLang="en-US" sz="2400" i="0" dirty="0" smtClean="0">
              <a:latin typeface="+mn-lt"/>
              <a:ea typeface="楷体" panose="02010609060101010101" charset="-122"/>
              <a:cs typeface="楷体" panose="02010609060101010101" charset="-122"/>
            </a:endParaRPr>
          </a:p>
          <a:p>
            <a:pPr marL="800100" lvl="1"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硬件接口常见的有USB接口、耳机接口、HDMI接口等。</a:t>
            </a:r>
            <a:endParaRPr lang="zh-CN" altLang="en-US" sz="2400" i="0" dirty="0" smtClean="0">
              <a:latin typeface="+mn-lt"/>
              <a:ea typeface="楷体" panose="02010609060101010101" charset="-122"/>
              <a:cs typeface="楷体" panose="02010609060101010101" charset="-122"/>
            </a:endParaRPr>
          </a:p>
          <a:p>
            <a:pPr marL="800100" lvl="1"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软件接口常见的有API接口（Application Programming Interface），也称为应用编程接口。</a:t>
            </a:r>
            <a:endParaRPr lang="zh-CN" altLang="en-US" sz="2400" i="0" dirty="0" smtClean="0">
              <a:latin typeface="+mn-lt"/>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接口</a:t>
            </a:r>
            <a:r>
              <a:rPr lang="zh-CN" altLang="en-US" sz="2400" i="0" dirty="0" smtClean="0">
                <a:latin typeface="+mn-lt"/>
                <a:ea typeface="楷体" panose="02010609060101010101" charset="-122"/>
                <a:cs typeface="楷体" panose="02010609060101010101" charset="-122"/>
              </a:rPr>
              <a:t>测试</a:t>
            </a:r>
            <a:endParaRPr lang="zh-CN" altLang="en-US" sz="2400" i="0" dirty="0" smtClean="0">
              <a:latin typeface="+mn-lt"/>
              <a:ea typeface="楷体" panose="02010609060101010101" charset="-122"/>
              <a:cs typeface="楷体" panose="02010609060101010101" charset="-122"/>
            </a:endParaRPr>
          </a:p>
          <a:p>
            <a:pPr marL="800100" lvl="1"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接口之间传递的参数是否一致</a:t>
            </a:r>
            <a:r>
              <a:rPr lang="zh-CN" altLang="en-US" sz="2000" i="0" dirty="0">
                <a:latin typeface="+mn-lt"/>
                <a:ea typeface="楷体" panose="02010609060101010101" charset="-122"/>
                <a:cs typeface="楷体" panose="02010609060101010101" charset="-122"/>
              </a:rPr>
              <a:t>(</a:t>
            </a:r>
            <a:r>
              <a:rPr lang="zh-CN" altLang="en-US" sz="2000" i="0" dirty="0" smtClean="0">
                <a:latin typeface="+mn-lt"/>
                <a:ea typeface="楷体" panose="02010609060101010101" charset="-122"/>
                <a:cs typeface="楷体" panose="02010609060101010101" charset="-122"/>
              </a:rPr>
              <a:t>个数</a:t>
            </a:r>
            <a:r>
              <a:rPr lang="zh-CN" altLang="en-US" sz="2000" i="0" dirty="0">
                <a:latin typeface="+mn-lt"/>
                <a:ea typeface="楷体" panose="02010609060101010101" charset="-122"/>
                <a:cs typeface="楷体" panose="02010609060101010101" charset="-122"/>
              </a:rPr>
              <a:t>、属性、</a:t>
            </a:r>
            <a:r>
              <a:rPr lang="zh-CN" altLang="en-US" sz="2000" i="0" dirty="0" smtClean="0">
                <a:latin typeface="+mn-lt"/>
                <a:ea typeface="楷体" panose="02010609060101010101" charset="-122"/>
                <a:cs typeface="楷体" panose="02010609060101010101" charset="-122"/>
              </a:rPr>
              <a:t>量纲</a:t>
            </a:r>
            <a:r>
              <a:rPr lang="en-US" altLang="zh-CN" sz="2000" i="0" dirty="0" smtClean="0">
                <a:latin typeface="+mn-lt"/>
                <a:ea typeface="楷体" panose="02010609060101010101" charset="-122"/>
                <a:cs typeface="楷体" panose="02010609060101010101" charset="-122"/>
              </a:rPr>
              <a:t>)</a:t>
            </a:r>
            <a:endParaRPr lang="zh-CN" altLang="en-US" sz="2000" i="0" dirty="0">
              <a:latin typeface="+mn-lt"/>
              <a:ea typeface="楷体" panose="02010609060101010101" charset="-122"/>
              <a:cs typeface="楷体" panose="02010609060101010101" charset="-122"/>
            </a:endParaRPr>
          </a:p>
          <a:p>
            <a:pPr marL="800100" lvl="1"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全局变量引用是否一致</a:t>
            </a:r>
            <a:endParaRPr lang="zh-CN" altLang="en-US" sz="2400" i="0" dirty="0">
              <a:latin typeface="+mn-lt"/>
              <a:ea typeface="楷体" panose="02010609060101010101" charset="-122"/>
              <a:cs typeface="楷体" panose="02010609060101010101" charset="-122"/>
            </a:endParaRPr>
          </a:p>
          <a:p>
            <a:pPr marL="800100" lvl="1"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数据流一致性处理</a:t>
            </a:r>
            <a:endParaRPr lang="en-US" altLang="zh-CN" sz="2400" i="0" dirty="0" smtClean="0">
              <a:latin typeface="+mn-lt"/>
              <a:ea typeface="楷体" panose="02010609060101010101" charset="-122"/>
              <a:cs typeface="楷体" panose="02010609060101010101" charset="-122"/>
            </a:endParaRPr>
          </a:p>
          <a:p>
            <a:pPr marL="800100" lvl="1"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solidFill>
                  <a:schemeClr val="tx1">
                    <a:lumMod val="50000"/>
                    <a:lumOff val="50000"/>
                  </a:schemeClr>
                </a:solidFill>
                <a:latin typeface="+mn-lt"/>
                <a:ea typeface="楷体" panose="02010609060101010101" charset="-122"/>
                <a:cs typeface="楷体" panose="02010609060101010101" charset="-122"/>
              </a:rPr>
              <a:t>缓冲区数据的处理</a:t>
            </a:r>
            <a:endParaRPr lang="en-US" altLang="zh-CN" sz="2400" i="0" dirty="0" smtClean="0">
              <a:solidFill>
                <a:schemeClr val="tx1">
                  <a:lumMod val="50000"/>
                  <a:lumOff val="50000"/>
                </a:schemeClr>
              </a:solidFill>
              <a:latin typeface="+mn-lt"/>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en-US" altLang="zh-CN" sz="2400" i="0" dirty="0" smtClean="0">
                <a:solidFill>
                  <a:schemeClr val="tx1">
                    <a:lumMod val="50000"/>
                    <a:lumOff val="50000"/>
                  </a:schemeClr>
                </a:solidFill>
                <a:latin typeface="+mn-lt"/>
                <a:ea typeface="楷体" panose="02010609060101010101" charset="-122"/>
                <a:cs typeface="楷体" panose="02010609060101010101" charset="-122"/>
              </a:rPr>
              <a:t>……</a:t>
            </a:r>
            <a:endParaRPr lang="en-US" altLang="zh-CN" sz="2400" i="0" dirty="0" smtClean="0">
              <a:solidFill>
                <a:schemeClr val="tx1">
                  <a:lumMod val="50000"/>
                  <a:lumOff val="50000"/>
                </a:schemeClr>
              </a:solidFill>
              <a:latin typeface="+mn-lt"/>
              <a:ea typeface="楷体" panose="02010609060101010101" charset="-122"/>
              <a:cs typeface="楷体" panose="02010609060101010101" charset="-122"/>
            </a:endParaRPr>
          </a:p>
        </p:txBody>
      </p:sp>
    </p:spTree>
    <p:custDataLst>
      <p:tags r:id="rId1"/>
    </p:custDataLst>
  </p:cSld>
  <p:clrMapOvr>
    <a:masterClrMapping/>
  </p:clrMapOvr>
  <p:transition>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15363">
                                            <p:txEl>
                                              <p:pRg st="10" end="10"/>
                                            </p:txEl>
                                          </p:spTgt>
                                        </p:tgtEl>
                                        <p:attrNameLst>
                                          <p:attrName>style.visibility</p:attrName>
                                        </p:attrNameLst>
                                      </p:cBhvr>
                                      <p:to>
                                        <p:strVal val="visible"/>
                                      </p:to>
                                    </p:set>
                                    <p:anim calcmode="lin" valueType="num">
                                      <p:cBhvr additive="base">
                                        <p:cTn id="7" dur="500"/>
                                        <p:tgtEl>
                                          <p:spTgt spid="15363">
                                            <p:txEl>
                                              <p:pRg st="10" end="10"/>
                                            </p:txEl>
                                          </p:spTgt>
                                        </p:tgtEl>
                                        <p:attrNameLst>
                                          <p:attrName>ppt_y</p:attrName>
                                        </p:attrNameLst>
                                      </p:cBhvr>
                                      <p:tavLst>
                                        <p:tav tm="0">
                                          <p:val>
                                            <p:strVal val="#ppt_y+#ppt_h*1.125000"/>
                                          </p:val>
                                        </p:tav>
                                        <p:tav tm="100000">
                                          <p:val>
                                            <p:strVal val="#ppt_y"/>
                                          </p:val>
                                        </p:tav>
                                      </p:tavLst>
                                    </p:anim>
                                    <p:animEffect transition="in" filter="wipe(up)">
                                      <p:cBhvr>
                                        <p:cTn id="8" dur="500"/>
                                        <p:tgtEl>
                                          <p:spTgt spid="15363">
                                            <p:txEl>
                                              <p:pRg st="10" end="1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nodeType="clickEffect">
                                  <p:stCondLst>
                                    <p:cond delay="0"/>
                                  </p:stCondLst>
                                  <p:childTnLst>
                                    <p:set>
                                      <p:cBhvr>
                                        <p:cTn id="12" dur="1" fill="hold">
                                          <p:stCondLst>
                                            <p:cond delay="0"/>
                                          </p:stCondLst>
                                        </p:cTn>
                                        <p:tgtEl>
                                          <p:spTgt spid="15363">
                                            <p:txEl>
                                              <p:pRg st="1" end="1"/>
                                            </p:txEl>
                                          </p:spTgt>
                                        </p:tgtEl>
                                        <p:attrNameLst>
                                          <p:attrName>style.visibility</p:attrName>
                                        </p:attrNameLst>
                                      </p:cBhvr>
                                      <p:to>
                                        <p:strVal val="visible"/>
                                      </p:to>
                                    </p:set>
                                    <p:animEffect transition="in" filter="checkerboard(across)">
                                      <p:cBhvr>
                                        <p:cTn id="13" dur="500"/>
                                        <p:tgtEl>
                                          <p:spTgt spid="15363">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5363">
                                            <p:txEl>
                                              <p:pRg st="3" end="3"/>
                                            </p:txEl>
                                          </p:spTgt>
                                        </p:tgtEl>
                                        <p:attrNameLst>
                                          <p:attrName>style.visibility</p:attrName>
                                        </p:attrNameLst>
                                      </p:cBhvr>
                                      <p:to>
                                        <p:strVal val="visible"/>
                                      </p:to>
                                    </p:set>
                                    <p:animEffect transition="in" filter="checkerboard(across)">
                                      <p:cBhvr>
                                        <p:cTn id="22" dur="500"/>
                                        <p:tgtEl>
                                          <p:spTgt spid="1536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36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5" presetClass="entr" presetSubtype="10" fill="hold" nodeType="clickEffect">
                                  <p:stCondLst>
                                    <p:cond delay="0"/>
                                  </p:stCondLst>
                                  <p:childTnLst>
                                    <p:set>
                                      <p:cBhvr>
                                        <p:cTn id="30" dur="1" fill="hold">
                                          <p:stCondLst>
                                            <p:cond delay="0"/>
                                          </p:stCondLst>
                                        </p:cTn>
                                        <p:tgtEl>
                                          <p:spTgt spid="15363">
                                            <p:txEl>
                                              <p:pRg st="5" end="5"/>
                                            </p:txEl>
                                          </p:spTgt>
                                        </p:tgtEl>
                                        <p:attrNameLst>
                                          <p:attrName>style.visibility</p:attrName>
                                        </p:attrNameLst>
                                      </p:cBhvr>
                                      <p:to>
                                        <p:strVal val="visible"/>
                                      </p:to>
                                    </p:set>
                                    <p:animEffect transition="in" filter="checkerboard(across)">
                                      <p:cBhvr>
                                        <p:cTn id="31" dur="500"/>
                                        <p:tgtEl>
                                          <p:spTgt spid="1536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5" presetClass="entr" presetSubtype="10" fill="hold" nodeType="clickEffect">
                                  <p:stCondLst>
                                    <p:cond delay="0"/>
                                  </p:stCondLst>
                                  <p:childTnLst>
                                    <p:set>
                                      <p:cBhvr>
                                        <p:cTn id="35" dur="1" fill="hold">
                                          <p:stCondLst>
                                            <p:cond delay="0"/>
                                          </p:stCondLst>
                                        </p:cTn>
                                        <p:tgtEl>
                                          <p:spTgt spid="15363">
                                            <p:txEl>
                                              <p:pRg st="6" end="6"/>
                                            </p:txEl>
                                          </p:spTgt>
                                        </p:tgtEl>
                                        <p:attrNameLst>
                                          <p:attrName>style.visibility</p:attrName>
                                        </p:attrNameLst>
                                      </p:cBhvr>
                                      <p:to>
                                        <p:strVal val="visible"/>
                                      </p:to>
                                    </p:set>
                                    <p:animEffect transition="in" filter="checkerboard(across)">
                                      <p:cBhvr>
                                        <p:cTn id="36" dur="500"/>
                                        <p:tgtEl>
                                          <p:spTgt spid="1536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536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15363">
                                            <p:txEl>
                                              <p:pRg st="8" end="8"/>
                                            </p:txEl>
                                          </p:spTgt>
                                        </p:tgtEl>
                                        <p:attrNameLst>
                                          <p:attrName>style.visibility</p:attrName>
                                        </p:attrNameLst>
                                      </p:cBhvr>
                                      <p:to>
                                        <p:strVal val="visible"/>
                                      </p:to>
                                    </p:set>
                                    <p:animEffect transition="in" filter="wheel(1)">
                                      <p:cBhvr>
                                        <p:cTn id="45" dur="2000"/>
                                        <p:tgtEl>
                                          <p:spTgt spid="1536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53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848715"/>
            <a:ext cx="6609928" cy="585762"/>
          </a:xfrm>
        </p:spPr>
        <p:txBody>
          <a:bodyPr>
            <a:normAutofit fontScale="90000"/>
          </a:bodyPr>
          <a:lstStyle/>
          <a:p>
            <a:pPr algn="ctr"/>
            <a:r>
              <a:rPr kumimoji="1" lang="zh-CN" altLang="en-US" sz="3600" dirty="0" smtClean="0">
                <a:solidFill>
                  <a:schemeClr val="tx1"/>
                </a:solidFill>
              </a:rPr>
              <a:t>接口测试要点</a:t>
            </a:r>
            <a:endParaRPr kumimoji="1" lang="zh-CN" altLang="en-US"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sp>
        <p:nvSpPr>
          <p:cNvPr id="3" name="矩形 2"/>
          <p:cNvSpPr/>
          <p:nvPr/>
        </p:nvSpPr>
        <p:spPr>
          <a:xfrm>
            <a:off x="827584" y="2132857"/>
            <a:ext cx="7776864" cy="3018790"/>
          </a:xfrm>
          <a:prstGeom prst="rect">
            <a:avLst/>
          </a:prstGeom>
        </p:spPr>
        <p:txBody>
          <a:bodyPr wrap="square">
            <a:spAutoFit/>
          </a:bodyPr>
          <a:lstStyle/>
          <a:p>
            <a:pPr marL="342900"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a:latin typeface="+mn-lt"/>
                <a:ea typeface="楷体" panose="02010609060101010101" charset="-122"/>
                <a:cs typeface="楷体" panose="02010609060101010101" charset="-122"/>
              </a:rPr>
              <a:t>接口中</a:t>
            </a:r>
            <a:r>
              <a:rPr lang="zh-CN" altLang="en-US" sz="2400" i="0" dirty="0" smtClean="0">
                <a:latin typeface="+mn-lt"/>
                <a:ea typeface="楷体" panose="02010609060101010101" charset="-122"/>
                <a:cs typeface="楷体" panose="02010609060101010101" charset="-122"/>
              </a:rPr>
              <a:t>所有的参数的</a:t>
            </a:r>
            <a:r>
              <a:rPr lang="zh-CN" altLang="en-US" sz="2400" i="0" dirty="0" smtClean="0">
                <a:ea typeface="楷体" panose="02010609060101010101" charset="-122"/>
                <a:cs typeface="楷体" panose="02010609060101010101" charset="-122"/>
              </a:rPr>
              <a:t>不同类型的有效值</a:t>
            </a:r>
            <a:r>
              <a:rPr lang="zh-CN" altLang="en-US" sz="2400" i="0" dirty="0" smtClean="0">
                <a:latin typeface="+mn-lt"/>
                <a:ea typeface="楷体" panose="02010609060101010101" charset="-122"/>
                <a:cs typeface="楷体" panose="02010609060101010101" charset="-122"/>
              </a:rPr>
              <a:t>都要被测试</a:t>
            </a:r>
            <a:endParaRPr lang="zh-CN" altLang="en-US" sz="2400" i="0" dirty="0">
              <a:latin typeface="+mn-lt"/>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参数的每个错误类型都要准备一个异</a:t>
            </a:r>
            <a:r>
              <a:rPr lang="zh-CN" altLang="en-US" sz="2400" i="0" dirty="0">
                <a:latin typeface="+mn-lt"/>
                <a:ea typeface="楷体" panose="02010609060101010101" charset="-122"/>
                <a:cs typeface="楷体" panose="02010609060101010101" charset="-122"/>
              </a:rPr>
              <a:t>常</a:t>
            </a:r>
            <a:r>
              <a:rPr lang="zh-CN" altLang="en-US" sz="2400" i="0" dirty="0" smtClean="0">
                <a:latin typeface="+mn-lt"/>
                <a:ea typeface="楷体" panose="02010609060101010101" charset="-122"/>
                <a:cs typeface="楷体" panose="02010609060101010101" charset="-122"/>
              </a:rPr>
              <a:t>用例</a:t>
            </a:r>
            <a:endParaRPr lang="en-US" altLang="zh-CN" sz="2400" i="0" dirty="0" smtClean="0">
              <a:latin typeface="+mn-lt"/>
              <a:ea typeface="楷体" panose="02010609060101010101" charset="-122"/>
              <a:cs typeface="楷体" panose="02010609060101010101" charset="-122"/>
            </a:endParaRPr>
          </a:p>
          <a:p>
            <a:pPr marL="449580" eaLnBrk="0" hangingPunct="0">
              <a:lnSpc>
                <a:spcPct val="130000"/>
              </a:lnSpc>
              <a:spcBef>
                <a:spcPct val="20000"/>
              </a:spcBef>
              <a:buClr>
                <a:schemeClr val="accent1">
                  <a:lumMod val="50000"/>
                </a:schemeClr>
              </a:buClr>
              <a:buSzPct val="90000"/>
              <a:tabLst>
                <a:tab pos="365125" algn="l"/>
                <a:tab pos="571500" algn="l"/>
              </a:tabLst>
            </a:pPr>
            <a:r>
              <a:rPr lang="zh-CN" altLang="en-US" sz="2000" i="0" dirty="0" smtClean="0">
                <a:latin typeface="+mn-lt"/>
                <a:ea typeface="楷体" panose="02010609060101010101" charset="-122"/>
                <a:cs typeface="楷体" panose="02010609060101010101" charset="-122"/>
              </a:rPr>
              <a:t>如缺省值、类型错误、范围错误</a:t>
            </a:r>
            <a:r>
              <a:rPr lang="zh-CN" altLang="en-US" sz="2000" i="0" dirty="0">
                <a:latin typeface="+mn-lt"/>
                <a:ea typeface="楷体" panose="02010609060101010101" charset="-122"/>
                <a:cs typeface="楷体" panose="02010609060101010101" charset="-122"/>
              </a:rPr>
              <a:t>、参数超过最大位数</a:t>
            </a:r>
            <a:r>
              <a:rPr lang="zh-CN" altLang="en-US" sz="2000" i="0" dirty="0" smtClean="0">
                <a:latin typeface="+mn-lt"/>
                <a:ea typeface="楷体" panose="02010609060101010101" charset="-122"/>
                <a:cs typeface="楷体" panose="02010609060101010101" charset="-122"/>
              </a:rPr>
              <a:t>、无效值、</a:t>
            </a:r>
            <a:r>
              <a:rPr lang="zh-CN" altLang="en-US" sz="2000" i="0" dirty="0">
                <a:latin typeface="+mn-lt"/>
                <a:ea typeface="楷体" panose="02010609060101010101" charset="-122"/>
                <a:cs typeface="楷体" panose="02010609060101010101" charset="-122"/>
              </a:rPr>
              <a:t>参数的关联</a:t>
            </a:r>
            <a:r>
              <a:rPr lang="zh-CN" altLang="en-US" sz="2000" i="0" dirty="0" smtClean="0">
                <a:latin typeface="+mn-lt"/>
                <a:ea typeface="楷体" panose="02010609060101010101" charset="-122"/>
                <a:cs typeface="楷体" panose="02010609060101010101" charset="-122"/>
              </a:rPr>
              <a:t>性检查等</a:t>
            </a:r>
            <a:endParaRPr lang="zh-CN" altLang="en-US" sz="2000" i="0" dirty="0">
              <a:latin typeface="+mn-lt"/>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90000"/>
              <a:buFont typeface="Wingdings" panose="05000000000000000000" pitchFamily="2" charset="2"/>
              <a:buChar char="p"/>
              <a:tabLst>
                <a:tab pos="365125" algn="l"/>
                <a:tab pos="571500" algn="l"/>
              </a:tabLst>
            </a:pPr>
            <a:r>
              <a:rPr lang="zh-CN" altLang="en-US" sz="2400" i="0" dirty="0" smtClean="0">
                <a:latin typeface="+mn-lt"/>
                <a:ea typeface="楷体" panose="02010609060101010101" charset="-122"/>
                <a:cs typeface="楷体" panose="02010609060101010101" charset="-122"/>
              </a:rPr>
              <a:t>把每个参数单独作为条件来进行测试，再进行多条件关联组合测试</a:t>
            </a:r>
            <a:endParaRPr lang="zh-CN" altLang="en-US" sz="2400" i="0" dirty="0">
              <a:latin typeface="+mn-lt"/>
              <a:ea typeface="楷体" panose="02010609060101010101" charset="-122"/>
              <a:cs typeface="楷体" panose="02010609060101010101"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3">
                                            <p:txEl>
                                              <p:pRg st="1" end="1"/>
                                            </p:txEl>
                                          </p:spTgt>
                                        </p:tgtEl>
                                      </p:cBhvr>
                                    </p:animEffect>
                                  </p:childTnLst>
                                </p:cTn>
                              </p:par>
                              <p:par>
                                <p:cTn id="9" presetID="12" presetClass="entr" presetSubtype="1"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down)">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down)">
                                      <p:cBhvr>
                                        <p:cTn id="1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423545" y="1539875"/>
            <a:ext cx="8370570" cy="4920615"/>
          </a:xfrm>
          <a:solidFill>
            <a:schemeClr val="accent2">
              <a:alpha val="68000"/>
            </a:schemeClr>
          </a:solidFill>
        </p:spPr>
        <p:txBody>
          <a:bodyPr/>
          <a:lstStyle/>
          <a:p>
            <a:pPr marL="0" indent="0" algn="just" latinLnBrk="0">
              <a:lnSpc>
                <a:spcPct val="150000"/>
              </a:lnSpc>
              <a:spcBef>
                <a:spcPts val="0"/>
              </a:spcBef>
              <a:buNone/>
            </a:pPr>
            <a:r>
              <a:rPr lang="zh-CN" altLang="en-US" sz="2000"/>
              <a:t>接口测试需要模拟浏览器发送Request至服务器和服务器返回Response到浏览器的整个过程</a:t>
            </a:r>
            <a:endParaRPr lang="zh-CN" altLang="en-US" sz="2000"/>
          </a:p>
        </p:txBody>
      </p:sp>
      <p:sp>
        <p:nvSpPr>
          <p:cNvPr id="5" name="TextBox 25"/>
          <p:cNvSpPr txBox="1"/>
          <p:nvPr/>
        </p:nvSpPr>
        <p:spPr>
          <a:xfrm>
            <a:off x="567218" y="697460"/>
            <a:ext cx="6345623" cy="506730"/>
          </a:xfrm>
          <a:prstGeom prst="rect">
            <a:avLst/>
          </a:prstGeom>
          <a:noFill/>
          <a:ln w="9525">
            <a:noFill/>
          </a:ln>
        </p:spPr>
        <p:txBody>
          <a:bodyPr wrap="square" anchor="t">
            <a:spAutoFit/>
          </a:bodyPr>
          <a:lstStyle/>
          <a:p>
            <a:r>
              <a:rPr lang="en-US" altLang="zh-CN" sz="2700" dirty="0">
                <a:solidFill>
                  <a:srgbClr val="000000"/>
                </a:solidFill>
                <a:latin typeface="微软雅黑" panose="020B0503020204020204" charset="-122"/>
                <a:ea typeface="微软雅黑" panose="020B0503020204020204" charset="-122"/>
              </a:rPr>
              <a:t>HTTP</a:t>
            </a:r>
            <a:r>
              <a:rPr lang="zh-CN" altLang="en-US" sz="2700" dirty="0">
                <a:solidFill>
                  <a:srgbClr val="000000"/>
                </a:solidFill>
                <a:latin typeface="微软雅黑" panose="020B0503020204020204" charset="-122"/>
                <a:ea typeface="微软雅黑" panose="020B0503020204020204" charset="-122"/>
              </a:rPr>
              <a:t>工作原理</a:t>
            </a:r>
            <a:endParaRPr lang="zh-CN" altLang="en-US" sz="2700" dirty="0">
              <a:solidFill>
                <a:srgbClr val="000000"/>
              </a:solidFill>
              <a:latin typeface="微软雅黑" panose="020B0503020204020204" charset="-122"/>
              <a:ea typeface="微软雅黑" panose="020B0503020204020204" charset="-122"/>
            </a:endParaRPr>
          </a:p>
        </p:txBody>
      </p:sp>
      <p:sp>
        <p:nvSpPr>
          <p:cNvPr id="6"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graphicFrame>
        <p:nvGraphicFramePr>
          <p:cNvPr id="2" name="对象 -2147482605"/>
          <p:cNvGraphicFramePr>
            <a:graphicFrameLocks noChangeAspect="1"/>
          </p:cNvGraphicFramePr>
          <p:nvPr/>
        </p:nvGraphicFramePr>
        <p:xfrm>
          <a:off x="3135630" y="2504440"/>
          <a:ext cx="4033520" cy="2992755"/>
        </p:xfrm>
        <a:graphic>
          <a:graphicData uri="http://schemas.openxmlformats.org/presentationml/2006/ole">
            <mc:AlternateContent xmlns:mc="http://schemas.openxmlformats.org/markup-compatibility/2006">
              <mc:Choice xmlns:v="urn:schemas-microsoft-com:vml" Requires="v">
                <p:oleObj spid="_x0000_s3080" name="" r:id="rId1" imgW="6247130" imgH="4644390" progId="Visio.Drawing.11">
                  <p:embed/>
                </p:oleObj>
              </mc:Choice>
              <mc:Fallback>
                <p:oleObj name="" r:id="rId1" imgW="6247130" imgH="4644390" progId="Visio.Drawing.11">
                  <p:embed/>
                  <p:pic>
                    <p:nvPicPr>
                      <p:cNvPr id="0" name="图片 3075"/>
                      <p:cNvPicPr/>
                      <p:nvPr/>
                    </p:nvPicPr>
                    <p:blipFill>
                      <a:blip r:embed="rId2"/>
                      <a:stretch>
                        <a:fillRect/>
                      </a:stretch>
                    </p:blipFill>
                    <p:spPr>
                      <a:xfrm>
                        <a:off x="3135630" y="2504440"/>
                        <a:ext cx="4033520" cy="2992755"/>
                      </a:xfrm>
                      <a:prstGeom prst="rect">
                        <a:avLst/>
                      </a:prstGeom>
                      <a:noFill/>
                      <a:ln w="38100">
                        <a:noFill/>
                        <a:miter/>
                      </a:ln>
                    </p:spPr>
                  </p:pic>
                </p:oleObj>
              </mc:Fallback>
            </mc:AlternateContent>
          </a:graphicData>
        </a:graphic>
      </p:graphicFrame>
      <p:sp>
        <p:nvSpPr>
          <p:cNvPr id="8" name="文本框 7"/>
          <p:cNvSpPr txBox="1"/>
          <p:nvPr/>
        </p:nvSpPr>
        <p:spPr>
          <a:xfrm>
            <a:off x="4026178" y="5770947"/>
            <a:ext cx="1211580" cy="299085"/>
          </a:xfrm>
          <a:prstGeom prst="rect">
            <a:avLst/>
          </a:prstGeom>
          <a:noFill/>
        </p:spPr>
        <p:txBody>
          <a:bodyPr wrap="none" rtlCol="0" anchor="t">
            <a:spAutoFit/>
          </a:bodyPr>
          <a:lstStyle/>
          <a:p>
            <a:pPr algn="l"/>
            <a:r>
              <a:rPr lang="zh-CN" altLang="en-US" sz="1350">
                <a:latin typeface="黑体" panose="02010609060101010101" pitchFamily="2" charset="-122"/>
                <a:ea typeface="黑体" panose="02010609060101010101" pitchFamily="2" charset="-122"/>
                <a:sym typeface="+mn-ea"/>
              </a:rPr>
              <a:t>HTTP协议原理</a:t>
            </a:r>
            <a:endParaRPr lang="zh-CN" altLang="en-US" sz="1350">
              <a:latin typeface="黑体" panose="02010609060101010101" pitchFamily="2" charset="-122"/>
              <a:ea typeface="黑体" panose="0201060906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3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5"/>
                                        </p:tgtEl>
                                        <p:attrNameLst>
                                          <p:attrName>ppt_y</p:attrName>
                                        </p:attrNameLst>
                                      </p:cBhvr>
                                      <p:tavLst>
                                        <p:tav tm="0">
                                          <p:val>
                                            <p:strVal val="#ppt_y"/>
                                          </p:val>
                                        </p:tav>
                                        <p:tav tm="100000">
                                          <p:val>
                                            <p:strVal val="#ppt_y"/>
                                          </p:val>
                                        </p:tav>
                                      </p:tavLst>
                                    </p:anim>
                                    <p:anim calcmode="lin" valueType="num">
                                      <p:cBhvr>
                                        <p:cTn id="14" dur="3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423545" y="1539875"/>
            <a:ext cx="8370570" cy="5048250"/>
          </a:xfrm>
          <a:solidFill>
            <a:schemeClr val="accent2">
              <a:alpha val="68000"/>
            </a:schemeClr>
          </a:solidFill>
        </p:spPr>
        <p:txBody>
          <a:bodyPr>
            <a:normAutofit lnSpcReduction="20000"/>
          </a:bodyPr>
          <a:lstStyle/>
          <a:p>
            <a:pPr marL="0" indent="0" algn="just" latinLnBrk="0">
              <a:lnSpc>
                <a:spcPct val="150000"/>
              </a:lnSpc>
              <a:spcBef>
                <a:spcPts val="0"/>
              </a:spcBef>
              <a:buNone/>
            </a:pPr>
            <a:r>
              <a:rPr lang="zh-CN" altLang="en-US"/>
              <a:t>客户端主要有两个职能：</a:t>
            </a:r>
            <a:endParaRPr lang="zh-CN" altLang="en-US"/>
          </a:p>
          <a:p>
            <a:pPr marL="0" indent="0" algn="just" latinLnBrk="0">
              <a:lnSpc>
                <a:spcPct val="150000"/>
              </a:lnSpc>
              <a:spcBef>
                <a:spcPts val="0"/>
              </a:spcBef>
              <a:buNone/>
            </a:pPr>
            <a:r>
              <a:rPr lang="zh-CN" altLang="en-US" sz="1800"/>
              <a:t>（1）向服务器发送请求。</a:t>
            </a:r>
            <a:endParaRPr lang="zh-CN" altLang="en-US" sz="1800"/>
          </a:p>
          <a:p>
            <a:pPr marL="0" indent="0" algn="just" latinLnBrk="0">
              <a:lnSpc>
                <a:spcPct val="150000"/>
              </a:lnSpc>
              <a:spcBef>
                <a:spcPts val="0"/>
              </a:spcBef>
              <a:buNone/>
            </a:pPr>
            <a:r>
              <a:rPr lang="zh-CN" altLang="en-US" sz="1800"/>
              <a:t>（2）接收服务器返回的报文并解释成友善的信息供我们阅读。</a:t>
            </a:r>
            <a:endParaRPr lang="zh-CN" altLang="en-US" sz="1800"/>
          </a:p>
          <a:p>
            <a:pPr marL="0" indent="0" algn="just" latinLnBrk="0">
              <a:lnSpc>
                <a:spcPct val="150000"/>
              </a:lnSpc>
              <a:spcBef>
                <a:spcPts val="0"/>
              </a:spcBef>
              <a:buNone/>
            </a:pPr>
            <a:r>
              <a:rPr lang="zh-CN" altLang="en-US" sz="1350"/>
              <a:t>在谷歌浏览器地址栏中输入百度网址并回车，浏览器会做如下的处理：</a:t>
            </a:r>
            <a:endParaRPr lang="zh-CN" altLang="en-US" sz="1350"/>
          </a:p>
          <a:p>
            <a:pPr algn="just" latinLnBrk="0">
              <a:lnSpc>
                <a:spcPct val="150000"/>
              </a:lnSpc>
              <a:spcBef>
                <a:spcPts val="0"/>
              </a:spcBef>
            </a:pPr>
            <a:r>
              <a:rPr lang="zh-CN" altLang="en-US" sz="1200"/>
              <a:t>当人们在浏览器地址栏输入www.baidu.com的时候，浏览器发送一个Request请求给服务器，要求服务器返回www.baidu.com的网站主页的HTML文件，接着服务器响应用户请求，把Response文件对象发送回给浏览器。</a:t>
            </a:r>
            <a:endParaRPr lang="zh-CN" altLang="en-US" sz="1200"/>
          </a:p>
          <a:p>
            <a:pPr algn="just" latinLnBrk="0">
              <a:lnSpc>
                <a:spcPct val="150000"/>
              </a:lnSpc>
              <a:spcBef>
                <a:spcPts val="0"/>
              </a:spcBef>
            </a:pPr>
            <a:r>
              <a:rPr lang="zh-CN" altLang="en-US" sz="1200"/>
              <a:t>浏览器分析Response中的HTML，发现其中引用了很多其他文件，比如Images文件、CSS文件、JS文件等，浏览器会自动再次发送Request去获取网页中加载的图片文件、CSS文件或者JS文件。</a:t>
            </a:r>
            <a:endParaRPr lang="zh-CN" altLang="en-US" sz="1200"/>
          </a:p>
          <a:p>
            <a:pPr algn="just" latinLnBrk="0">
              <a:lnSpc>
                <a:spcPct val="150000"/>
              </a:lnSpc>
              <a:spcBef>
                <a:spcPts val="0"/>
              </a:spcBef>
            </a:pPr>
            <a:r>
              <a:rPr lang="zh-CN" altLang="en-US" sz="1200"/>
              <a:t>当网页中包含的所有文件都下载成功后，浏览器会根据HTML语法结构，完整的显示出网页。</a:t>
            </a:r>
            <a:endParaRPr lang="zh-CN" altLang="en-US" sz="1200"/>
          </a:p>
          <a:p>
            <a:pPr algn="just" latinLnBrk="0">
              <a:lnSpc>
                <a:spcPct val="150000"/>
              </a:lnSpc>
              <a:spcBef>
                <a:spcPts val="0"/>
              </a:spcBef>
            </a:pPr>
            <a:r>
              <a:rPr lang="zh-CN" altLang="en-US"/>
              <a:t>HTTP协议详细规定了客户端与服务器之间互相通讯的规则，它主要解决了两个问题：</a:t>
            </a:r>
            <a:endParaRPr lang="zh-CN" altLang="en-US"/>
          </a:p>
          <a:p>
            <a:pPr algn="just" latinLnBrk="0">
              <a:lnSpc>
                <a:spcPct val="150000"/>
              </a:lnSpc>
              <a:spcBef>
                <a:spcPts val="0"/>
              </a:spcBef>
            </a:pPr>
            <a:r>
              <a:rPr lang="zh-CN" altLang="en-US" sz="1800"/>
              <a:t>如何定位资源？（URL）</a:t>
            </a:r>
            <a:endParaRPr lang="zh-CN" altLang="en-US" sz="1800"/>
          </a:p>
          <a:p>
            <a:pPr algn="just" latinLnBrk="0">
              <a:lnSpc>
                <a:spcPct val="150000"/>
              </a:lnSpc>
              <a:spcBef>
                <a:spcPts val="0"/>
              </a:spcBef>
            </a:pPr>
            <a:r>
              <a:rPr lang="zh-CN" altLang="en-US" sz="1200"/>
              <a:t> </a:t>
            </a:r>
            <a:r>
              <a:rPr lang="zh-CN" altLang="en-US" sz="1800"/>
              <a:t>客户端与服务器间如何进行信息传递？（报文）</a:t>
            </a:r>
            <a:endParaRPr lang="zh-CN" altLang="en-US" sz="1800"/>
          </a:p>
        </p:txBody>
      </p:sp>
      <p:sp>
        <p:nvSpPr>
          <p:cNvPr id="5" name="TextBox 25"/>
          <p:cNvSpPr txBox="1"/>
          <p:nvPr/>
        </p:nvSpPr>
        <p:spPr>
          <a:xfrm>
            <a:off x="638973" y="697460"/>
            <a:ext cx="6345623" cy="506730"/>
          </a:xfrm>
          <a:prstGeom prst="rect">
            <a:avLst/>
          </a:prstGeom>
          <a:noFill/>
          <a:ln w="9525">
            <a:noFill/>
          </a:ln>
        </p:spPr>
        <p:txBody>
          <a:bodyPr wrap="square" anchor="t">
            <a:spAutoFit/>
          </a:bodyPr>
          <a:lstStyle/>
          <a:p>
            <a:r>
              <a:rPr lang="en-US" altLang="zh-CN" sz="2700" dirty="0">
                <a:solidFill>
                  <a:srgbClr val="000000"/>
                </a:solidFill>
                <a:latin typeface="微软雅黑" panose="020B0503020204020204" charset="-122"/>
                <a:ea typeface="微软雅黑" panose="020B0503020204020204" charset="-122"/>
              </a:rPr>
              <a:t>HTTP</a:t>
            </a:r>
            <a:r>
              <a:rPr lang="zh-CN" altLang="en-US" sz="2700" dirty="0">
                <a:solidFill>
                  <a:srgbClr val="000000"/>
                </a:solidFill>
                <a:latin typeface="微软雅黑" panose="020B0503020204020204" charset="-122"/>
                <a:ea typeface="微软雅黑" panose="020B0503020204020204" charset="-122"/>
              </a:rPr>
              <a:t>工作原理</a:t>
            </a:r>
            <a:endParaRPr lang="zh-CN" altLang="en-US" sz="2700" dirty="0">
              <a:solidFill>
                <a:srgbClr val="000000"/>
              </a:solidFill>
              <a:latin typeface="微软雅黑" panose="020B0503020204020204" charset="-122"/>
              <a:ea typeface="微软雅黑" panose="020B0503020204020204" charset="-122"/>
            </a:endParaRPr>
          </a:p>
        </p:txBody>
      </p:sp>
      <p:sp>
        <p:nvSpPr>
          <p:cNvPr id="6"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3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5"/>
                                        </p:tgtEl>
                                        <p:attrNameLst>
                                          <p:attrName>ppt_y</p:attrName>
                                        </p:attrNameLst>
                                      </p:cBhvr>
                                      <p:tavLst>
                                        <p:tav tm="0">
                                          <p:val>
                                            <p:strVal val="#ppt_y"/>
                                          </p:val>
                                        </p:tav>
                                        <p:tav tm="100000">
                                          <p:val>
                                            <p:strVal val="#ppt_y"/>
                                          </p:val>
                                        </p:tav>
                                      </p:tavLst>
                                    </p:anim>
                                    <p:anim calcmode="lin" valueType="num">
                                      <p:cBhvr>
                                        <p:cTn id="14" dur="3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half" idx="2"/>
          </p:nvPr>
        </p:nvSpPr>
        <p:spPr>
          <a:xfrm>
            <a:off x="423708" y="1539929"/>
            <a:ext cx="8370852" cy="4087116"/>
          </a:xfrm>
          <a:solidFill>
            <a:schemeClr val="accent2">
              <a:alpha val="68000"/>
            </a:schemeClr>
          </a:solidFill>
        </p:spPr>
        <p:txBody>
          <a:bodyPr/>
          <a:lstStyle/>
          <a:p>
            <a:pPr marL="0" indent="0" algn="just" latinLnBrk="0">
              <a:lnSpc>
                <a:spcPct val="150000"/>
              </a:lnSpc>
              <a:spcBef>
                <a:spcPts val="0"/>
              </a:spcBef>
              <a:buNone/>
            </a:pPr>
            <a:r>
              <a:rPr lang="zh-CN" altLang="en-US" sz="1800"/>
              <a:t>统一资源定位符（Uniform Resource Locator，URL）是因特网的万维网服务程序上用于指定信息位置的表示方法。统一资源定位符URL用来标识万维网上的各种资源，使每一个资源在整个因特网的范围内具有唯一的标识符。</a:t>
            </a:r>
            <a:endParaRPr lang="zh-CN" altLang="en-US" sz="1800"/>
          </a:p>
          <a:p>
            <a:pPr marL="0" indent="0" algn="just" latinLnBrk="0">
              <a:lnSpc>
                <a:spcPct val="150000"/>
              </a:lnSpc>
              <a:spcBef>
                <a:spcPts val="0"/>
              </a:spcBef>
              <a:buNone/>
            </a:pPr>
            <a:r>
              <a:rPr lang="zh-CN" altLang="en-US" sz="1800"/>
              <a:t>URL的一般形式是：HTTP://&lt;主机&gt;:&lt;端口&gt;/路径，各部分含义如下：</a:t>
            </a:r>
            <a:endParaRPr lang="zh-CN" altLang="en-US" sz="1800"/>
          </a:p>
          <a:p>
            <a:pPr algn="just" latinLnBrk="0">
              <a:lnSpc>
                <a:spcPct val="150000"/>
              </a:lnSpc>
              <a:spcBef>
                <a:spcPts val="0"/>
              </a:spcBef>
              <a:buFont typeface="Wingdings" panose="05000000000000000000" charset="0"/>
              <a:buChar char="u"/>
            </a:pPr>
            <a:r>
              <a:rPr lang="zh-CN" altLang="en-US" sz="1800"/>
              <a:t>HTTP：表示使用HTTP协议；</a:t>
            </a:r>
            <a:endParaRPr lang="zh-CN" altLang="en-US" sz="1800"/>
          </a:p>
          <a:p>
            <a:pPr algn="just" latinLnBrk="0">
              <a:lnSpc>
                <a:spcPct val="150000"/>
              </a:lnSpc>
              <a:spcBef>
                <a:spcPts val="0"/>
              </a:spcBef>
              <a:buFont typeface="Wingdings" panose="05000000000000000000" charset="0"/>
              <a:buChar char="u"/>
            </a:pPr>
            <a:r>
              <a:rPr lang="zh-CN" altLang="en-US" sz="1800"/>
              <a:t>主机：存放资源的主机域名或主机IP地址；</a:t>
            </a:r>
            <a:endParaRPr lang="zh-CN" altLang="en-US" sz="1800"/>
          </a:p>
          <a:p>
            <a:pPr algn="just" latinLnBrk="0">
              <a:lnSpc>
                <a:spcPct val="150000"/>
              </a:lnSpc>
              <a:spcBef>
                <a:spcPts val="0"/>
              </a:spcBef>
              <a:buFont typeface="Wingdings" panose="05000000000000000000" charset="0"/>
              <a:buChar char="u"/>
            </a:pPr>
            <a:r>
              <a:rPr lang="zh-CN" altLang="en-US" sz="1800"/>
              <a:t>端口：HTTP的默认端口号是80，通常可省略；</a:t>
            </a:r>
            <a:endParaRPr lang="zh-CN" altLang="en-US" sz="1800"/>
          </a:p>
          <a:p>
            <a:pPr algn="just" latinLnBrk="0">
              <a:lnSpc>
                <a:spcPct val="150000"/>
              </a:lnSpc>
              <a:spcBef>
                <a:spcPts val="0"/>
              </a:spcBef>
              <a:buFont typeface="Wingdings" panose="05000000000000000000" charset="0"/>
              <a:buChar char="u"/>
            </a:pPr>
            <a:r>
              <a:rPr lang="zh-CN" altLang="en-US" sz="1800"/>
              <a:t>路径：访问资源的路径。</a:t>
            </a:r>
            <a:endParaRPr lang="zh-CN" altLang="en-US" sz="1800"/>
          </a:p>
        </p:txBody>
      </p:sp>
      <p:sp>
        <p:nvSpPr>
          <p:cNvPr id="5" name="TextBox 25"/>
          <p:cNvSpPr txBox="1"/>
          <p:nvPr/>
        </p:nvSpPr>
        <p:spPr>
          <a:xfrm>
            <a:off x="567218" y="697460"/>
            <a:ext cx="6345623" cy="506730"/>
          </a:xfrm>
          <a:prstGeom prst="rect">
            <a:avLst/>
          </a:prstGeom>
          <a:noFill/>
          <a:ln w="9525">
            <a:noFill/>
          </a:ln>
        </p:spPr>
        <p:txBody>
          <a:bodyPr wrap="square" anchor="t">
            <a:spAutoFit/>
          </a:bodyPr>
          <a:lstStyle/>
          <a:p>
            <a:r>
              <a:rPr lang="en-US" sz="2700" dirty="0">
                <a:solidFill>
                  <a:srgbClr val="000000"/>
                </a:solidFill>
                <a:latin typeface="微软雅黑" panose="020B0503020204020204" charset="-122"/>
                <a:ea typeface="微软雅黑" panose="020B0503020204020204" charset="-122"/>
              </a:rPr>
              <a:t>URL</a:t>
            </a:r>
            <a:endParaRPr lang="en-US" sz="2700" dirty="0">
              <a:solidFill>
                <a:srgbClr val="000000"/>
              </a:solidFill>
              <a:latin typeface="微软雅黑" panose="020B0503020204020204" charset="-122"/>
              <a:ea typeface="微软雅黑" panose="020B0503020204020204" charset="-122"/>
            </a:endParaRPr>
          </a:p>
        </p:txBody>
      </p:sp>
      <p:sp>
        <p:nvSpPr>
          <p:cNvPr id="6"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3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5"/>
                                        </p:tgtEl>
                                        <p:attrNameLst>
                                          <p:attrName>ppt_y</p:attrName>
                                        </p:attrNameLst>
                                      </p:cBhvr>
                                      <p:tavLst>
                                        <p:tav tm="0">
                                          <p:val>
                                            <p:strVal val="#ppt_y"/>
                                          </p:val>
                                        </p:tav>
                                        <p:tav tm="100000">
                                          <p:val>
                                            <p:strVal val="#ppt_y"/>
                                          </p:val>
                                        </p:tav>
                                      </p:tavLst>
                                    </p:anim>
                                    <p:anim calcmode="lin" valueType="num">
                                      <p:cBhvr>
                                        <p:cTn id="14" dur="3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75656" y="332656"/>
            <a:ext cx="6192688" cy="661988"/>
          </a:xfrm>
        </p:spPr>
        <p:txBody>
          <a:bodyPr>
            <a:normAutofit fontScale="90000"/>
          </a:bodyPr>
          <a:lstStyle/>
          <a:p>
            <a:pPr marL="177800" algn="ctr">
              <a:lnSpc>
                <a:spcPct val="150000"/>
              </a:lnSpc>
            </a:pPr>
            <a:r>
              <a:rPr lang="zh-CN" altLang="en-US" sz="3555" b="1" dirty="0" smtClean="0">
                <a:latin typeface="+mn-lt"/>
              </a:rPr>
              <a:t>系统集成测试</a:t>
            </a:r>
            <a:endParaRPr lang="zh-CN" altLang="en-US" sz="3555" b="1" dirty="0" smtClean="0">
              <a:latin typeface="+mn-lt"/>
            </a:endParaRPr>
          </a:p>
        </p:txBody>
      </p:sp>
      <p:sp>
        <p:nvSpPr>
          <p:cNvPr id="1448965" name="Rectangle 5"/>
          <p:cNvSpPr>
            <a:spLocks noChangeArrowheads="1"/>
          </p:cNvSpPr>
          <p:nvPr/>
        </p:nvSpPr>
        <p:spPr bwMode="auto">
          <a:xfrm>
            <a:off x="1547664" y="2060848"/>
            <a:ext cx="6021412" cy="1938655"/>
          </a:xfrm>
          <a:prstGeom prst="rect">
            <a:avLst/>
          </a:prstGeom>
          <a:noFill/>
          <a:ln w="9525">
            <a:noFill/>
            <a:miter lim="800000"/>
          </a:ln>
          <a:effectLst/>
        </p:spPr>
        <p:txBody>
          <a:bodyPr wrap="square" lIns="0" tIns="0" rIns="0" bIns="0">
            <a:spAutoFit/>
          </a:bodyPr>
          <a:lstStyle/>
          <a:p>
            <a:pPr marL="635000" indent="-457200">
              <a:lnSpc>
                <a:spcPct val="150000"/>
              </a:lnSpc>
              <a:buFont typeface="Wingdings" panose="05000000000000000000" pitchFamily="2" charset="2"/>
              <a:buChar char="²"/>
              <a:defRPr/>
            </a:pPr>
            <a:r>
              <a:rPr lang="zh-CN" altLang="en-US" sz="2800" i="0" dirty="0" smtClean="0">
                <a:latin typeface="+mn-lt"/>
                <a:cs typeface="Times New Roman" panose="02020603050405020304" pitchFamily="18" charset="0"/>
              </a:rPr>
              <a:t>集成测试概述</a:t>
            </a:r>
            <a:endParaRPr lang="en-US" altLang="zh-CN" sz="2800" i="0" dirty="0" smtClean="0">
              <a:latin typeface="+mn-lt"/>
              <a:cs typeface="Times New Roman" panose="02020603050405020304" pitchFamily="18" charset="0"/>
            </a:endParaRPr>
          </a:p>
          <a:p>
            <a:pPr marL="635000" indent="-457200">
              <a:lnSpc>
                <a:spcPct val="150000"/>
              </a:lnSpc>
              <a:buFont typeface="Wingdings" panose="05000000000000000000" pitchFamily="2" charset="2"/>
              <a:buChar char="²"/>
              <a:defRPr/>
            </a:pPr>
            <a:r>
              <a:rPr lang="zh-CN" altLang="en-US" sz="2800" i="0" dirty="0" smtClean="0">
                <a:latin typeface="+mn-lt"/>
                <a:cs typeface="Times New Roman" panose="02020603050405020304" pitchFamily="18" charset="0"/>
              </a:rPr>
              <a:t>接口测试</a:t>
            </a:r>
            <a:endParaRPr lang="zh-CN" altLang="en-US" sz="2800" i="0" dirty="0">
              <a:latin typeface="+mn-lt"/>
              <a:cs typeface="Times New Roman" panose="02020603050405020304" pitchFamily="18" charset="0"/>
            </a:endParaRPr>
          </a:p>
          <a:p>
            <a:pPr marL="635000" indent="-457200">
              <a:lnSpc>
                <a:spcPct val="150000"/>
              </a:lnSpc>
              <a:buFont typeface="Wingdings" panose="05000000000000000000" pitchFamily="2" charset="2"/>
              <a:buChar char="²"/>
              <a:defRPr/>
            </a:pPr>
            <a:r>
              <a:rPr lang="zh-CN" altLang="en-US" sz="2800" i="0" dirty="0">
                <a:latin typeface="+mn-lt"/>
                <a:cs typeface="Times New Roman" panose="02020603050405020304" pitchFamily="18" charset="0"/>
              </a:rPr>
              <a:t>持续集成</a:t>
            </a:r>
            <a:r>
              <a:rPr lang="zh-CN" altLang="en-US" sz="2800" i="0" dirty="0">
                <a:latin typeface="+mn-lt"/>
                <a:cs typeface="Times New Roman" panose="02020603050405020304" pitchFamily="18" charset="0"/>
              </a:rPr>
              <a:t>测试</a:t>
            </a:r>
            <a:endParaRPr lang="zh-CN" altLang="en-US" sz="2800" i="0" dirty="0">
              <a:latin typeface="+mn-lt"/>
              <a:cs typeface="Times New Roman" panose="02020603050405020304" pitchFamily="18" charset="0"/>
            </a:endParaRPr>
          </a:p>
        </p:txBody>
      </p:sp>
      <p:sp>
        <p:nvSpPr>
          <p:cNvPr id="2" name="矩形 1"/>
          <p:cNvSpPr/>
          <p:nvPr/>
        </p:nvSpPr>
        <p:spPr>
          <a:xfrm>
            <a:off x="3276743" y="1124293"/>
            <a:ext cx="2781935" cy="521970"/>
          </a:xfrm>
          <a:prstGeom prst="rect">
            <a:avLst/>
          </a:prstGeom>
        </p:spPr>
        <p:txBody>
          <a:bodyPr wrap="none">
            <a:spAutoFit/>
          </a:bodyPr>
          <a:p>
            <a:r>
              <a:rPr lang="en-US" altLang="zh-CN" sz="2800" i="0" u="sng" dirty="0" smtClean="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Integration </a:t>
            </a:r>
            <a:r>
              <a:rPr lang="en-US" altLang="zh-CN" sz="2800" i="0"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rPr>
              <a:t>testing</a:t>
            </a:r>
            <a:endParaRPr lang="en-US" altLang="zh-CN" sz="2800" i="0" u="sng" dirty="0">
              <a:solidFill>
                <a:schemeClr val="tx1"/>
              </a:solidFill>
              <a:latin typeface="Times New Roman" panose="02020603050405020304" pitchFamily="18" charset="0"/>
              <a:ea typeface="华文楷体" panose="02010600040101010101" pitchFamily="2" charset="-122"/>
              <a:cs typeface="Times New Roman" panose="02020603050405020304" pitchFamily="18" charset="0"/>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5"/>
          <p:cNvSpPr txBox="1"/>
          <p:nvPr/>
        </p:nvSpPr>
        <p:spPr>
          <a:xfrm>
            <a:off x="423708" y="1056235"/>
            <a:ext cx="6345623" cy="506730"/>
          </a:xfrm>
          <a:prstGeom prst="rect">
            <a:avLst/>
          </a:prstGeom>
          <a:noFill/>
          <a:ln w="9525">
            <a:noFill/>
          </a:ln>
        </p:spPr>
        <p:txBody>
          <a:bodyPr wrap="square" anchor="t">
            <a:spAutoFit/>
          </a:bodyPr>
          <a:lstStyle/>
          <a:p>
            <a:r>
              <a:rPr lang="zh-CN" altLang="en-US" sz="2700" dirty="0">
                <a:solidFill>
                  <a:srgbClr val="000000"/>
                </a:solidFill>
                <a:latin typeface="微软雅黑" panose="020B0503020204020204" charset="-122"/>
                <a:ea typeface="微软雅黑" panose="020B0503020204020204" charset="-122"/>
              </a:rPr>
              <a:t>报文</a:t>
            </a:r>
            <a:endParaRPr lang="zh-CN" altLang="en-US" sz="2700" dirty="0">
              <a:solidFill>
                <a:srgbClr val="000000"/>
              </a:solidFill>
              <a:latin typeface="微软雅黑" panose="020B0503020204020204" charset="-122"/>
              <a:ea typeface="微软雅黑" panose="020B0503020204020204" charset="-122"/>
            </a:endParaRPr>
          </a:p>
        </p:txBody>
      </p:sp>
      <p:sp>
        <p:nvSpPr>
          <p:cNvPr id="6"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graphicFrame>
        <p:nvGraphicFramePr>
          <p:cNvPr id="50196" name="图示 50196"/>
          <p:cNvGraphicFramePr/>
          <p:nvPr/>
        </p:nvGraphicFramePr>
        <p:xfrm>
          <a:off x="1521460" y="1543685"/>
          <a:ext cx="6569710" cy="374269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0" name="文本框 9"/>
          <p:cNvSpPr txBox="1"/>
          <p:nvPr/>
        </p:nvSpPr>
        <p:spPr>
          <a:xfrm>
            <a:off x="3990340" y="5967730"/>
            <a:ext cx="2295525" cy="368300"/>
          </a:xfrm>
          <a:prstGeom prst="rect">
            <a:avLst/>
          </a:prstGeom>
          <a:noFill/>
        </p:spPr>
        <p:txBody>
          <a:bodyPr wrap="square" rtlCol="0" anchor="t">
            <a:spAutoFit/>
          </a:bodyPr>
          <a:lstStyle/>
          <a:p>
            <a:pPr algn="ctr"/>
            <a:r>
              <a:rPr lang="zh-CN" altLang="en-US">
                <a:latin typeface="黑体" panose="02010609060101010101" pitchFamily="2" charset="-122"/>
                <a:ea typeface="黑体" panose="02010609060101010101" pitchFamily="2" charset="-122"/>
                <a:sym typeface="+mn-ea"/>
              </a:rPr>
              <a:t> 报文的组成</a:t>
            </a:r>
            <a:endParaRPr lang="zh-CN" altLang="en-US">
              <a:latin typeface="黑体" panose="02010609060101010101" pitchFamily="2" charset="-122"/>
              <a:ea typeface="黑体" panose="0201060906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5"/>
                                        </p:tgtEl>
                                        <p:attrNameLst>
                                          <p:attrName>style.visibility</p:attrName>
                                        </p:attrNameLst>
                                      </p:cBhvr>
                                      <p:to>
                                        <p:strVal val="visible"/>
                                      </p:to>
                                    </p:set>
                                    <p:anim calcmode="lin" valueType="num">
                                      <p:cBhvr>
                                        <p:cTn id="12" dur="3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5"/>
                                        </p:tgtEl>
                                        <p:attrNameLst>
                                          <p:attrName>ppt_y</p:attrName>
                                        </p:attrNameLst>
                                      </p:cBhvr>
                                      <p:tavLst>
                                        <p:tav tm="0">
                                          <p:val>
                                            <p:strVal val="#ppt_y"/>
                                          </p:val>
                                        </p:tav>
                                        <p:tav tm="100000">
                                          <p:val>
                                            <p:strVal val="#ppt_y"/>
                                          </p:val>
                                        </p:tav>
                                      </p:tavLst>
                                    </p:anim>
                                    <p:anim calcmode="lin" valueType="num">
                                      <p:cBhvr>
                                        <p:cTn id="14" dur="3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849" y="1539929"/>
            <a:ext cx="2935963" cy="358486"/>
          </a:xfrm>
        </p:spPr>
        <p:txBody>
          <a:bodyPr/>
          <a:lstStyle/>
          <a:p>
            <a:r>
              <a:rPr lang="zh-CN" altLang="en-US"/>
              <a:t>请求报文</a:t>
            </a:r>
            <a:endParaRPr lang="zh-CN" altLang="en-US"/>
          </a:p>
        </p:txBody>
      </p:sp>
      <p:sp>
        <p:nvSpPr>
          <p:cNvPr id="4" name="内容占位符 3"/>
          <p:cNvSpPr>
            <a:spLocks noGrp="1"/>
          </p:cNvSpPr>
          <p:nvPr>
            <p:ph sz="half" idx="2"/>
          </p:nvPr>
        </p:nvSpPr>
        <p:spPr>
          <a:xfrm>
            <a:off x="423708" y="1898414"/>
            <a:ext cx="8370852" cy="4119013"/>
          </a:xfrm>
          <a:solidFill>
            <a:schemeClr val="accent2">
              <a:alpha val="68000"/>
            </a:schemeClr>
          </a:solidFill>
        </p:spPr>
        <p:txBody>
          <a:bodyPr/>
          <a:lstStyle/>
          <a:p>
            <a:pPr marL="0" indent="0" algn="just" latinLnBrk="0">
              <a:lnSpc>
                <a:spcPct val="150000"/>
              </a:lnSpc>
              <a:spcBef>
                <a:spcPts val="0"/>
              </a:spcBef>
              <a:buNone/>
            </a:pPr>
            <a:r>
              <a:rPr lang="zh-CN" altLang="en-US" sz="1350"/>
              <a:t>客户端向服务器发送请求时，会给服务器发送一个请求报文。请求报文包含请求的方法、URL、协议版本、请求头部和请求数据。URL只是标识资源的位置，而HTTP报文用来提交和获取资源。客户端发送的HTTP请求消息，包括请求行、请求头部、空行和请求体4个部分。</a:t>
            </a:r>
            <a:endParaRPr lang="zh-CN" altLang="en-US" sz="1350"/>
          </a:p>
        </p:txBody>
      </p:sp>
      <p:sp>
        <p:nvSpPr>
          <p:cNvPr id="2" name="TextBox 25"/>
          <p:cNvSpPr txBox="1"/>
          <p:nvPr/>
        </p:nvSpPr>
        <p:spPr>
          <a:xfrm>
            <a:off x="423708" y="1056235"/>
            <a:ext cx="3698162" cy="506730"/>
          </a:xfrm>
          <a:prstGeom prst="rect">
            <a:avLst/>
          </a:prstGeom>
          <a:noFill/>
          <a:ln w="9525">
            <a:noFill/>
          </a:ln>
        </p:spPr>
        <p:txBody>
          <a:bodyPr wrap="square" anchor="t">
            <a:spAutoFit/>
          </a:bodyPr>
          <a:lstStyle/>
          <a:p>
            <a:r>
              <a:rPr lang="zh-CN" altLang="en-US" sz="2700" dirty="0">
                <a:solidFill>
                  <a:srgbClr val="000000"/>
                </a:solidFill>
                <a:latin typeface="微软雅黑" panose="020B0503020204020204" charset="-122"/>
                <a:ea typeface="微软雅黑" panose="020B0503020204020204" charset="-122"/>
              </a:rPr>
              <a:t>报文</a:t>
            </a:r>
            <a:endParaRPr lang="zh-CN" altLang="en-US" sz="2700" dirty="0">
              <a:solidFill>
                <a:srgbClr val="000000"/>
              </a:solidFill>
              <a:latin typeface="微软雅黑" panose="020B0503020204020204" charset="-122"/>
              <a:ea typeface="微软雅黑" panose="020B0503020204020204" charset="-122"/>
            </a:endParaRPr>
          </a:p>
        </p:txBody>
      </p:sp>
      <p:sp>
        <p:nvSpPr>
          <p:cNvPr id="7"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sp>
        <p:nvSpPr>
          <p:cNvPr id="8" name="文本框 7"/>
          <p:cNvSpPr txBox="1"/>
          <p:nvPr/>
        </p:nvSpPr>
        <p:spPr>
          <a:xfrm>
            <a:off x="1882882" y="5303313"/>
            <a:ext cx="1211580" cy="299085"/>
          </a:xfrm>
          <a:prstGeom prst="rect">
            <a:avLst/>
          </a:prstGeom>
          <a:noFill/>
        </p:spPr>
        <p:txBody>
          <a:bodyPr wrap="none" rtlCol="0" anchor="t">
            <a:spAutoFit/>
          </a:bodyPr>
          <a:lstStyle/>
          <a:p>
            <a:pPr algn="l"/>
            <a:r>
              <a:rPr lang="zh-CN" altLang="en-US" sz="1350">
                <a:latin typeface="黑体" panose="02010609060101010101" pitchFamily="2" charset="-122"/>
                <a:ea typeface="黑体" panose="02010609060101010101" pitchFamily="2" charset="-122"/>
                <a:sym typeface="+mn-ea"/>
              </a:rPr>
              <a:t>请求报文格式</a:t>
            </a:r>
            <a:endParaRPr lang="zh-CN" altLang="en-US" sz="1350">
              <a:latin typeface="黑体" panose="02010609060101010101" pitchFamily="2" charset="-122"/>
              <a:ea typeface="黑体" panose="02010609060101010101" pitchFamily="2" charset="-122"/>
              <a:sym typeface="+mn-ea"/>
            </a:endParaRPr>
          </a:p>
        </p:txBody>
      </p:sp>
      <p:pic>
        <p:nvPicPr>
          <p:cNvPr id="50199" name="图片 50199"/>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423708" y="2949115"/>
            <a:ext cx="4083784" cy="2263743"/>
          </a:xfrm>
          <a:prstGeom prst="rect">
            <a:avLst/>
          </a:prstGeom>
        </p:spPr>
      </p:pic>
      <p:pic>
        <p:nvPicPr>
          <p:cNvPr id="56" name="图片 56"/>
          <p:cNvPicPr>
            <a:picLocks noChangeAspect="1"/>
          </p:cNvPicPr>
          <p:nvPr/>
        </p:nvPicPr>
        <p:blipFill>
          <a:blip r:embed="rId3" cstate="print"/>
          <a:stretch>
            <a:fillRect/>
          </a:stretch>
        </p:blipFill>
        <p:spPr>
          <a:xfrm>
            <a:off x="4756956" y="2844854"/>
            <a:ext cx="3574858" cy="2433227"/>
          </a:xfrm>
          <a:prstGeom prst="rect">
            <a:avLst/>
          </a:prstGeom>
          <a:ln w="6350">
            <a:solidFill>
              <a:schemeClr val="tx1"/>
            </a:solidFill>
          </a:ln>
        </p:spPr>
      </p:pic>
      <p:sp>
        <p:nvSpPr>
          <p:cNvPr id="5" name="文本框 4"/>
          <p:cNvSpPr txBox="1"/>
          <p:nvPr/>
        </p:nvSpPr>
        <p:spPr>
          <a:xfrm>
            <a:off x="6133293" y="5303313"/>
            <a:ext cx="868680" cy="299085"/>
          </a:xfrm>
          <a:prstGeom prst="rect">
            <a:avLst/>
          </a:prstGeom>
          <a:noFill/>
        </p:spPr>
        <p:txBody>
          <a:bodyPr wrap="none" rtlCol="0" anchor="t">
            <a:spAutoFit/>
          </a:bodyPr>
          <a:lstStyle/>
          <a:p>
            <a:pPr algn="l"/>
            <a:r>
              <a:rPr lang="zh-CN" altLang="en-US" sz="1350">
                <a:latin typeface="黑体" panose="02010609060101010101" pitchFamily="2" charset="-122"/>
                <a:ea typeface="黑体" panose="02010609060101010101" pitchFamily="2" charset="-122"/>
                <a:sym typeface="+mn-ea"/>
              </a:rPr>
              <a:t>请求报文</a:t>
            </a:r>
            <a:endParaRPr lang="zh-CN" altLang="en-US" sz="1350">
              <a:latin typeface="黑体" panose="02010609060101010101" pitchFamily="2" charset="-122"/>
              <a:ea typeface="黑体" panose="0201060906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2"/>
                                        </p:tgtEl>
                                        <p:attrNameLst>
                                          <p:attrName>ppt_y</p:attrName>
                                        </p:attrNameLst>
                                      </p:cBhvr>
                                      <p:tavLst>
                                        <p:tav tm="0">
                                          <p:val>
                                            <p:strVal val="#ppt_y"/>
                                          </p:val>
                                        </p:tav>
                                        <p:tav tm="100000">
                                          <p:val>
                                            <p:strVal val="#ppt_y"/>
                                          </p:val>
                                        </p:tav>
                                      </p:tavLst>
                                    </p:anim>
                                    <p:anim calcmode="lin" valueType="num">
                                      <p:cBhvr>
                                        <p:cTn id="14" dur="3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051685" y="692785"/>
            <a:ext cx="2466975" cy="379730"/>
          </a:xfrm>
        </p:spPr>
        <p:txBody>
          <a:bodyPr/>
          <a:lstStyle/>
          <a:p>
            <a:r>
              <a:rPr lang="zh-CN" altLang="en-US"/>
              <a:t>请求报文</a:t>
            </a:r>
            <a:endParaRPr lang="zh-CN" altLang="en-US"/>
          </a:p>
        </p:txBody>
      </p:sp>
      <p:sp>
        <p:nvSpPr>
          <p:cNvPr id="4" name="内容占位符 3"/>
          <p:cNvSpPr>
            <a:spLocks noGrp="1"/>
          </p:cNvSpPr>
          <p:nvPr>
            <p:ph sz="half" idx="2"/>
          </p:nvPr>
        </p:nvSpPr>
        <p:spPr>
          <a:xfrm>
            <a:off x="423545" y="1162050"/>
            <a:ext cx="8370570" cy="5452745"/>
          </a:xfrm>
          <a:solidFill>
            <a:schemeClr val="accent2">
              <a:alpha val="68000"/>
            </a:schemeClr>
          </a:solidFill>
        </p:spPr>
        <p:txBody>
          <a:bodyPr/>
          <a:lstStyle/>
          <a:p>
            <a:pPr marL="0" indent="0" algn="just" latinLnBrk="0">
              <a:lnSpc>
                <a:spcPct val="150000"/>
              </a:lnSpc>
              <a:spcBef>
                <a:spcPts val="0"/>
              </a:spcBef>
              <a:buNone/>
            </a:pPr>
            <a:r>
              <a:rPr lang="en-US" altLang="zh-CN" sz="1350"/>
              <a:t> </a:t>
            </a:r>
            <a:endParaRPr lang="en-US" altLang="zh-CN" sz="1350"/>
          </a:p>
        </p:txBody>
      </p:sp>
      <p:sp>
        <p:nvSpPr>
          <p:cNvPr id="2" name="TextBox 25"/>
          <p:cNvSpPr txBox="1"/>
          <p:nvPr/>
        </p:nvSpPr>
        <p:spPr>
          <a:xfrm>
            <a:off x="721360" y="621030"/>
            <a:ext cx="880745" cy="506730"/>
          </a:xfrm>
          <a:prstGeom prst="rect">
            <a:avLst/>
          </a:prstGeom>
          <a:noFill/>
          <a:ln w="9525">
            <a:noFill/>
          </a:ln>
        </p:spPr>
        <p:txBody>
          <a:bodyPr wrap="square" anchor="t">
            <a:spAutoFit/>
          </a:bodyPr>
          <a:lstStyle/>
          <a:p>
            <a:r>
              <a:rPr lang="zh-CN" altLang="en-US" sz="2700" dirty="0">
                <a:solidFill>
                  <a:srgbClr val="000000"/>
                </a:solidFill>
                <a:latin typeface="微软雅黑" panose="020B0503020204020204" charset="-122"/>
                <a:ea typeface="微软雅黑" panose="020B0503020204020204" charset="-122"/>
              </a:rPr>
              <a:t>报文</a:t>
            </a:r>
            <a:endParaRPr lang="zh-CN" altLang="en-US" sz="2700" dirty="0">
              <a:solidFill>
                <a:srgbClr val="000000"/>
              </a:solidFill>
              <a:latin typeface="微软雅黑" panose="020B0503020204020204" charset="-122"/>
              <a:ea typeface="微软雅黑" panose="020B0503020204020204" charset="-122"/>
            </a:endParaRPr>
          </a:p>
        </p:txBody>
      </p:sp>
      <p:sp>
        <p:nvSpPr>
          <p:cNvPr id="7"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sp>
        <p:nvSpPr>
          <p:cNvPr id="8" name="文本框 7"/>
          <p:cNvSpPr txBox="1"/>
          <p:nvPr/>
        </p:nvSpPr>
        <p:spPr>
          <a:xfrm>
            <a:off x="3627698" y="6237413"/>
            <a:ext cx="1983105" cy="299085"/>
          </a:xfrm>
          <a:prstGeom prst="rect">
            <a:avLst/>
          </a:prstGeom>
          <a:noFill/>
        </p:spPr>
        <p:txBody>
          <a:bodyPr wrap="none" rtlCol="0" anchor="t">
            <a:spAutoFit/>
          </a:bodyPr>
          <a:lstStyle/>
          <a:p>
            <a:r>
              <a:rPr lang="zh-CN" altLang="en-US" sz="1350">
                <a:latin typeface="黑体" panose="02010609060101010101" pitchFamily="2" charset="-122"/>
                <a:ea typeface="黑体" panose="02010609060101010101" pitchFamily="2" charset="-122"/>
                <a:sym typeface="+mn-ea"/>
              </a:rPr>
              <a:t> 请求报文中的请求方法</a:t>
            </a:r>
            <a:endParaRPr lang="zh-CN" altLang="en-US" sz="1350">
              <a:latin typeface="黑体" panose="02010609060101010101" pitchFamily="2" charset="-122"/>
              <a:ea typeface="黑体" panose="02010609060101010101" pitchFamily="2" charset="-122"/>
              <a:sym typeface="+mn-ea"/>
            </a:endParaRPr>
          </a:p>
        </p:txBody>
      </p:sp>
      <p:graphicFrame>
        <p:nvGraphicFramePr>
          <p:cNvPr id="6" name="表格 5"/>
          <p:cNvGraphicFramePr/>
          <p:nvPr>
            <p:custDataLst>
              <p:tags r:id="rId1"/>
            </p:custDataLst>
          </p:nvPr>
        </p:nvGraphicFramePr>
        <p:xfrm>
          <a:off x="962150" y="1385670"/>
          <a:ext cx="7314565" cy="4871720"/>
        </p:xfrm>
        <a:graphic>
          <a:graphicData uri="http://schemas.openxmlformats.org/drawingml/2006/table">
            <a:tbl>
              <a:tblPr firstRow="1" bandRow="1">
                <a:tableStyleId>{5940675A-B579-460E-94D1-54222C63F5DA}</a:tableStyleId>
              </a:tblPr>
              <a:tblGrid>
                <a:gridCol w="691515"/>
                <a:gridCol w="1282700"/>
                <a:gridCol w="5340350"/>
              </a:tblGrid>
              <a:tr h="467360">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方法</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描    述</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441325">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1</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GET</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请求读取一个Web页面</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0055">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2</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HEAD</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请求读取一个Web页面的首部</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760095">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3</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POST</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向指定资源提交数据进行处理请求（例如提交表单或者上传文件），数据被包含在请求体中。</a:t>
                      </a:r>
                      <a:r>
                        <a:rPr lang="en-US" sz="1400" b="1">
                          <a:solidFill>
                            <a:schemeClr val="accent6">
                              <a:lumMod val="10000"/>
                            </a:schemeClr>
                          </a:solidFill>
                          <a:latin typeface="Times New Roman" panose="02020603050405020304" pitchFamily="18" charset="0"/>
                          <a:cs typeface="Times New Roman" panose="02020603050405020304" pitchFamily="18" charset="0"/>
                        </a:rPr>
                        <a:t>POST</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请求可能会导致新的资源的建立和/或已有资源的修改</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440055">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4</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PUT</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请求存储一个Web页面</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8420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5</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DELETE</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删除</a:t>
                      </a:r>
                      <a:r>
                        <a:rPr lang="en-US" sz="1400" b="1">
                          <a:solidFill>
                            <a:schemeClr val="accent6">
                              <a:lumMod val="10000"/>
                            </a:schemeClr>
                          </a:solidFill>
                          <a:latin typeface="Times New Roman" panose="02020603050405020304" pitchFamily="18" charset="0"/>
                          <a:cs typeface="Times New Roman" panose="02020603050405020304" pitchFamily="18" charset="0"/>
                        </a:rPr>
                        <a:t>W</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eb页面</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88645">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6</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CONNECT</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HTTP1</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a:t>
                      </a:r>
                      <a:r>
                        <a:rPr lang="en-US" sz="1400" b="1">
                          <a:solidFill>
                            <a:schemeClr val="accent6">
                              <a:lumMod val="10000"/>
                            </a:schemeClr>
                          </a:solidFill>
                          <a:latin typeface="Times New Roman" panose="02020603050405020304" pitchFamily="18" charset="0"/>
                          <a:cs typeface="Times New Roman" panose="02020603050405020304" pitchFamily="18" charset="0"/>
                        </a:rPr>
                        <a:t>1</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协议中预留给能够将连接改为管道方式的代理服务器</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8801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7</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OPTIONS</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允许客户端查看服务器的性能</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61975">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8</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TRACE</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回显服务器收到的请求，主要用于测试或诊断</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2"/>
                                        </p:tgtEl>
                                        <p:attrNameLst>
                                          <p:attrName>ppt_y</p:attrName>
                                        </p:attrNameLst>
                                      </p:cBhvr>
                                      <p:tavLst>
                                        <p:tav tm="0">
                                          <p:val>
                                            <p:strVal val="#ppt_y"/>
                                          </p:val>
                                        </p:tav>
                                        <p:tav tm="100000">
                                          <p:val>
                                            <p:strVal val="#ppt_y"/>
                                          </p:val>
                                        </p:tav>
                                      </p:tavLst>
                                    </p:anim>
                                    <p:anim calcmode="lin" valueType="num">
                                      <p:cBhvr>
                                        <p:cTn id="14" dur="3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548059" y="763324"/>
            <a:ext cx="2935963" cy="358486"/>
          </a:xfrm>
        </p:spPr>
        <p:txBody>
          <a:bodyPr/>
          <a:lstStyle/>
          <a:p>
            <a:r>
              <a:rPr lang="zh-CN" altLang="en-US"/>
              <a:t>请求报文</a:t>
            </a:r>
            <a:endParaRPr lang="zh-CN" altLang="en-US"/>
          </a:p>
        </p:txBody>
      </p:sp>
      <p:sp>
        <p:nvSpPr>
          <p:cNvPr id="4" name="内容占位符 3"/>
          <p:cNvSpPr>
            <a:spLocks noGrp="1"/>
          </p:cNvSpPr>
          <p:nvPr>
            <p:ph sz="half" idx="2"/>
          </p:nvPr>
        </p:nvSpPr>
        <p:spPr>
          <a:xfrm>
            <a:off x="423545" y="1250315"/>
            <a:ext cx="8370570" cy="5292725"/>
          </a:xfrm>
          <a:solidFill>
            <a:schemeClr val="accent2">
              <a:alpha val="68000"/>
            </a:schemeClr>
          </a:solidFill>
        </p:spPr>
        <p:txBody>
          <a:bodyPr/>
          <a:lstStyle/>
          <a:p>
            <a:pPr marL="0" indent="0" algn="just" latinLnBrk="0">
              <a:lnSpc>
                <a:spcPct val="150000"/>
              </a:lnSpc>
              <a:spcBef>
                <a:spcPts val="0"/>
              </a:spcBef>
              <a:buNone/>
            </a:pPr>
            <a:r>
              <a:rPr lang="en-US" altLang="zh-CN" sz="1350"/>
              <a:t> </a:t>
            </a:r>
            <a:endParaRPr lang="en-US" altLang="zh-CN" sz="1350"/>
          </a:p>
        </p:txBody>
      </p:sp>
      <p:sp>
        <p:nvSpPr>
          <p:cNvPr id="2" name="TextBox 25"/>
          <p:cNvSpPr txBox="1"/>
          <p:nvPr/>
        </p:nvSpPr>
        <p:spPr>
          <a:xfrm>
            <a:off x="567055" y="625475"/>
            <a:ext cx="915670" cy="506730"/>
          </a:xfrm>
          <a:prstGeom prst="rect">
            <a:avLst/>
          </a:prstGeom>
          <a:noFill/>
          <a:ln w="9525">
            <a:noFill/>
          </a:ln>
        </p:spPr>
        <p:txBody>
          <a:bodyPr wrap="square" anchor="t">
            <a:spAutoFit/>
          </a:bodyPr>
          <a:lstStyle/>
          <a:p>
            <a:r>
              <a:rPr lang="zh-CN" altLang="en-US" sz="2700" dirty="0">
                <a:solidFill>
                  <a:srgbClr val="000000"/>
                </a:solidFill>
                <a:latin typeface="微软雅黑" panose="020B0503020204020204" charset="-122"/>
                <a:ea typeface="微软雅黑" panose="020B0503020204020204" charset="-122"/>
              </a:rPr>
              <a:t>报文</a:t>
            </a:r>
            <a:endParaRPr lang="zh-CN" altLang="en-US" sz="2700" dirty="0">
              <a:solidFill>
                <a:srgbClr val="000000"/>
              </a:solidFill>
              <a:latin typeface="微软雅黑" panose="020B0503020204020204" charset="-122"/>
              <a:ea typeface="微软雅黑" panose="020B0503020204020204" charset="-122"/>
            </a:endParaRPr>
          </a:p>
        </p:txBody>
      </p:sp>
      <p:sp>
        <p:nvSpPr>
          <p:cNvPr id="7"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sp>
        <p:nvSpPr>
          <p:cNvPr id="5" name="文本框 4"/>
          <p:cNvSpPr txBox="1"/>
          <p:nvPr/>
        </p:nvSpPr>
        <p:spPr>
          <a:xfrm>
            <a:off x="5821463" y="5088126"/>
            <a:ext cx="868680" cy="299085"/>
          </a:xfrm>
          <a:prstGeom prst="rect">
            <a:avLst/>
          </a:prstGeom>
          <a:noFill/>
        </p:spPr>
        <p:txBody>
          <a:bodyPr wrap="none" rtlCol="0" anchor="t">
            <a:spAutoFit/>
          </a:bodyPr>
          <a:lstStyle/>
          <a:p>
            <a:r>
              <a:rPr lang="zh-CN" altLang="en-US" sz="1350">
                <a:latin typeface="黑体" panose="02010609060101010101" pitchFamily="2" charset="-122"/>
                <a:ea typeface="黑体" panose="02010609060101010101" pitchFamily="2" charset="-122"/>
                <a:sym typeface="+mn-ea"/>
              </a:rPr>
              <a:t>请求报文</a:t>
            </a:r>
            <a:endParaRPr lang="zh-CN" altLang="en-US" sz="1350">
              <a:latin typeface="黑体" panose="02010609060101010101" pitchFamily="2" charset="-122"/>
              <a:ea typeface="黑体" panose="02010609060101010101" pitchFamily="2" charset="-122"/>
              <a:sym typeface="+mn-ea"/>
            </a:endParaRPr>
          </a:p>
        </p:txBody>
      </p:sp>
      <p:graphicFrame>
        <p:nvGraphicFramePr>
          <p:cNvPr id="10" name="表格 9"/>
          <p:cNvGraphicFramePr/>
          <p:nvPr>
            <p:custDataLst>
              <p:tags r:id="rId1"/>
            </p:custDataLst>
          </p:nvPr>
        </p:nvGraphicFramePr>
        <p:xfrm>
          <a:off x="768690" y="1327549"/>
          <a:ext cx="8004175" cy="5664835"/>
        </p:xfrm>
        <a:graphic>
          <a:graphicData uri="http://schemas.openxmlformats.org/drawingml/2006/table">
            <a:tbl>
              <a:tblPr firstRow="1" bandRow="1">
                <a:tableStyleId>{5940675A-B579-460E-94D1-54222C63F5DA}</a:tableStyleId>
              </a:tblPr>
              <a:tblGrid>
                <a:gridCol w="808355"/>
                <a:gridCol w="1435100"/>
                <a:gridCol w="5760720"/>
              </a:tblGrid>
              <a:tr h="318135">
                <a:tc>
                  <a:txBody>
                    <a:bodyPr/>
                    <a:lstStyle/>
                    <a:p>
                      <a:pPr indent="0" algn="ctr">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请求头</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描    述</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512445">
                <a:tc>
                  <a:txBody>
                    <a:bodyPr/>
                    <a:lstStyle/>
                    <a:p>
                      <a:pPr indent="0" algn="ctr">
                        <a:buNone/>
                      </a:pPr>
                      <a:r>
                        <a:rPr lang="en-US" sz="1200" b="1">
                          <a:solidFill>
                            <a:schemeClr val="accent6">
                              <a:lumMod val="10000"/>
                            </a:schemeClr>
                          </a:solidFill>
                          <a:latin typeface="Times New Roman" panose="02020603050405020304" pitchFamily="18" charset="0"/>
                          <a:cs typeface="Times New Roman" panose="02020603050405020304" pitchFamily="18" charset="0"/>
                        </a:rPr>
                        <a:t>1</a:t>
                      </a:r>
                      <a:endParaRPr lang="en-US" altLang="en-US" sz="12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Host</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对应网址URL中的Web名称和端口号，用于指定被请求资源的Internet主机和端口号，通常属于URL的一部分</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04165">
                <a:tc>
                  <a:txBody>
                    <a:bodyPr/>
                    <a:lstStyle/>
                    <a:p>
                      <a:pPr indent="0" algn="ctr">
                        <a:buNone/>
                      </a:pPr>
                      <a:r>
                        <a:rPr lang="en-US" sz="1200" b="1">
                          <a:solidFill>
                            <a:schemeClr val="accent6">
                              <a:lumMod val="10000"/>
                            </a:schemeClr>
                          </a:solidFill>
                          <a:latin typeface="Times New Roman" panose="02020603050405020304" pitchFamily="18" charset="0"/>
                          <a:cs typeface="Times New Roman" panose="02020603050405020304" pitchFamily="18" charset="0"/>
                        </a:rPr>
                        <a:t>2</a:t>
                      </a:r>
                      <a:endParaRPr lang="en-US" altLang="en-US" sz="12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User-Agent</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告诉服务器客户端使用的操作系统和浏览器的名称、版本</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720725">
                <a:tc>
                  <a:txBody>
                    <a:bodyPr/>
                    <a:lstStyle/>
                    <a:p>
                      <a:pPr indent="0" algn="ctr">
                        <a:buNone/>
                      </a:pPr>
                      <a:r>
                        <a:rPr lang="en-US" sz="1200" b="1">
                          <a:solidFill>
                            <a:schemeClr val="accent6">
                              <a:lumMod val="10000"/>
                            </a:schemeClr>
                          </a:solidFill>
                          <a:latin typeface="Times New Roman" panose="02020603050405020304" pitchFamily="18" charset="0"/>
                          <a:cs typeface="Times New Roman" panose="02020603050405020304" pitchFamily="18" charset="0"/>
                        </a:rPr>
                        <a:t>3</a:t>
                      </a:r>
                      <a:endParaRPr lang="en-US" altLang="en-US" sz="12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Accep</a:t>
                      </a:r>
                      <a:r>
                        <a:rPr lang="en-US" sz="1200" b="1">
                          <a:solidFill>
                            <a:schemeClr val="accent6">
                              <a:lumMod val="10000"/>
                            </a:schemeClr>
                          </a:solidFill>
                          <a:latin typeface="Times New Roman" panose="02020603050405020304" pitchFamily="18" charset="0"/>
                          <a:cs typeface="Times New Roman" panose="02020603050405020304" pitchFamily="18" charset="0"/>
                        </a:rPr>
                        <a:t>t</a:t>
                      </a:r>
                      <a:endParaRPr lang="en-US" altLang="en-US" sz="1200" b="1">
                        <a:solidFill>
                          <a:schemeClr val="accent6">
                            <a:lumMod val="10000"/>
                          </a:schemeClr>
                        </a:solidFill>
                        <a:latin typeface="Times New Roman" panose="02020603050405020304" pitchFamily="18" charset="0"/>
                        <a:ea typeface="宋体" panose="02010600030101010101" pitchFamily="2" charset="-122"/>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指浏览器或其他客户端可以接受的文件类型，服务器可以根据它判断并返回适当的文件格式Accept: */*：表示什么都可以接收Accept：image/gif：表明客户端希望接受GIF图像格式的资源Accept：text/html：表明客户端希望接受</a:t>
                      </a:r>
                      <a:r>
                        <a:rPr lang="en-US" sz="1200" b="1">
                          <a:solidFill>
                            <a:schemeClr val="accent6">
                              <a:lumMod val="10000"/>
                            </a:schemeClr>
                          </a:solidFill>
                          <a:latin typeface="Times New Roman" panose="02020603050405020304" pitchFamily="18" charset="0"/>
                          <a:cs typeface="Times New Roman" panose="02020603050405020304" pitchFamily="18" charset="0"/>
                        </a:rPr>
                        <a:t>HTML</a:t>
                      </a: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文本</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04165">
                <a:tc>
                  <a:txBody>
                    <a:bodyPr/>
                    <a:lstStyle/>
                    <a:p>
                      <a:pPr indent="0" algn="ctr">
                        <a:buNone/>
                      </a:pPr>
                      <a:r>
                        <a:rPr lang="en-US" sz="1200" b="1">
                          <a:solidFill>
                            <a:schemeClr val="accent6">
                              <a:lumMod val="10000"/>
                            </a:schemeClr>
                          </a:solidFill>
                          <a:latin typeface="Times New Roman" panose="02020603050405020304" pitchFamily="18" charset="0"/>
                          <a:cs typeface="Times New Roman" panose="02020603050405020304" pitchFamily="18" charset="0"/>
                        </a:rPr>
                        <a:t>4</a:t>
                      </a:r>
                      <a:endParaRPr lang="en-US" altLang="en-US" sz="12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Accept-Language</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指出浏览器可以接受的语言种类，如en或en-us指英语，zh或者zh-cn指中文</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720725">
                <a:tc>
                  <a:txBody>
                    <a:bodyPr/>
                    <a:lstStyle/>
                    <a:p>
                      <a:pPr indent="0" algn="ctr">
                        <a:buNone/>
                      </a:pPr>
                      <a:r>
                        <a:rPr lang="en-US" sz="1200" b="1">
                          <a:solidFill>
                            <a:schemeClr val="accent6">
                              <a:lumMod val="10000"/>
                            </a:schemeClr>
                          </a:solidFill>
                          <a:latin typeface="Times New Roman" panose="02020603050405020304" pitchFamily="18" charset="0"/>
                          <a:cs typeface="Times New Roman" panose="02020603050405020304" pitchFamily="18" charset="0"/>
                        </a:rPr>
                        <a:t>5</a:t>
                      </a:r>
                      <a:endParaRPr lang="en-US" altLang="en-US" sz="12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Accept-Encoding</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指出浏览器可以接受的编码方式。编码方式不同于文件格式，它是为了压缩文件并加速文件传递速度。浏览器在接收到Web响应之后先解码，然后再检查文件格式，在许多情形下这可以减少大量的下载时间。</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136015">
                <a:tc>
                  <a:txBody>
                    <a:bodyPr/>
                    <a:lstStyle/>
                    <a:p>
                      <a:pPr indent="0" algn="ctr">
                        <a:buNone/>
                      </a:pPr>
                      <a:r>
                        <a:rPr lang="en-US" sz="1200" b="1">
                          <a:solidFill>
                            <a:schemeClr val="accent6">
                              <a:lumMod val="10000"/>
                            </a:schemeClr>
                          </a:solidFill>
                          <a:latin typeface="Times New Roman" panose="02020603050405020304" pitchFamily="18" charset="0"/>
                          <a:cs typeface="Times New Roman" panose="02020603050405020304" pitchFamily="18" charset="0"/>
                        </a:rPr>
                        <a:t>6</a:t>
                      </a:r>
                      <a:endParaRPr lang="en-US" altLang="en-US" sz="12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Referer</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表明产生请求的网页来自于哪个URL，用户是从该 Referer页面访问到当前请求的页面。这个属性可以用来跟踪Web请求来自哪个页面，是从什么网站来的等。有时候遇到下载某网站图片，需要对应的referer，否则无法下载图片，那是因为人家做了防盗链，原理就是根据referer去判断是否是本网站的地址，如果不是，则拒绝，如果是，就可以下载。</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12445">
                <a:tc>
                  <a:txBody>
                    <a:bodyPr/>
                    <a:lstStyle/>
                    <a:p>
                      <a:pPr indent="0" algn="ctr">
                        <a:buNone/>
                      </a:pPr>
                      <a:r>
                        <a:rPr lang="en-US" sz="1200" b="1">
                          <a:solidFill>
                            <a:schemeClr val="accent6">
                              <a:lumMod val="10000"/>
                            </a:schemeClr>
                          </a:solidFill>
                          <a:latin typeface="Times New Roman" panose="02020603050405020304" pitchFamily="18" charset="0"/>
                          <a:cs typeface="Times New Roman" panose="02020603050405020304" pitchFamily="18" charset="0"/>
                        </a:rPr>
                        <a:t>7</a:t>
                      </a:r>
                      <a:endParaRPr lang="en-US" altLang="en-US" sz="12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Cookie</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浏览器用这个属性向服务器发送Cookie，Cookie是在浏览器中寄存的小型数据体，它可以记载和服务器相关的用户信息，也可以用来实现会话功能。</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1136015">
                <a:tc>
                  <a:txBody>
                    <a:bodyPr/>
                    <a:lstStyle/>
                    <a:p>
                      <a:pPr indent="0" algn="ctr">
                        <a:buNone/>
                      </a:pPr>
                      <a:r>
                        <a:rPr lang="en-US" sz="1200" b="1">
                          <a:solidFill>
                            <a:schemeClr val="accent6">
                              <a:lumMod val="10000"/>
                            </a:schemeClr>
                          </a:solidFill>
                          <a:latin typeface="Times New Roman" panose="02020603050405020304" pitchFamily="18" charset="0"/>
                          <a:cs typeface="Times New Roman" panose="02020603050405020304" pitchFamily="18" charset="0"/>
                        </a:rPr>
                        <a:t>8</a:t>
                      </a:r>
                      <a:endParaRPr lang="en-US" altLang="en-US" sz="12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Times New Roman" panose="02020603050405020304" pitchFamily="18" charset="0"/>
                          <a:cs typeface="Times New Roman" panose="02020603050405020304" pitchFamily="18" charset="0"/>
                        </a:rPr>
                        <a:t>C</a:t>
                      </a: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onnection</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200" b="1">
                          <a:solidFill>
                            <a:schemeClr val="accent6">
                              <a:lumMod val="10000"/>
                            </a:schemeClr>
                          </a:solidFill>
                          <a:latin typeface="Times New Roman" panose="02020603050405020304" pitchFamily="18" charset="0"/>
                          <a:cs typeface="Times New Roman" panose="02020603050405020304" pitchFamily="18" charset="0"/>
                        </a:rPr>
                        <a:t>keep</a:t>
                      </a: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-alive：当一个网页打开完成后，客户端和服务器之间用于传输H</a:t>
                      </a:r>
                      <a:r>
                        <a:rPr lang="en-US" sz="1200" b="1">
                          <a:solidFill>
                            <a:schemeClr val="accent6">
                              <a:lumMod val="10000"/>
                            </a:schemeClr>
                          </a:solidFill>
                          <a:latin typeface="Times New Roman" panose="02020603050405020304" pitchFamily="18" charset="0"/>
                          <a:cs typeface="Times New Roman" panose="02020603050405020304" pitchFamily="18" charset="0"/>
                        </a:rPr>
                        <a:t>TTP</a:t>
                      </a: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数据的T</a:t>
                      </a:r>
                      <a:r>
                        <a:rPr lang="en-US" sz="1200" b="1">
                          <a:solidFill>
                            <a:schemeClr val="accent6">
                              <a:lumMod val="10000"/>
                            </a:schemeClr>
                          </a:solidFill>
                          <a:latin typeface="Times New Roman" panose="02020603050405020304" pitchFamily="18" charset="0"/>
                          <a:cs typeface="Times New Roman" panose="02020603050405020304" pitchFamily="18" charset="0"/>
                        </a:rPr>
                        <a:t>CP</a:t>
                      </a: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连接不会关闭，如果客户端再次访问这个服务器上的网页，会继续使用这一条已经建立的连接。</a:t>
                      </a:r>
                      <a:r>
                        <a:rPr lang="en-US" sz="1200" b="1">
                          <a:solidFill>
                            <a:schemeClr val="accent6">
                              <a:lumMod val="10000"/>
                            </a:schemeClr>
                          </a:solidFill>
                          <a:latin typeface="Times New Roman" panose="02020603050405020304" pitchFamily="18" charset="0"/>
                          <a:cs typeface="Times New Roman" panose="02020603050405020304" pitchFamily="18" charset="0"/>
                        </a:rPr>
                        <a:t>close</a:t>
                      </a: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：代表一个</a:t>
                      </a:r>
                      <a:r>
                        <a:rPr lang="en-US" sz="1200" b="1">
                          <a:solidFill>
                            <a:schemeClr val="accent6">
                              <a:lumMod val="10000"/>
                            </a:schemeClr>
                          </a:solidFill>
                          <a:latin typeface="Times New Roman" panose="02020603050405020304" pitchFamily="18" charset="0"/>
                          <a:cs typeface="Times New Roman" panose="02020603050405020304" pitchFamily="18" charset="0"/>
                        </a:rPr>
                        <a:t>Request</a:t>
                      </a: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完成后，客户端和服务器之间用于传输H</a:t>
                      </a:r>
                      <a:r>
                        <a:rPr lang="en-US" sz="1200" b="1">
                          <a:solidFill>
                            <a:schemeClr val="accent6">
                              <a:lumMod val="10000"/>
                            </a:schemeClr>
                          </a:solidFill>
                          <a:latin typeface="Times New Roman" panose="02020603050405020304" pitchFamily="18" charset="0"/>
                          <a:cs typeface="Times New Roman" panose="02020603050405020304" pitchFamily="18" charset="0"/>
                        </a:rPr>
                        <a:t>TTP</a:t>
                      </a: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数据的T</a:t>
                      </a:r>
                      <a:r>
                        <a:rPr lang="en-US" sz="1200" b="1">
                          <a:solidFill>
                            <a:schemeClr val="accent6">
                              <a:lumMod val="10000"/>
                            </a:schemeClr>
                          </a:solidFill>
                          <a:latin typeface="Times New Roman" panose="02020603050405020304" pitchFamily="18" charset="0"/>
                          <a:cs typeface="Times New Roman" panose="02020603050405020304" pitchFamily="18" charset="0"/>
                        </a:rPr>
                        <a:t>CP</a:t>
                      </a: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连接会关闭，当客户端再次发送</a:t>
                      </a:r>
                      <a:r>
                        <a:rPr lang="en-US" sz="1200" b="1">
                          <a:solidFill>
                            <a:schemeClr val="accent6">
                              <a:lumMod val="10000"/>
                            </a:schemeClr>
                          </a:solidFill>
                          <a:latin typeface="Times New Roman" panose="02020603050405020304" pitchFamily="18" charset="0"/>
                          <a:cs typeface="Times New Roman" panose="02020603050405020304" pitchFamily="18" charset="0"/>
                        </a:rPr>
                        <a:t>Request</a:t>
                      </a: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时，需要重新建立T</a:t>
                      </a:r>
                      <a:r>
                        <a:rPr lang="en-US" sz="1200" b="1">
                          <a:solidFill>
                            <a:schemeClr val="accent6">
                              <a:lumMod val="10000"/>
                            </a:schemeClr>
                          </a:solidFill>
                          <a:latin typeface="Times New Roman" panose="02020603050405020304" pitchFamily="18" charset="0"/>
                          <a:cs typeface="Times New Roman" panose="02020603050405020304" pitchFamily="18" charset="0"/>
                        </a:rPr>
                        <a:t>CP</a:t>
                      </a:r>
                      <a:r>
                        <a:rPr 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连接。</a:t>
                      </a:r>
                      <a:endParaRPr lang="en-US" altLang="en-US" sz="12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
        <p:nvSpPr>
          <p:cNvPr id="11" name="文本框 10"/>
          <p:cNvSpPr txBox="1"/>
          <p:nvPr/>
        </p:nvSpPr>
        <p:spPr>
          <a:xfrm>
            <a:off x="423708" y="3296175"/>
            <a:ext cx="334206" cy="922020"/>
          </a:xfrm>
          <a:prstGeom prst="rect">
            <a:avLst/>
          </a:prstGeom>
          <a:noFill/>
        </p:spPr>
        <p:txBody>
          <a:bodyPr wrap="square" rtlCol="0" anchor="t">
            <a:spAutoFit/>
          </a:bodyPr>
          <a:lstStyle/>
          <a:p>
            <a:pPr algn="l"/>
            <a:r>
              <a:rPr lang="zh-CN" altLang="en-US" sz="1350">
                <a:latin typeface="黑体" panose="02010609060101010101" pitchFamily="2" charset="-122"/>
                <a:ea typeface="黑体" panose="02010609060101010101" pitchFamily="2" charset="-122"/>
                <a:sym typeface="+mn-ea"/>
              </a:rPr>
              <a:t>请求属性</a:t>
            </a:r>
            <a:endParaRPr lang="zh-CN" altLang="en-US" sz="1350">
              <a:latin typeface="黑体" panose="02010609060101010101" pitchFamily="2" charset="-122"/>
              <a:ea typeface="黑体" panose="0201060906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2"/>
                                        </p:tgtEl>
                                        <p:attrNameLst>
                                          <p:attrName>ppt_y</p:attrName>
                                        </p:attrNameLst>
                                      </p:cBhvr>
                                      <p:tavLst>
                                        <p:tav tm="0">
                                          <p:val>
                                            <p:strVal val="#ppt_y"/>
                                          </p:val>
                                        </p:tav>
                                        <p:tav tm="100000">
                                          <p:val>
                                            <p:strVal val="#ppt_y"/>
                                          </p:val>
                                        </p:tav>
                                      </p:tavLst>
                                    </p:anim>
                                    <p:anim calcmode="lin" valueType="num">
                                      <p:cBhvr>
                                        <p:cTn id="14" dur="3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690299" y="908739"/>
            <a:ext cx="2935963" cy="358486"/>
          </a:xfrm>
        </p:spPr>
        <p:txBody>
          <a:bodyPr/>
          <a:lstStyle/>
          <a:p>
            <a:r>
              <a:rPr lang="zh-CN" altLang="en-US"/>
              <a:t>响应报文</a:t>
            </a:r>
            <a:endParaRPr lang="zh-CN" altLang="en-US"/>
          </a:p>
        </p:txBody>
      </p:sp>
      <p:sp>
        <p:nvSpPr>
          <p:cNvPr id="4" name="内容占位符 3"/>
          <p:cNvSpPr>
            <a:spLocks noGrp="1"/>
          </p:cNvSpPr>
          <p:nvPr>
            <p:ph sz="half" idx="2"/>
          </p:nvPr>
        </p:nvSpPr>
        <p:spPr>
          <a:xfrm>
            <a:off x="423545" y="1447800"/>
            <a:ext cx="8370570" cy="5170805"/>
          </a:xfrm>
          <a:solidFill>
            <a:schemeClr val="accent2">
              <a:alpha val="68000"/>
            </a:schemeClr>
          </a:solidFill>
        </p:spPr>
        <p:txBody>
          <a:bodyPr/>
          <a:lstStyle/>
          <a:p>
            <a:pPr marL="0" indent="0" algn="just" latinLnBrk="0">
              <a:lnSpc>
                <a:spcPct val="150000"/>
              </a:lnSpc>
              <a:spcBef>
                <a:spcPts val="0"/>
              </a:spcBef>
              <a:buNone/>
            </a:pPr>
            <a:r>
              <a:rPr lang="zh-CN" altLang="en-US" sz="1800"/>
              <a:t>HTTP响应报文由4个部分组成，分别是：状态行、响应头部、空行、响应体</a:t>
            </a:r>
            <a:endParaRPr lang="zh-CN" altLang="en-US" sz="1800"/>
          </a:p>
        </p:txBody>
      </p:sp>
      <p:sp>
        <p:nvSpPr>
          <p:cNvPr id="2" name="TextBox 25"/>
          <p:cNvSpPr txBox="1"/>
          <p:nvPr/>
        </p:nvSpPr>
        <p:spPr>
          <a:xfrm>
            <a:off x="629920" y="765175"/>
            <a:ext cx="1065530" cy="506730"/>
          </a:xfrm>
          <a:prstGeom prst="rect">
            <a:avLst/>
          </a:prstGeom>
          <a:noFill/>
          <a:ln w="9525">
            <a:noFill/>
          </a:ln>
        </p:spPr>
        <p:txBody>
          <a:bodyPr wrap="square" anchor="t">
            <a:spAutoFit/>
          </a:bodyPr>
          <a:lstStyle/>
          <a:p>
            <a:r>
              <a:rPr lang="zh-CN" altLang="en-US" sz="2700" dirty="0">
                <a:solidFill>
                  <a:srgbClr val="000000"/>
                </a:solidFill>
                <a:latin typeface="微软雅黑" panose="020B0503020204020204" charset="-122"/>
                <a:ea typeface="微软雅黑" panose="020B0503020204020204" charset="-122"/>
              </a:rPr>
              <a:t>报文</a:t>
            </a:r>
            <a:endParaRPr lang="zh-CN" altLang="en-US" sz="2700" dirty="0">
              <a:solidFill>
                <a:srgbClr val="000000"/>
              </a:solidFill>
              <a:latin typeface="微软雅黑" panose="020B0503020204020204" charset="-122"/>
              <a:ea typeface="微软雅黑" panose="020B0503020204020204" charset="-122"/>
            </a:endParaRPr>
          </a:p>
        </p:txBody>
      </p:sp>
      <p:sp>
        <p:nvSpPr>
          <p:cNvPr id="7"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sp>
        <p:nvSpPr>
          <p:cNvPr id="8" name="文本框 7"/>
          <p:cNvSpPr txBox="1"/>
          <p:nvPr/>
        </p:nvSpPr>
        <p:spPr>
          <a:xfrm>
            <a:off x="1690071" y="5590411"/>
            <a:ext cx="1211580" cy="299085"/>
          </a:xfrm>
          <a:prstGeom prst="rect">
            <a:avLst/>
          </a:prstGeom>
          <a:noFill/>
        </p:spPr>
        <p:txBody>
          <a:bodyPr wrap="none" rtlCol="0" anchor="t">
            <a:spAutoFit/>
          </a:bodyPr>
          <a:lstStyle/>
          <a:p>
            <a:pPr algn="l"/>
            <a:r>
              <a:rPr lang="zh-CN" altLang="en-US" sz="1350">
                <a:latin typeface="黑体" panose="02010609060101010101" pitchFamily="2" charset="-122"/>
                <a:ea typeface="黑体" panose="02010609060101010101" pitchFamily="2" charset="-122"/>
                <a:sym typeface="+mn-ea"/>
              </a:rPr>
              <a:t>响应报文格式</a:t>
            </a:r>
            <a:endParaRPr lang="zh-CN" altLang="en-US" sz="1350">
              <a:latin typeface="黑体" panose="02010609060101010101" pitchFamily="2" charset="-122"/>
              <a:ea typeface="黑体" panose="02010609060101010101" pitchFamily="2" charset="-122"/>
              <a:sym typeface="+mn-ea"/>
            </a:endParaRPr>
          </a:p>
        </p:txBody>
      </p:sp>
      <p:sp>
        <p:nvSpPr>
          <p:cNvPr id="5" name="文本框 4"/>
          <p:cNvSpPr txBox="1"/>
          <p:nvPr/>
        </p:nvSpPr>
        <p:spPr>
          <a:xfrm>
            <a:off x="6015693" y="5589141"/>
            <a:ext cx="1211580" cy="299085"/>
          </a:xfrm>
          <a:prstGeom prst="rect">
            <a:avLst/>
          </a:prstGeom>
          <a:noFill/>
        </p:spPr>
        <p:txBody>
          <a:bodyPr wrap="none" rtlCol="0" anchor="t">
            <a:spAutoFit/>
          </a:bodyPr>
          <a:lstStyle/>
          <a:p>
            <a:pPr algn="l"/>
            <a:r>
              <a:rPr lang="zh-CN" altLang="en-US" sz="1350">
                <a:latin typeface="黑体" panose="02010609060101010101" pitchFamily="2" charset="-122"/>
                <a:ea typeface="黑体" panose="02010609060101010101" pitchFamily="2" charset="-122"/>
                <a:sym typeface="+mn-ea"/>
              </a:rPr>
              <a:t>响应报文示例</a:t>
            </a:r>
            <a:endParaRPr lang="zh-CN" altLang="en-US" sz="1350">
              <a:latin typeface="黑体" panose="02010609060101010101" pitchFamily="2" charset="-122"/>
              <a:ea typeface="黑体" panose="02010609060101010101" pitchFamily="2" charset="-122"/>
              <a:sym typeface="+mn-ea"/>
            </a:endParaRPr>
          </a:p>
        </p:txBody>
      </p:sp>
      <p:pic>
        <p:nvPicPr>
          <p:cNvPr id="50202" name="图片 50202"/>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629920" y="2329180"/>
            <a:ext cx="3845560" cy="2828925"/>
          </a:xfrm>
          <a:prstGeom prst="rect">
            <a:avLst/>
          </a:prstGeom>
        </p:spPr>
      </p:pic>
      <p:pic>
        <p:nvPicPr>
          <p:cNvPr id="58" name="图片 58"/>
          <p:cNvPicPr>
            <a:picLocks noChangeAspect="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4730115" y="2329815"/>
            <a:ext cx="3782695" cy="2828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2"/>
                                        </p:tgtEl>
                                        <p:attrNameLst>
                                          <p:attrName>ppt_y</p:attrName>
                                        </p:attrNameLst>
                                      </p:cBhvr>
                                      <p:tavLst>
                                        <p:tav tm="0">
                                          <p:val>
                                            <p:strVal val="#ppt_y"/>
                                          </p:val>
                                        </p:tav>
                                        <p:tav tm="100000">
                                          <p:val>
                                            <p:strVal val="#ppt_y"/>
                                          </p:val>
                                        </p:tav>
                                      </p:tavLst>
                                    </p:anim>
                                    <p:anim calcmode="lin" valueType="num">
                                      <p:cBhvr>
                                        <p:cTn id="14" dur="3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692204" y="836984"/>
            <a:ext cx="2935963" cy="358486"/>
          </a:xfrm>
        </p:spPr>
        <p:txBody>
          <a:bodyPr/>
          <a:lstStyle/>
          <a:p>
            <a:r>
              <a:rPr lang="zh-CN" altLang="en-US"/>
              <a:t>响应报文</a:t>
            </a:r>
            <a:endParaRPr lang="zh-CN" altLang="en-US"/>
          </a:p>
        </p:txBody>
      </p:sp>
      <p:sp>
        <p:nvSpPr>
          <p:cNvPr id="4" name="内容占位符 3"/>
          <p:cNvSpPr>
            <a:spLocks noGrp="1"/>
          </p:cNvSpPr>
          <p:nvPr>
            <p:ph sz="half" idx="2"/>
          </p:nvPr>
        </p:nvSpPr>
        <p:spPr>
          <a:xfrm>
            <a:off x="423545" y="1376045"/>
            <a:ext cx="8370570" cy="4641850"/>
          </a:xfrm>
          <a:solidFill>
            <a:schemeClr val="accent2">
              <a:alpha val="68000"/>
            </a:schemeClr>
          </a:solidFill>
        </p:spPr>
        <p:txBody>
          <a:bodyPr/>
          <a:lstStyle/>
          <a:p>
            <a:pPr marL="0" indent="0" algn="just" latinLnBrk="0">
              <a:lnSpc>
                <a:spcPct val="150000"/>
              </a:lnSpc>
              <a:spcBef>
                <a:spcPts val="0"/>
              </a:spcBef>
              <a:buNone/>
            </a:pPr>
            <a:r>
              <a:rPr lang="en-US" altLang="zh-CN" sz="1350"/>
              <a:t> </a:t>
            </a:r>
            <a:endParaRPr lang="en-US" altLang="zh-CN" sz="1350"/>
          </a:p>
        </p:txBody>
      </p:sp>
      <p:sp>
        <p:nvSpPr>
          <p:cNvPr id="2" name="TextBox 25"/>
          <p:cNvSpPr txBox="1"/>
          <p:nvPr/>
        </p:nvSpPr>
        <p:spPr>
          <a:xfrm>
            <a:off x="612140" y="765175"/>
            <a:ext cx="1017905" cy="506730"/>
          </a:xfrm>
          <a:prstGeom prst="rect">
            <a:avLst/>
          </a:prstGeom>
          <a:noFill/>
          <a:ln w="9525">
            <a:noFill/>
          </a:ln>
        </p:spPr>
        <p:txBody>
          <a:bodyPr wrap="square" anchor="t">
            <a:spAutoFit/>
          </a:bodyPr>
          <a:lstStyle/>
          <a:p>
            <a:r>
              <a:rPr lang="zh-CN" altLang="en-US" sz="2700" dirty="0">
                <a:solidFill>
                  <a:srgbClr val="000000"/>
                </a:solidFill>
                <a:latin typeface="微软雅黑" panose="020B0503020204020204" charset="-122"/>
                <a:ea typeface="微软雅黑" panose="020B0503020204020204" charset="-122"/>
              </a:rPr>
              <a:t>报文</a:t>
            </a:r>
            <a:endParaRPr lang="zh-CN" altLang="en-US" sz="2700" dirty="0">
              <a:solidFill>
                <a:srgbClr val="000000"/>
              </a:solidFill>
              <a:latin typeface="微软雅黑" panose="020B0503020204020204" charset="-122"/>
              <a:ea typeface="微软雅黑" panose="020B0503020204020204" charset="-122"/>
            </a:endParaRPr>
          </a:p>
        </p:txBody>
      </p:sp>
      <p:sp>
        <p:nvSpPr>
          <p:cNvPr id="7"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sp>
        <p:nvSpPr>
          <p:cNvPr id="8" name="文本框 7"/>
          <p:cNvSpPr txBox="1"/>
          <p:nvPr/>
        </p:nvSpPr>
        <p:spPr>
          <a:xfrm>
            <a:off x="4139955" y="5589572"/>
            <a:ext cx="954405" cy="299085"/>
          </a:xfrm>
          <a:prstGeom prst="rect">
            <a:avLst/>
          </a:prstGeom>
          <a:noFill/>
        </p:spPr>
        <p:txBody>
          <a:bodyPr wrap="none" rtlCol="0" anchor="t">
            <a:spAutoFit/>
          </a:bodyPr>
          <a:lstStyle/>
          <a:p>
            <a:pPr algn="l"/>
            <a:r>
              <a:rPr lang="zh-CN" altLang="en-US" sz="1350">
                <a:latin typeface="黑体" panose="02010609060101010101" pitchFamily="2" charset="-122"/>
                <a:ea typeface="黑体" panose="02010609060101010101" pitchFamily="2" charset="-122"/>
                <a:sym typeface="+mn-ea"/>
              </a:rPr>
              <a:t> 响应类别</a:t>
            </a:r>
            <a:endParaRPr lang="zh-CN" altLang="en-US" sz="1350">
              <a:latin typeface="黑体" panose="02010609060101010101" pitchFamily="2" charset="-122"/>
              <a:ea typeface="黑体" panose="02010609060101010101" pitchFamily="2" charset="-122"/>
              <a:sym typeface="+mn-ea"/>
            </a:endParaRPr>
          </a:p>
        </p:txBody>
      </p:sp>
      <p:graphicFrame>
        <p:nvGraphicFramePr>
          <p:cNvPr id="6" name="表格 5"/>
          <p:cNvGraphicFramePr/>
          <p:nvPr>
            <p:custDataLst>
              <p:tags r:id="rId1"/>
            </p:custDataLst>
          </p:nvPr>
        </p:nvGraphicFramePr>
        <p:xfrm>
          <a:off x="1194714" y="1649027"/>
          <a:ext cx="6318250" cy="3787140"/>
        </p:xfrm>
        <a:graphic>
          <a:graphicData uri="http://schemas.openxmlformats.org/drawingml/2006/table">
            <a:tbl>
              <a:tblPr firstRow="1" bandRow="1">
                <a:tableStyleId>{5940675A-B579-460E-94D1-54222C63F5DA}</a:tableStyleId>
              </a:tblPr>
              <a:tblGrid>
                <a:gridCol w="636905"/>
                <a:gridCol w="765175"/>
                <a:gridCol w="4916170"/>
              </a:tblGrid>
              <a:tr h="631190">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分类</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分类描述</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63119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1</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1xx</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进度通知，表示客户端的请求服务器正在处理</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3119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2</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2xx</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成功，表示客户端的请求服务器已经成功处理了</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3119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3</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3xx</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重定向，服务器通知客户端请求的资源已不存在</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3119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4</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4xx</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客户端发来的请求报文里有错误，比如语法错误或请求的资源不存在等</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63119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5</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5xx</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服务器端有错误，已经无法处理完客户端请求了</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2"/>
                                        </p:tgtEl>
                                        <p:attrNameLst>
                                          <p:attrName>ppt_y</p:attrName>
                                        </p:attrNameLst>
                                      </p:cBhvr>
                                      <p:tavLst>
                                        <p:tav tm="0">
                                          <p:val>
                                            <p:strVal val="#ppt_y"/>
                                          </p:val>
                                        </p:tav>
                                        <p:tav tm="100000">
                                          <p:val>
                                            <p:strVal val="#ppt_y"/>
                                          </p:val>
                                        </p:tav>
                                      </p:tavLst>
                                    </p:anim>
                                    <p:anim calcmode="lin" valueType="num">
                                      <p:cBhvr>
                                        <p:cTn id="14" dur="3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1714429" y="839524"/>
            <a:ext cx="2935963" cy="358486"/>
          </a:xfrm>
        </p:spPr>
        <p:txBody>
          <a:bodyPr/>
          <a:lstStyle/>
          <a:p>
            <a:r>
              <a:rPr lang="zh-CN" altLang="en-US"/>
              <a:t>响应报文</a:t>
            </a:r>
            <a:endParaRPr lang="zh-CN" altLang="en-US"/>
          </a:p>
        </p:txBody>
      </p:sp>
      <p:sp>
        <p:nvSpPr>
          <p:cNvPr id="4" name="内容占位符 3"/>
          <p:cNvSpPr>
            <a:spLocks noGrp="1"/>
          </p:cNvSpPr>
          <p:nvPr>
            <p:ph sz="half" idx="2"/>
          </p:nvPr>
        </p:nvSpPr>
        <p:spPr>
          <a:xfrm>
            <a:off x="423545" y="1364615"/>
            <a:ext cx="8370570" cy="5196205"/>
          </a:xfrm>
          <a:solidFill>
            <a:schemeClr val="accent2">
              <a:alpha val="68000"/>
            </a:schemeClr>
          </a:solidFill>
        </p:spPr>
        <p:txBody>
          <a:bodyPr/>
          <a:lstStyle/>
          <a:p>
            <a:pPr marL="0" indent="0" algn="just" latinLnBrk="0">
              <a:lnSpc>
                <a:spcPct val="150000"/>
              </a:lnSpc>
              <a:spcBef>
                <a:spcPts val="0"/>
              </a:spcBef>
              <a:buNone/>
            </a:pPr>
            <a:r>
              <a:rPr lang="en-US" altLang="zh-CN" sz="1350"/>
              <a:t> </a:t>
            </a:r>
            <a:endParaRPr lang="en-US" altLang="zh-CN" sz="1350"/>
          </a:p>
        </p:txBody>
      </p:sp>
      <p:sp>
        <p:nvSpPr>
          <p:cNvPr id="2" name="TextBox 25"/>
          <p:cNvSpPr txBox="1"/>
          <p:nvPr/>
        </p:nvSpPr>
        <p:spPr>
          <a:xfrm>
            <a:off x="612140" y="765175"/>
            <a:ext cx="988060" cy="506730"/>
          </a:xfrm>
          <a:prstGeom prst="rect">
            <a:avLst/>
          </a:prstGeom>
          <a:noFill/>
          <a:ln w="9525">
            <a:noFill/>
          </a:ln>
        </p:spPr>
        <p:txBody>
          <a:bodyPr wrap="square" anchor="t">
            <a:spAutoFit/>
          </a:bodyPr>
          <a:lstStyle/>
          <a:p>
            <a:r>
              <a:rPr lang="zh-CN" altLang="en-US" sz="2700" dirty="0">
                <a:solidFill>
                  <a:srgbClr val="000000"/>
                </a:solidFill>
                <a:latin typeface="微软雅黑" panose="020B0503020204020204" charset="-122"/>
                <a:ea typeface="微软雅黑" panose="020B0503020204020204" charset="-122"/>
              </a:rPr>
              <a:t>报文</a:t>
            </a:r>
            <a:endParaRPr lang="zh-CN" altLang="en-US" sz="2700" dirty="0">
              <a:solidFill>
                <a:srgbClr val="000000"/>
              </a:solidFill>
              <a:latin typeface="微软雅黑" panose="020B0503020204020204" charset="-122"/>
              <a:ea typeface="微软雅黑" panose="020B0503020204020204" charset="-122"/>
            </a:endParaRPr>
          </a:p>
        </p:txBody>
      </p:sp>
      <p:sp>
        <p:nvSpPr>
          <p:cNvPr id="7"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sp>
        <p:nvSpPr>
          <p:cNvPr id="5" name="文本框 4"/>
          <p:cNvSpPr txBox="1"/>
          <p:nvPr/>
        </p:nvSpPr>
        <p:spPr>
          <a:xfrm>
            <a:off x="4216442" y="6164756"/>
            <a:ext cx="1040130" cy="299085"/>
          </a:xfrm>
          <a:prstGeom prst="rect">
            <a:avLst/>
          </a:prstGeom>
          <a:noFill/>
        </p:spPr>
        <p:txBody>
          <a:bodyPr wrap="none" rtlCol="0" anchor="t">
            <a:spAutoFit/>
          </a:bodyPr>
          <a:lstStyle/>
          <a:p>
            <a:pPr algn="l"/>
            <a:r>
              <a:rPr lang="zh-CN" altLang="en-US" sz="1350">
                <a:latin typeface="黑体" panose="02010609060101010101" pitchFamily="2" charset="-122"/>
                <a:ea typeface="黑体" panose="02010609060101010101" pitchFamily="2" charset="-122"/>
                <a:sym typeface="+mn-ea"/>
              </a:rPr>
              <a:t>常见状态码</a:t>
            </a:r>
            <a:endParaRPr lang="zh-CN" altLang="en-US" sz="1350">
              <a:latin typeface="黑体" panose="02010609060101010101" pitchFamily="2" charset="-122"/>
              <a:ea typeface="黑体" panose="02010609060101010101" pitchFamily="2" charset="-122"/>
              <a:sym typeface="+mn-ea"/>
            </a:endParaRPr>
          </a:p>
        </p:txBody>
      </p:sp>
      <p:graphicFrame>
        <p:nvGraphicFramePr>
          <p:cNvPr id="9" name="表格 8"/>
          <p:cNvGraphicFramePr/>
          <p:nvPr>
            <p:custDataLst>
              <p:tags r:id="rId1"/>
            </p:custDataLst>
          </p:nvPr>
        </p:nvGraphicFramePr>
        <p:xfrm>
          <a:off x="1169760" y="1815508"/>
          <a:ext cx="7118985" cy="4008120"/>
        </p:xfrm>
        <a:graphic>
          <a:graphicData uri="http://schemas.openxmlformats.org/drawingml/2006/table">
            <a:tbl>
              <a:tblPr firstRow="1" bandRow="1">
                <a:tableStyleId>{5940675A-B579-460E-94D1-54222C63F5DA}</a:tableStyleId>
              </a:tblPr>
              <a:tblGrid>
                <a:gridCol w="1163955"/>
                <a:gridCol w="1724025"/>
                <a:gridCol w="4231005"/>
              </a:tblGrid>
              <a:tr h="354330">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状态码</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名称</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中文描述</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53695">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200</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OK</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请求成功</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764540">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301</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Moved Permanently</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资源被永久移动。请求的资源已被永久的移动到新URI，返回信息会包括新的URI，浏览器会自动定向到新URI</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47370">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302</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Found</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资源临时移动。资源只是临时被移动，客户端应继续使用原有URI</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53695">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403</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Forbidden</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没权限。服务器收到请求，但拒绝提供服务</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39750">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404</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Not Found</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请求的资源不存在。遇到404首先检查请求</a:t>
                      </a:r>
                      <a:r>
                        <a:rPr lang="en-US" sz="1400" b="1">
                          <a:solidFill>
                            <a:schemeClr val="accent6">
                              <a:lumMod val="10000"/>
                            </a:schemeClr>
                          </a:solidFill>
                          <a:latin typeface="Times New Roman" panose="02020603050405020304" pitchFamily="18" charset="0"/>
                          <a:cs typeface="Times New Roman" panose="02020603050405020304" pitchFamily="18" charset="0"/>
                        </a:rPr>
                        <a:t>URL</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是否正确</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46735">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500</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Internal Server Error</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服务器内部错误，无法完成请求</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48005">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503</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Service Unavailable</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由于超载或系统维护（一般是访问人数过多），服务器无法处理客户端的请求，通常这只是暂时状态</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2"/>
                                        </p:tgtEl>
                                        <p:attrNameLst>
                                          <p:attrName>ppt_y</p:attrName>
                                        </p:attrNameLst>
                                      </p:cBhvr>
                                      <p:tavLst>
                                        <p:tav tm="0">
                                          <p:val>
                                            <p:strVal val="#ppt_y"/>
                                          </p:val>
                                        </p:tav>
                                        <p:tav tm="100000">
                                          <p:val>
                                            <p:strVal val="#ppt_y"/>
                                          </p:val>
                                        </p:tav>
                                      </p:tavLst>
                                    </p:anim>
                                    <p:anim calcmode="lin" valueType="num">
                                      <p:cBhvr>
                                        <p:cTn id="14" dur="3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2051614" y="836984"/>
            <a:ext cx="2935963" cy="358486"/>
          </a:xfrm>
        </p:spPr>
        <p:txBody>
          <a:bodyPr/>
          <a:lstStyle/>
          <a:p>
            <a:r>
              <a:rPr lang="zh-CN" altLang="en-US"/>
              <a:t>响应报文</a:t>
            </a:r>
            <a:endParaRPr lang="zh-CN" altLang="en-US"/>
          </a:p>
        </p:txBody>
      </p:sp>
      <p:sp>
        <p:nvSpPr>
          <p:cNvPr id="4" name="内容占位符 3"/>
          <p:cNvSpPr>
            <a:spLocks noGrp="1"/>
          </p:cNvSpPr>
          <p:nvPr>
            <p:ph sz="half" idx="2"/>
          </p:nvPr>
        </p:nvSpPr>
        <p:spPr>
          <a:xfrm>
            <a:off x="423545" y="1407160"/>
            <a:ext cx="8370570" cy="5284470"/>
          </a:xfrm>
          <a:solidFill>
            <a:schemeClr val="accent2">
              <a:alpha val="68000"/>
            </a:schemeClr>
          </a:solidFill>
        </p:spPr>
        <p:txBody>
          <a:bodyPr/>
          <a:lstStyle/>
          <a:p>
            <a:pPr marL="0" indent="0" algn="just" latinLnBrk="0">
              <a:lnSpc>
                <a:spcPct val="150000"/>
              </a:lnSpc>
              <a:spcBef>
                <a:spcPts val="0"/>
              </a:spcBef>
              <a:buNone/>
            </a:pPr>
            <a:r>
              <a:rPr lang="en-US" altLang="zh-CN" sz="1350"/>
              <a:t> </a:t>
            </a:r>
            <a:endParaRPr lang="en-US" altLang="zh-CN" sz="1350"/>
          </a:p>
        </p:txBody>
      </p:sp>
      <p:sp>
        <p:nvSpPr>
          <p:cNvPr id="2" name="TextBox 25"/>
          <p:cNvSpPr txBox="1"/>
          <p:nvPr/>
        </p:nvSpPr>
        <p:spPr>
          <a:xfrm>
            <a:off x="612140" y="762635"/>
            <a:ext cx="1105535" cy="506730"/>
          </a:xfrm>
          <a:prstGeom prst="rect">
            <a:avLst/>
          </a:prstGeom>
          <a:noFill/>
          <a:ln w="9525">
            <a:noFill/>
          </a:ln>
        </p:spPr>
        <p:txBody>
          <a:bodyPr wrap="square" anchor="t">
            <a:spAutoFit/>
          </a:bodyPr>
          <a:lstStyle/>
          <a:p>
            <a:r>
              <a:rPr lang="zh-CN" altLang="en-US" sz="2700" dirty="0">
                <a:solidFill>
                  <a:srgbClr val="000000"/>
                </a:solidFill>
                <a:latin typeface="微软雅黑" panose="020B0503020204020204" charset="-122"/>
                <a:ea typeface="微软雅黑" panose="020B0503020204020204" charset="-122"/>
              </a:rPr>
              <a:t>报文</a:t>
            </a:r>
            <a:endParaRPr lang="zh-CN" altLang="en-US" sz="2700" dirty="0">
              <a:solidFill>
                <a:srgbClr val="000000"/>
              </a:solidFill>
              <a:latin typeface="微软雅黑" panose="020B0503020204020204" charset="-122"/>
              <a:ea typeface="微软雅黑" panose="020B0503020204020204" charset="-122"/>
            </a:endParaRPr>
          </a:p>
        </p:txBody>
      </p:sp>
      <p:sp>
        <p:nvSpPr>
          <p:cNvPr id="7"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sp>
        <p:nvSpPr>
          <p:cNvPr id="8" name="文本框 7"/>
          <p:cNvSpPr txBox="1"/>
          <p:nvPr/>
        </p:nvSpPr>
        <p:spPr>
          <a:xfrm>
            <a:off x="541182" y="3357141"/>
            <a:ext cx="328017" cy="1322070"/>
          </a:xfrm>
          <a:prstGeom prst="rect">
            <a:avLst/>
          </a:prstGeom>
          <a:noFill/>
        </p:spPr>
        <p:txBody>
          <a:bodyPr wrap="square" rtlCol="0" anchor="t">
            <a:spAutoFit/>
          </a:bodyPr>
          <a:lstStyle/>
          <a:p>
            <a:pPr algn="l"/>
            <a:r>
              <a:rPr lang="zh-CN" altLang="en-US" sz="1600">
                <a:solidFill>
                  <a:schemeClr val="tx1"/>
                </a:solidFill>
                <a:latin typeface="黑体" panose="02010609060101010101" pitchFamily="2" charset="-122"/>
                <a:ea typeface="黑体" panose="02010609060101010101" pitchFamily="2" charset="-122"/>
                <a:sym typeface="+mn-ea"/>
              </a:rPr>
              <a:t>响应头属性</a:t>
            </a:r>
            <a:endParaRPr lang="zh-CN" altLang="en-US" sz="1600">
              <a:solidFill>
                <a:schemeClr val="tx1"/>
              </a:solidFill>
              <a:latin typeface="黑体" panose="02010609060101010101" pitchFamily="2" charset="-122"/>
              <a:ea typeface="黑体" panose="02010609060101010101" pitchFamily="2" charset="-122"/>
              <a:sym typeface="+mn-ea"/>
            </a:endParaRPr>
          </a:p>
        </p:txBody>
      </p:sp>
      <p:graphicFrame>
        <p:nvGraphicFramePr>
          <p:cNvPr id="10" name="表格 9"/>
          <p:cNvGraphicFramePr/>
          <p:nvPr>
            <p:custDataLst>
              <p:tags r:id="rId1"/>
            </p:custDataLst>
          </p:nvPr>
        </p:nvGraphicFramePr>
        <p:xfrm>
          <a:off x="1065247" y="1468155"/>
          <a:ext cx="7642860" cy="5151120"/>
        </p:xfrm>
        <a:graphic>
          <a:graphicData uri="http://schemas.openxmlformats.org/drawingml/2006/table">
            <a:tbl>
              <a:tblPr firstRow="1" bandRow="1">
                <a:tableStyleId>{5940675A-B579-460E-94D1-54222C63F5DA}</a:tableStyleId>
              </a:tblPr>
              <a:tblGrid>
                <a:gridCol w="933450"/>
                <a:gridCol w="1808480"/>
                <a:gridCol w="4900930"/>
              </a:tblGrid>
              <a:tr h="349885">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序号</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响应头</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c>
                  <a:txBody>
                    <a:bodyPr/>
                    <a:lstStyle/>
                    <a:p>
                      <a:pPr indent="0" algn="ctr">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描    述</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E7E6E6"/>
                    </a:solidFill>
                  </a:tcPr>
                </a:tc>
              </a:tr>
              <a:tr h="34925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1</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Date</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生成消息的具体时间和日期</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49885">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2</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Server</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指明H</a:t>
                      </a:r>
                      <a:r>
                        <a:rPr lang="en-US" sz="1400" b="1">
                          <a:solidFill>
                            <a:schemeClr val="accent6">
                              <a:lumMod val="10000"/>
                            </a:schemeClr>
                          </a:solidFill>
                          <a:latin typeface="Times New Roman" panose="02020603050405020304" pitchFamily="18" charset="0"/>
                          <a:cs typeface="Times New Roman" panose="02020603050405020304" pitchFamily="18" charset="0"/>
                        </a:rPr>
                        <a:t>TTP</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服务器的软件信息</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4798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3</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Content-Type</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W</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eb服务器告诉浏览器自己响应的对象的类型和字符集</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4925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4</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Content-length</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指明实体正文的长度</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2004695">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5</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Cache-Control</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用来指定Response</a:t>
                      </a:r>
                      <a:r>
                        <a:rPr lang="en-US" sz="1400" b="1">
                          <a:solidFill>
                            <a:schemeClr val="accent6">
                              <a:lumMod val="10000"/>
                            </a:schemeClr>
                          </a:solidFill>
                          <a:latin typeface="Arial" panose="020B0604020202020204" pitchFamily="34" charset="0"/>
                          <a:ea typeface="宋体" panose="02010600030101010101" pitchFamily="2" charset="-122"/>
                          <a:cs typeface="宋体" panose="02010600030101010101" pitchFamily="2" charset="-122"/>
                        </a:rPr>
                        <a:t>—</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Request遵循的缓存机制</a:t>
                      </a:r>
                      <a:r>
                        <a:rPr lang="en-US" sz="1400" b="1">
                          <a:solidFill>
                            <a:schemeClr val="accent6">
                              <a:lumMod val="10000"/>
                            </a:schemeClr>
                          </a:solidFill>
                          <a:latin typeface="Times New Roman" panose="02020603050405020304" pitchFamily="18" charset="0"/>
                          <a:cs typeface="Times New Roman" panose="02020603050405020304" pitchFamily="18" charset="0"/>
                        </a:rPr>
                        <a:t>P</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ublic：可以被任何缓存所缓存</a:t>
                      </a:r>
                      <a:r>
                        <a:rPr lang="en-US" sz="1400" b="1">
                          <a:solidFill>
                            <a:schemeClr val="accent6">
                              <a:lumMod val="10000"/>
                            </a:schemeClr>
                          </a:solidFill>
                          <a:latin typeface="Times New Roman" panose="02020603050405020304" pitchFamily="18" charset="0"/>
                          <a:cs typeface="Times New Roman" panose="02020603050405020304" pitchFamily="18" charset="0"/>
                        </a:rPr>
                        <a:t>P</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rivate：指响应信息的全部或部分用于单个用户，而不能用一个共享缓存来缓存。这可以让源服务器指示，响应的特定部分只用于一个用户，而对其他用户的请求则是一个不可靠的响应。</a:t>
                      </a:r>
                      <a:r>
                        <a:rPr lang="en-US" sz="1400" b="1">
                          <a:solidFill>
                            <a:schemeClr val="accent6">
                              <a:lumMod val="10000"/>
                            </a:schemeClr>
                          </a:solidFill>
                          <a:latin typeface="Times New Roman" panose="02020603050405020304" pitchFamily="18" charset="0"/>
                          <a:cs typeface="Times New Roman" panose="02020603050405020304" pitchFamily="18" charset="0"/>
                        </a:rPr>
                        <a:t>No</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a:t>
                      </a:r>
                      <a:r>
                        <a:rPr lang="en-US" sz="1400" b="1">
                          <a:solidFill>
                            <a:schemeClr val="accent6">
                              <a:lumMod val="10000"/>
                            </a:schemeClr>
                          </a:solidFill>
                          <a:latin typeface="Times New Roman" panose="02020603050405020304" pitchFamily="18" charset="0"/>
                          <a:cs typeface="Times New Roman" panose="02020603050405020304" pitchFamily="18" charset="0"/>
                        </a:rPr>
                        <a:t>cache</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:所有内容都不会被缓存，请求头里的no-cache表示浏览器不想读缓存，并不是说没有缓存。一般在浏览器按Ctrl+</a:t>
                      </a:r>
                      <a:r>
                        <a:rPr lang="en-US" sz="1400" b="1">
                          <a:solidFill>
                            <a:schemeClr val="accent6">
                              <a:lumMod val="10000"/>
                            </a:schemeClr>
                          </a:solidFill>
                          <a:latin typeface="Times New Roman" panose="02020603050405020304" pitchFamily="18" charset="0"/>
                          <a:cs typeface="Times New Roman" panose="02020603050405020304" pitchFamily="18" charset="0"/>
                        </a:rPr>
                        <a:t>F5</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强制刷新时，请求头里也会有这个no-cache，表示跳过缓存直接请求服务器</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39115">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6</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S</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et-cookie</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用于把cookie发送到客户端浏览器，每一个写入的cookie都会生成一个set-cookie</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34925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7</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L</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ast-modified</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用于指示资源的最后修改日期和时间</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r h="511810">
                <a:tc>
                  <a:txBody>
                    <a:bodyPr/>
                    <a:lstStyle/>
                    <a:p>
                      <a:pPr indent="0" algn="ctr">
                        <a:buNone/>
                      </a:pPr>
                      <a:r>
                        <a:rPr lang="en-US" sz="1400" b="1">
                          <a:solidFill>
                            <a:schemeClr val="accent6">
                              <a:lumMod val="10000"/>
                            </a:schemeClr>
                          </a:solidFill>
                          <a:latin typeface="Times New Roman" panose="02020603050405020304" pitchFamily="18" charset="0"/>
                          <a:cs typeface="Times New Roman" panose="02020603050405020304" pitchFamily="18" charset="0"/>
                        </a:rPr>
                        <a:t>8</a:t>
                      </a:r>
                      <a:endParaRPr lang="en-US" altLang="en-US" sz="1400" b="1">
                        <a:solidFill>
                          <a:schemeClr val="accent6">
                            <a:lumMod val="10000"/>
                          </a:schemeClr>
                        </a:solidFill>
                        <a:latin typeface="Times New Roman" panose="02020603050405020304" pitchFamily="18" charset="0"/>
                        <a:ea typeface="Times New Roman" panose="02020603050405020304" pitchFamily="18" charset="0"/>
                        <a:cs typeface="Times New Roman" panose="02020603050405020304" pitchFamily="18" charset="0"/>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C</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ontent-encoding</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c>
                  <a:txBody>
                    <a:bodyPr/>
                    <a:lstStyle/>
                    <a:p>
                      <a:pPr indent="0">
                        <a:buNone/>
                      </a:pPr>
                      <a:r>
                        <a:rPr lang="en-US" sz="1400" b="1">
                          <a:solidFill>
                            <a:schemeClr val="accent6">
                              <a:lumMod val="10000"/>
                            </a:schemeClr>
                          </a:solidFill>
                          <a:latin typeface="Times New Roman" panose="02020603050405020304" pitchFamily="18" charset="0"/>
                          <a:cs typeface="Times New Roman" panose="02020603050405020304" pitchFamily="18" charset="0"/>
                        </a:rPr>
                        <a:t>W</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eb服务器表明自己使用了什么压缩方法(</a:t>
                      </a:r>
                      <a:r>
                        <a:rPr lang="en-US" sz="1400" b="1">
                          <a:solidFill>
                            <a:schemeClr val="accent6">
                              <a:lumMod val="10000"/>
                            </a:schemeClr>
                          </a:solidFill>
                          <a:latin typeface="Times New Roman" panose="02020603050405020304" pitchFamily="18" charset="0"/>
                          <a:cs typeface="Times New Roman" panose="02020603050405020304" pitchFamily="18" charset="0"/>
                        </a:rPr>
                        <a:t>gzip</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a:t>
                      </a:r>
                      <a:r>
                        <a:rPr lang="en-US" sz="1400" b="1">
                          <a:solidFill>
                            <a:schemeClr val="accent6">
                              <a:lumMod val="10000"/>
                            </a:schemeClr>
                          </a:solidFill>
                          <a:latin typeface="Times New Roman" panose="02020603050405020304" pitchFamily="18" charset="0"/>
                          <a:cs typeface="Times New Roman" panose="02020603050405020304" pitchFamily="18" charset="0"/>
                        </a:rPr>
                        <a:t>deflate</a:t>
                      </a:r>
                      <a:r>
                        <a:rPr 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rPr>
                        <a:t>)压缩响应中的对象</a:t>
                      </a:r>
                      <a:endParaRPr lang="en-US" altLang="en-US" sz="1400" b="1">
                        <a:solidFill>
                          <a:schemeClr val="accent6">
                            <a:lumMod val="10000"/>
                          </a:schemeClr>
                        </a:solidFill>
                        <a:latin typeface="宋体" panose="02010600030101010101" pitchFamily="2" charset="-122"/>
                        <a:ea typeface="宋体" panose="02010600030101010101" pitchFamily="2" charset="-122"/>
                        <a:cs typeface="宋体" panose="02010600030101010101" pitchFamily="2" charset="-122"/>
                      </a:endParaRPr>
                    </a:p>
                  </a:txBody>
                  <a:tcPr marL="92834" marR="92834" marT="42846" marB="42846"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2"/>
                                        </p:tgtEl>
                                        <p:attrNameLst>
                                          <p:attrName>ppt_y</p:attrName>
                                        </p:attrNameLst>
                                      </p:cBhvr>
                                      <p:tavLst>
                                        <p:tav tm="0">
                                          <p:val>
                                            <p:strVal val="#ppt_y"/>
                                          </p:val>
                                        </p:tav>
                                        <p:tav tm="100000">
                                          <p:val>
                                            <p:strVal val="#ppt_y"/>
                                          </p:val>
                                        </p:tav>
                                      </p:tavLst>
                                    </p:anim>
                                    <p:anim calcmode="lin" valueType="num">
                                      <p:cBhvr>
                                        <p:cTn id="14" dur="3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4140129" y="765331"/>
            <a:ext cx="2935963" cy="204713"/>
          </a:xfrm>
        </p:spPr>
        <p:txBody>
          <a:bodyPr>
            <a:noAutofit/>
          </a:bodyPr>
          <a:lstStyle/>
          <a:p>
            <a:r>
              <a:rPr lang="zh-CN" altLang="en-US" sz="1900"/>
              <a:t>接口文档解析</a:t>
            </a:r>
            <a:endParaRPr lang="zh-CN" altLang="en-US" sz="1900"/>
          </a:p>
        </p:txBody>
      </p:sp>
      <p:sp>
        <p:nvSpPr>
          <p:cNvPr id="4" name="内容占位符 3"/>
          <p:cNvSpPr>
            <a:spLocks noGrp="1"/>
          </p:cNvSpPr>
          <p:nvPr>
            <p:ph sz="half" idx="2"/>
          </p:nvPr>
        </p:nvSpPr>
        <p:spPr>
          <a:xfrm>
            <a:off x="423545" y="1219200"/>
            <a:ext cx="8370570" cy="5422900"/>
          </a:xfrm>
          <a:solidFill>
            <a:schemeClr val="accent2">
              <a:alpha val="68000"/>
            </a:schemeClr>
          </a:solidFill>
        </p:spPr>
        <p:txBody>
          <a:bodyPr/>
          <a:lstStyle/>
          <a:p>
            <a:pPr marL="0" indent="0" algn="just" latinLnBrk="0">
              <a:lnSpc>
                <a:spcPct val="150000"/>
              </a:lnSpc>
              <a:spcBef>
                <a:spcPts val="0"/>
              </a:spcBef>
              <a:buNone/>
            </a:pPr>
            <a:r>
              <a:rPr lang="zh-CN" altLang="en-US" sz="1350"/>
              <a:t>在做接口测试前，测试人员需要先拿到开发人员提供的接口文档。测试人员可以根据这个文档编写接口测试用例。要做好接口测试，首先要学会解析接口文档。一般接口文档会包含接口的地址、使用的方法（GET/POST/PUT）等、必填参数、非必填参数、参数长度、返回结果等，只有了解这些信息才能设计测试用例。</a:t>
            </a:r>
            <a:endParaRPr lang="zh-CN" altLang="en-US" sz="1350"/>
          </a:p>
        </p:txBody>
      </p:sp>
      <p:sp>
        <p:nvSpPr>
          <p:cNvPr id="2" name="TextBox 25"/>
          <p:cNvSpPr txBox="1"/>
          <p:nvPr/>
        </p:nvSpPr>
        <p:spPr>
          <a:xfrm>
            <a:off x="755813" y="549505"/>
            <a:ext cx="3698162" cy="506730"/>
          </a:xfrm>
          <a:prstGeom prst="rect">
            <a:avLst/>
          </a:prstGeom>
          <a:noFill/>
          <a:ln w="9525">
            <a:noFill/>
          </a:ln>
        </p:spPr>
        <p:txBody>
          <a:bodyPr wrap="square" anchor="t">
            <a:spAutoFit/>
          </a:bodyPr>
          <a:lstStyle/>
          <a:p>
            <a:r>
              <a:rPr lang="zh-CN" altLang="en-US" sz="2700" dirty="0">
                <a:solidFill>
                  <a:srgbClr val="000000"/>
                </a:solidFill>
                <a:latin typeface="微软雅黑" panose="020B0503020204020204" charset="-122"/>
                <a:ea typeface="微软雅黑" panose="020B0503020204020204" charset="-122"/>
              </a:rPr>
              <a:t>接口测试实例分析</a:t>
            </a:r>
            <a:endParaRPr lang="zh-CN" altLang="en-US" sz="2700" dirty="0">
              <a:solidFill>
                <a:srgbClr val="000000"/>
              </a:solidFill>
              <a:latin typeface="微软雅黑" panose="020B0503020204020204" charset="-122"/>
              <a:ea typeface="微软雅黑" panose="020B0503020204020204" charset="-122"/>
            </a:endParaRPr>
          </a:p>
        </p:txBody>
      </p:sp>
      <p:sp>
        <p:nvSpPr>
          <p:cNvPr id="7"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sp>
        <p:nvSpPr>
          <p:cNvPr id="8" name="文本框 7"/>
          <p:cNvSpPr txBox="1"/>
          <p:nvPr/>
        </p:nvSpPr>
        <p:spPr>
          <a:xfrm>
            <a:off x="4685544" y="2871514"/>
            <a:ext cx="4109016" cy="3046095"/>
          </a:xfrm>
          <a:prstGeom prst="rect">
            <a:avLst/>
          </a:prstGeom>
          <a:noFill/>
        </p:spPr>
        <p:txBody>
          <a:bodyPr wrap="square" rtlCol="0" anchor="t">
            <a:spAutoFit/>
          </a:bodyPr>
          <a:lstStyle/>
          <a:p>
            <a:pPr algn="l"/>
            <a:r>
              <a:rPr lang="zh-CN" altLang="en-US" sz="1200">
                <a:latin typeface="黑体" panose="02010609060101010101" pitchFamily="2" charset="-122"/>
                <a:ea typeface="黑体" panose="02010609060101010101" pitchFamily="2" charset="-122"/>
                <a:sym typeface="+mn-ea"/>
              </a:rPr>
              <a:t>从接口文档可以得到如下信息：</a:t>
            </a:r>
            <a:endParaRPr lang="zh-CN" altLang="en-US" sz="1200">
              <a:latin typeface="黑体" panose="02010609060101010101" pitchFamily="2" charset="-122"/>
              <a:ea typeface="黑体" panose="02010609060101010101" pitchFamily="2" charset="-122"/>
              <a:sym typeface="+mn-ea"/>
            </a:endParaRPr>
          </a:p>
          <a:p>
            <a:pPr algn="l"/>
            <a:r>
              <a:rPr lang="zh-CN" altLang="en-US" sz="1200">
                <a:latin typeface="黑体" panose="02010609060101010101" pitchFamily="2" charset="-122"/>
                <a:ea typeface="黑体" panose="02010609060101010101" pitchFamily="2" charset="-122"/>
                <a:sym typeface="+mn-ea"/>
              </a:rPr>
              <a:t>（1）接口的URL地址；</a:t>
            </a:r>
            <a:endParaRPr lang="zh-CN" altLang="en-US" sz="1200">
              <a:latin typeface="黑体" panose="02010609060101010101" pitchFamily="2" charset="-122"/>
              <a:ea typeface="黑体" panose="02010609060101010101" pitchFamily="2" charset="-122"/>
              <a:sym typeface="+mn-ea"/>
            </a:endParaRPr>
          </a:p>
          <a:p>
            <a:pPr algn="l"/>
            <a:r>
              <a:rPr lang="zh-CN" altLang="en-US" sz="1200">
                <a:latin typeface="黑体" panose="02010609060101010101" pitchFamily="2" charset="-122"/>
                <a:ea typeface="黑体" panose="02010609060101010101" pitchFamily="2" charset="-122"/>
                <a:sym typeface="+mn-ea"/>
              </a:rPr>
              <a:t>（2）接口的方法是post；</a:t>
            </a:r>
            <a:endParaRPr lang="zh-CN" altLang="en-US" sz="1200">
              <a:latin typeface="黑体" panose="02010609060101010101" pitchFamily="2" charset="-122"/>
              <a:ea typeface="黑体" panose="02010609060101010101" pitchFamily="2" charset="-122"/>
              <a:sym typeface="+mn-ea"/>
            </a:endParaRPr>
          </a:p>
          <a:p>
            <a:pPr algn="l"/>
            <a:r>
              <a:rPr lang="zh-CN" altLang="en-US" sz="1200">
                <a:latin typeface="黑体" panose="02010609060101010101" pitchFamily="2" charset="-122"/>
                <a:ea typeface="黑体" panose="02010609060101010101" pitchFamily="2" charset="-122"/>
                <a:sym typeface="+mn-ea"/>
              </a:rPr>
              <a:t>（3）接口有2个必填的参数，一个是手机号，一个是活动；</a:t>
            </a:r>
            <a:endParaRPr lang="zh-CN" altLang="en-US" sz="1200">
              <a:latin typeface="黑体" panose="02010609060101010101" pitchFamily="2" charset="-122"/>
              <a:ea typeface="黑体" panose="02010609060101010101" pitchFamily="2" charset="-122"/>
              <a:sym typeface="+mn-ea"/>
            </a:endParaRPr>
          </a:p>
          <a:p>
            <a:pPr algn="l"/>
            <a:r>
              <a:rPr lang="zh-CN" altLang="en-US" sz="1200">
                <a:latin typeface="黑体" panose="02010609060101010101" pitchFamily="2" charset="-122"/>
                <a:ea typeface="黑体" panose="02010609060101010101" pitchFamily="2" charset="-122"/>
                <a:sym typeface="+mn-ea"/>
              </a:rPr>
              <a:t>（4）对于手机号参数，其数据类型是数字，且限定为11个数字；</a:t>
            </a:r>
            <a:endParaRPr lang="zh-CN" altLang="en-US" sz="1200">
              <a:latin typeface="黑体" panose="02010609060101010101" pitchFamily="2" charset="-122"/>
              <a:ea typeface="黑体" panose="02010609060101010101" pitchFamily="2" charset="-122"/>
              <a:sym typeface="+mn-ea"/>
            </a:endParaRPr>
          </a:p>
          <a:p>
            <a:pPr algn="l"/>
            <a:r>
              <a:rPr lang="zh-CN" altLang="en-US" sz="1200">
                <a:latin typeface="黑体" panose="02010609060101010101" pitchFamily="2" charset="-122"/>
                <a:ea typeface="黑体" panose="02010609060101010101" pitchFamily="2" charset="-122"/>
                <a:sym typeface="+mn-ea"/>
              </a:rPr>
              <a:t>（5）对于活动ID参数，其数据类型也是数字，且是小于1000的数字；</a:t>
            </a:r>
            <a:endParaRPr lang="zh-CN" altLang="en-US" sz="1200">
              <a:latin typeface="黑体" panose="02010609060101010101" pitchFamily="2" charset="-122"/>
              <a:ea typeface="黑体" panose="02010609060101010101" pitchFamily="2" charset="-122"/>
              <a:sym typeface="+mn-ea"/>
            </a:endParaRPr>
          </a:p>
          <a:p>
            <a:pPr algn="l"/>
            <a:r>
              <a:rPr lang="zh-CN" altLang="en-US" sz="1200">
                <a:latin typeface="黑体" panose="02010609060101010101" pitchFamily="2" charset="-122"/>
                <a:ea typeface="黑体" panose="02010609060101010101" pitchFamily="2" charset="-122"/>
                <a:sym typeface="+mn-ea"/>
              </a:rPr>
              <a:t>（6）接口返回3个参数，用户手机号码、剩余抽奖次数、抽奖结果；</a:t>
            </a:r>
            <a:endParaRPr lang="zh-CN" altLang="en-US" sz="1200">
              <a:latin typeface="黑体" panose="02010609060101010101" pitchFamily="2" charset="-122"/>
              <a:ea typeface="黑体" panose="02010609060101010101" pitchFamily="2" charset="-122"/>
              <a:sym typeface="+mn-ea"/>
            </a:endParaRPr>
          </a:p>
          <a:p>
            <a:pPr algn="l"/>
            <a:r>
              <a:rPr lang="zh-CN" altLang="en-US" sz="1200">
                <a:latin typeface="黑体" panose="02010609060101010101" pitchFamily="2" charset="-122"/>
                <a:ea typeface="黑体" panose="02010609060101010101" pitchFamily="2" charset="-122"/>
                <a:sym typeface="+mn-ea"/>
              </a:rPr>
              <a:t>（7）返回的用户手机号码就是参与抽奖的用户手机号码；</a:t>
            </a:r>
            <a:endParaRPr lang="zh-CN" altLang="en-US" sz="1200">
              <a:latin typeface="黑体" panose="02010609060101010101" pitchFamily="2" charset="-122"/>
              <a:ea typeface="黑体" panose="02010609060101010101" pitchFamily="2" charset="-122"/>
              <a:sym typeface="+mn-ea"/>
            </a:endParaRPr>
          </a:p>
          <a:p>
            <a:pPr algn="l"/>
            <a:r>
              <a:rPr lang="zh-CN" altLang="en-US" sz="1200">
                <a:latin typeface="黑体" panose="02010609060101010101" pitchFamily="2" charset="-122"/>
                <a:ea typeface="黑体" panose="02010609060101010101" pitchFamily="2" charset="-122"/>
                <a:sym typeface="+mn-ea"/>
              </a:rPr>
              <a:t>（8）每天只有3次抽奖机会，抽一次少一次，当没有抽奖次数时，返回Number=0，并且抽奖结果不能为True；</a:t>
            </a:r>
            <a:endParaRPr lang="zh-CN" altLang="en-US" sz="1200">
              <a:latin typeface="黑体" panose="02010609060101010101" pitchFamily="2" charset="-122"/>
              <a:ea typeface="黑体" panose="02010609060101010101" pitchFamily="2" charset="-122"/>
              <a:sym typeface="+mn-ea"/>
            </a:endParaRPr>
          </a:p>
          <a:p>
            <a:pPr algn="l"/>
            <a:r>
              <a:rPr lang="zh-CN" altLang="en-US" sz="1200">
                <a:latin typeface="黑体" panose="02010609060101010101" pitchFamily="2" charset="-122"/>
                <a:ea typeface="黑体" panose="02010609060101010101" pitchFamily="2" charset="-122"/>
                <a:sym typeface="+mn-ea"/>
              </a:rPr>
              <a:t>（9）抽奖结果只能是True或者是False。</a:t>
            </a:r>
            <a:endParaRPr lang="zh-CN" altLang="en-US" sz="1200">
              <a:latin typeface="黑体" panose="02010609060101010101" pitchFamily="2" charset="-122"/>
              <a:ea typeface="黑体" panose="02010609060101010101" pitchFamily="2" charset="-122"/>
              <a:sym typeface="+mn-ea"/>
            </a:endParaRPr>
          </a:p>
          <a:p>
            <a:pPr algn="l"/>
            <a:r>
              <a:rPr lang="zh-CN" altLang="en-US" sz="1200">
                <a:latin typeface="黑体" panose="02010609060101010101" pitchFamily="2" charset="-122"/>
                <a:ea typeface="黑体" panose="02010609060101010101" pitchFamily="2" charset="-122"/>
                <a:sym typeface="+mn-ea"/>
              </a:rPr>
              <a:t>解析完接口文档后，测试人员基本上可以明确测试点和预期结果，为之后的测试用例设计做好准备。</a:t>
            </a:r>
            <a:endParaRPr lang="zh-CN" altLang="en-US" sz="1200">
              <a:latin typeface="黑体" panose="02010609060101010101" pitchFamily="2" charset="-122"/>
              <a:ea typeface="黑体" panose="02010609060101010101" pitchFamily="2" charset="-122"/>
              <a:sym typeface="+mn-ea"/>
            </a:endParaRPr>
          </a:p>
        </p:txBody>
      </p:sp>
      <p:pic>
        <p:nvPicPr>
          <p:cNvPr id="9" name="图片 8"/>
          <p:cNvPicPr>
            <a:picLocks noChangeAspect="1"/>
          </p:cNvPicPr>
          <p:nvPr/>
        </p:nvPicPr>
        <p:blipFill>
          <a:blip r:embed="rId1"/>
          <a:stretch>
            <a:fillRect/>
          </a:stretch>
        </p:blipFill>
        <p:spPr>
          <a:xfrm>
            <a:off x="507365" y="2741295"/>
            <a:ext cx="5055870" cy="3068955"/>
          </a:xfrm>
          <a:prstGeom prst="rect">
            <a:avLst/>
          </a:prstGeom>
        </p:spPr>
      </p:pic>
      <p:sp>
        <p:nvSpPr>
          <p:cNvPr id="10" name="文本框 9"/>
          <p:cNvSpPr txBox="1"/>
          <p:nvPr/>
        </p:nvSpPr>
        <p:spPr>
          <a:xfrm>
            <a:off x="1940964" y="5854158"/>
            <a:ext cx="1297305" cy="299085"/>
          </a:xfrm>
          <a:prstGeom prst="rect">
            <a:avLst/>
          </a:prstGeom>
          <a:noFill/>
        </p:spPr>
        <p:txBody>
          <a:bodyPr wrap="none" rtlCol="0" anchor="t">
            <a:spAutoFit/>
          </a:bodyPr>
          <a:lstStyle/>
          <a:p>
            <a:pPr algn="l"/>
            <a:r>
              <a:rPr lang="zh-CN" altLang="en-US" sz="1350">
                <a:latin typeface="黑体" panose="02010609060101010101" pitchFamily="2" charset="-122"/>
                <a:ea typeface="黑体" panose="02010609060101010101" pitchFamily="2" charset="-122"/>
                <a:sym typeface="+mn-ea"/>
              </a:rPr>
              <a:t> 接口设计说明</a:t>
            </a:r>
            <a:endParaRPr lang="zh-CN" altLang="en-US" sz="1350">
              <a:latin typeface="黑体" panose="02010609060101010101" pitchFamily="2" charset="-122"/>
              <a:ea typeface="黑体" panose="0201060906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2"/>
                                        </p:tgtEl>
                                        <p:attrNameLst>
                                          <p:attrName>ppt_y</p:attrName>
                                        </p:attrNameLst>
                                      </p:cBhvr>
                                      <p:tavLst>
                                        <p:tav tm="0">
                                          <p:val>
                                            <p:strVal val="#ppt_y"/>
                                          </p:val>
                                        </p:tav>
                                        <p:tav tm="100000">
                                          <p:val>
                                            <p:strVal val="#ppt_y"/>
                                          </p:val>
                                        </p:tav>
                                      </p:tavLst>
                                    </p:anim>
                                    <p:anim calcmode="lin" valueType="num">
                                      <p:cBhvr>
                                        <p:cTn id="14" dur="3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29920" y="1693545"/>
            <a:ext cx="2936240" cy="531495"/>
          </a:xfrm>
        </p:spPr>
        <p:txBody>
          <a:bodyPr>
            <a:normAutofit/>
          </a:bodyPr>
          <a:lstStyle/>
          <a:p>
            <a:r>
              <a:rPr lang="zh-CN" altLang="en-US"/>
              <a:t>测试用例设计</a:t>
            </a:r>
            <a:endParaRPr lang="zh-CN" altLang="en-US"/>
          </a:p>
        </p:txBody>
      </p:sp>
      <p:sp>
        <p:nvSpPr>
          <p:cNvPr id="4" name="内容占位符 3"/>
          <p:cNvSpPr>
            <a:spLocks noGrp="1"/>
          </p:cNvSpPr>
          <p:nvPr>
            <p:ph sz="half" idx="2"/>
          </p:nvPr>
        </p:nvSpPr>
        <p:spPr>
          <a:xfrm>
            <a:off x="378481" y="2469706"/>
            <a:ext cx="3076882" cy="1143060"/>
          </a:xfrm>
          <a:noFill/>
          <a:extLst>
            <a:ext uri="{909E8E84-426E-40DD-AFC4-6F175D3DCCD1}">
              <a14:hiddenFill xmlns:a14="http://schemas.microsoft.com/office/drawing/2010/main">
                <a:solidFill>
                  <a:schemeClr val="accent2">
                    <a:alpha val="68000"/>
                  </a:schemeClr>
                </a:solidFill>
              </a14:hiddenFill>
            </a:ext>
          </a:extLst>
        </p:spPr>
        <p:txBody>
          <a:bodyPr>
            <a:noAutofit/>
          </a:bodyPr>
          <a:lstStyle/>
          <a:p>
            <a:pPr marL="0" indent="0" algn="just" latinLnBrk="0">
              <a:lnSpc>
                <a:spcPct val="150000"/>
              </a:lnSpc>
              <a:spcBef>
                <a:spcPts val="0"/>
              </a:spcBef>
              <a:buNone/>
            </a:pPr>
            <a:r>
              <a:rPr lang="zh-CN" altLang="en-US" sz="1800"/>
              <a:t>接口功能比较单一，不需要很复杂的测试用例，只要准备好正常数据和异常数据及对应的各种返回结果即可。</a:t>
            </a:r>
            <a:endParaRPr lang="zh-CN" altLang="en-US" sz="1800"/>
          </a:p>
        </p:txBody>
      </p:sp>
      <p:sp>
        <p:nvSpPr>
          <p:cNvPr id="2" name="TextBox 25"/>
          <p:cNvSpPr txBox="1"/>
          <p:nvPr/>
        </p:nvSpPr>
        <p:spPr>
          <a:xfrm>
            <a:off x="423708" y="1056235"/>
            <a:ext cx="3698162" cy="506730"/>
          </a:xfrm>
          <a:prstGeom prst="rect">
            <a:avLst/>
          </a:prstGeom>
          <a:noFill/>
          <a:ln w="9525">
            <a:noFill/>
          </a:ln>
        </p:spPr>
        <p:txBody>
          <a:bodyPr wrap="square" anchor="t">
            <a:spAutoFit/>
          </a:bodyPr>
          <a:lstStyle/>
          <a:p>
            <a:r>
              <a:rPr lang="zh-CN" altLang="en-US" sz="2700" dirty="0">
                <a:solidFill>
                  <a:srgbClr val="000000"/>
                </a:solidFill>
                <a:latin typeface="微软雅黑" panose="020B0503020204020204" charset="-122"/>
                <a:ea typeface="微软雅黑" panose="020B0503020204020204" charset="-122"/>
              </a:rPr>
              <a:t>接口测试实例分析</a:t>
            </a:r>
            <a:endParaRPr lang="zh-CN" altLang="en-US" sz="2700" dirty="0">
              <a:solidFill>
                <a:srgbClr val="000000"/>
              </a:solidFill>
              <a:latin typeface="微软雅黑" panose="020B0503020204020204" charset="-122"/>
              <a:ea typeface="微软雅黑" panose="020B0503020204020204" charset="-122"/>
            </a:endParaRPr>
          </a:p>
        </p:txBody>
      </p:sp>
      <p:sp>
        <p:nvSpPr>
          <p:cNvPr id="7" name="Freeform 5"/>
          <p:cNvSpPr/>
          <p:nvPr/>
        </p:nvSpPr>
        <p:spPr>
          <a:xfrm>
            <a:off x="0" y="1121934"/>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pic>
        <p:nvPicPr>
          <p:cNvPr id="11" name="图片 10"/>
          <p:cNvPicPr>
            <a:picLocks noChangeAspect="1"/>
          </p:cNvPicPr>
          <p:nvPr/>
        </p:nvPicPr>
        <p:blipFill>
          <a:blip r:embed="rId1"/>
          <a:srcRect r="20355" b="3243"/>
          <a:stretch>
            <a:fillRect/>
          </a:stretch>
        </p:blipFill>
        <p:spPr>
          <a:xfrm>
            <a:off x="3876040" y="467995"/>
            <a:ext cx="4530090" cy="6269990"/>
          </a:xfrm>
          <a:prstGeom prst="rect">
            <a:avLst/>
          </a:prstGeom>
          <a:ln>
            <a:solidFill>
              <a:schemeClr val="accent1"/>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
                                        </p:tgtEl>
                                        <p:attrNameLst>
                                          <p:attrName>style.visibility</p:attrName>
                                        </p:attrNameLst>
                                      </p:cBhvr>
                                      <p:to>
                                        <p:strVal val="visible"/>
                                      </p:to>
                                    </p:set>
                                    <p:anim calcmode="lin" valueType="num">
                                      <p:cBhvr>
                                        <p:cTn id="12" dur="3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2"/>
                                        </p:tgtEl>
                                        <p:attrNameLst>
                                          <p:attrName>ppt_y</p:attrName>
                                        </p:attrNameLst>
                                      </p:cBhvr>
                                      <p:tavLst>
                                        <p:tav tm="0">
                                          <p:val>
                                            <p:strVal val="#ppt_y"/>
                                          </p:val>
                                        </p:tav>
                                        <p:tav tm="100000">
                                          <p:val>
                                            <p:strVal val="#ppt_y"/>
                                          </p:val>
                                        </p:tav>
                                      </p:tavLst>
                                    </p:anim>
                                    <p:anim calcmode="lin" valueType="num">
                                      <p:cBhvr>
                                        <p:cTn id="14" dur="3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
          <p:cNvSpPr>
            <a:spLocks noGrp="1" noChangeArrowheads="1"/>
          </p:cNvSpPr>
          <p:nvPr>
            <p:ph type="title"/>
          </p:nvPr>
        </p:nvSpPr>
        <p:spPr>
          <a:xfrm>
            <a:off x="971604" y="848713"/>
            <a:ext cx="7056437" cy="635000"/>
          </a:xfrm>
        </p:spPr>
        <p:txBody>
          <a:bodyPr>
            <a:normAutofit fontScale="90000"/>
          </a:bodyPr>
          <a:lstStyle/>
          <a:p>
            <a:pPr algn="ctr">
              <a:lnSpc>
                <a:spcPct val="120000"/>
              </a:lnSpc>
            </a:pPr>
            <a:r>
              <a:rPr lang="zh-CN" altLang="en-US" sz="3200" dirty="0" smtClean="0">
                <a:solidFill>
                  <a:schemeClr val="tx1"/>
                </a:solidFill>
                <a:latin typeface="+mj-ea"/>
              </a:rPr>
              <a:t>单元最终要集成为一个系统</a:t>
            </a:r>
            <a:endParaRPr lang="zh-CN" altLang="en-US" sz="3200" dirty="0" smtClean="0">
              <a:solidFill>
                <a:schemeClr val="tx1"/>
              </a:solidFill>
              <a:latin typeface="+mj-ea"/>
            </a:endParaRPr>
          </a:p>
        </p:txBody>
      </p:sp>
      <p:pic>
        <p:nvPicPr>
          <p:cNvPr id="6" name="Picture 41" descr="car_unit"/>
          <p:cNvPicPr>
            <a:picLocks noChangeAspect="1" noChangeArrowheads="1"/>
          </p:cNvPicPr>
          <p:nvPr/>
        </p:nvPicPr>
        <p:blipFill>
          <a:blip r:embed="rId1" cstate="print"/>
          <a:srcRect/>
          <a:stretch>
            <a:fillRect/>
          </a:stretch>
        </p:blipFill>
        <p:spPr bwMode="auto">
          <a:xfrm>
            <a:off x="323532" y="2048848"/>
            <a:ext cx="8471561" cy="3810423"/>
          </a:xfrm>
          <a:prstGeom prst="rect">
            <a:avLst/>
          </a:prstGeom>
          <a:noFill/>
          <a:ln w="9525">
            <a:noFill/>
            <a:miter lim="800000"/>
            <a:headEnd/>
            <a:tailEnd/>
          </a:ln>
        </p:spPr>
      </p:pic>
      <p:pic>
        <p:nvPicPr>
          <p:cNvPr id="2" name="图片 1" descr="屏幕快照 2015-02-11 下午2.19.2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2048847"/>
            <a:ext cx="6794500" cy="3831167"/>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dissolv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r>
              <a:rPr lang="zh-CN" altLang="en-US"/>
              <a:t>https://www.tianapi.com/</a:t>
            </a:r>
            <a:r>
              <a:rPr lang="en-US" altLang="zh-CN"/>
              <a:t>    </a:t>
            </a:r>
            <a:endParaRPr lang="en-US" altLang="zh-CN"/>
          </a:p>
          <a:p>
            <a:r>
              <a:rPr lang="en-US" altLang="zh-CN"/>
              <a:t>// </a:t>
            </a:r>
            <a:r>
              <a:rPr lang="zh-CN" altLang="en-US"/>
              <a:t>天行数据，一个提供各种接口的</a:t>
            </a:r>
            <a:r>
              <a:rPr lang="zh-CN" altLang="en-US"/>
              <a:t>平台</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565910"/>
            <a:ext cx="7965440" cy="4102735"/>
          </a:xfrm>
        </p:spPr>
        <p:txBody>
          <a:bodyPr/>
          <a:lstStyle/>
          <a:p>
            <a:pPr marL="0" indent="0">
              <a:buNone/>
            </a:pPr>
            <a:r>
              <a:rPr lang="zh-CN" altLang="en-US" sz="1800"/>
              <a:t>（1）在Postman界面中选择创建Request基础请求。除基础请求外还可以创建Collection（请求集合文件夹）、Environment（环境变量）、API Documents（API文档）、Mock Server（模拟服务器）以及Monitor（监视器）。</a:t>
            </a:r>
            <a:endParaRPr lang="zh-CN" altLang="en-US" sz="1800"/>
          </a:p>
        </p:txBody>
      </p:sp>
      <p:sp>
        <p:nvSpPr>
          <p:cNvPr id="6" name="TextBox 25"/>
          <p:cNvSpPr txBox="1"/>
          <p:nvPr/>
        </p:nvSpPr>
        <p:spPr>
          <a:xfrm>
            <a:off x="538948" y="764453"/>
            <a:ext cx="6345623" cy="506730"/>
          </a:xfrm>
          <a:prstGeom prst="rect">
            <a:avLst/>
          </a:prstGeom>
          <a:noFill/>
          <a:ln w="9525">
            <a:noFill/>
          </a:ln>
        </p:spPr>
        <p:txBody>
          <a:bodyPr wrap="square" anchor="t">
            <a:spAutoFit/>
          </a:bodyPr>
          <a:lstStyle/>
          <a:p>
            <a:r>
              <a:rPr lang="zh-CN" altLang="en-US" sz="2700" dirty="0">
                <a:solidFill>
                  <a:srgbClr val="000000"/>
                </a:solidFill>
                <a:latin typeface="微软雅黑" panose="020B0503020204020204" charset="-122"/>
                <a:ea typeface="微软雅黑" panose="020B0503020204020204" charset="-122"/>
                <a:sym typeface="+mn-ea"/>
              </a:rPr>
              <a:t>接口测试工具</a:t>
            </a:r>
            <a:endParaRPr sz="2700" dirty="0">
              <a:solidFill>
                <a:srgbClr val="000000"/>
              </a:solidFill>
              <a:latin typeface="微软雅黑" panose="020B0503020204020204" charset="-122"/>
              <a:ea typeface="微软雅黑" panose="020B0503020204020204" charset="-122"/>
            </a:endParaRPr>
          </a:p>
        </p:txBody>
      </p:sp>
      <p:sp>
        <p:nvSpPr>
          <p:cNvPr id="7" name="Freeform 5"/>
          <p:cNvSpPr/>
          <p:nvPr/>
        </p:nvSpPr>
        <p:spPr>
          <a:xfrm>
            <a:off x="33325" y="1120981"/>
            <a:ext cx="378481" cy="346346"/>
          </a:xfrm>
          <a:custGeom>
            <a:avLst/>
            <a:gdLst/>
            <a:ahLst/>
            <a:cxnLst>
              <a:cxn ang="0">
                <a:pos x="0" y="0"/>
              </a:cxn>
              <a:cxn ang="0">
                <a:pos x="454416" y="0"/>
              </a:cxn>
              <a:cxn ang="0">
                <a:pos x="504825" y="47418"/>
              </a:cxn>
              <a:cxn ang="0">
                <a:pos x="504825" y="415264"/>
              </a:cxn>
              <a:cxn ang="0">
                <a:pos x="454416" y="461963"/>
              </a:cxn>
              <a:cxn ang="0">
                <a:pos x="0" y="461963"/>
              </a:cxn>
              <a:cxn ang="0">
                <a:pos x="0" y="0"/>
              </a:cxn>
            </a:cxnLst>
            <a:rect l="0" t="0" r="0" b="0"/>
            <a:pathLst>
              <a:path w="691" h="643">
                <a:moveTo>
                  <a:pt x="0" y="0"/>
                </a:moveTo>
                <a:lnTo>
                  <a:pt x="622" y="0"/>
                </a:lnTo>
                <a:cubicBezTo>
                  <a:pt x="660" y="0"/>
                  <a:pt x="691" y="30"/>
                  <a:pt x="691" y="66"/>
                </a:cubicBezTo>
                <a:lnTo>
                  <a:pt x="691" y="578"/>
                </a:lnTo>
                <a:cubicBezTo>
                  <a:pt x="691" y="614"/>
                  <a:pt x="660" y="643"/>
                  <a:pt x="622" y="643"/>
                </a:cubicBezTo>
                <a:lnTo>
                  <a:pt x="0" y="643"/>
                </a:lnTo>
                <a:lnTo>
                  <a:pt x="0" y="0"/>
                </a:lnTo>
                <a:close/>
              </a:path>
            </a:pathLst>
          </a:custGeom>
          <a:solidFill>
            <a:srgbClr val="EE6700"/>
          </a:solidFill>
          <a:ln w="9525">
            <a:noFill/>
          </a:ln>
        </p:spPr>
        <p:txBody>
          <a:bodyPr/>
          <a:lstStyle/>
          <a:p>
            <a:endParaRPr lang="zh-CN" altLang="en-US" sz="1350"/>
          </a:p>
        </p:txBody>
      </p:sp>
      <p:sp>
        <p:nvSpPr>
          <p:cNvPr id="2" name="文本占位符 2"/>
          <p:cNvSpPr>
            <a:spLocks noGrp="1"/>
          </p:cNvSpPr>
          <p:nvPr/>
        </p:nvSpPr>
        <p:spPr>
          <a:xfrm>
            <a:off x="3203575" y="673735"/>
            <a:ext cx="2936240" cy="467360"/>
          </a:xfrm>
          <a:prstGeom prst="rect">
            <a:avLst/>
          </a:prstGeom>
          <a:noFill/>
          <a:ln w="9525">
            <a:noFill/>
          </a:ln>
        </p:spPr>
        <p:txBody>
          <a:bodyPr anchor="b"/>
          <a:lstStyle>
            <a:lvl1pPr marL="0" indent="0" algn="l" rtl="0" eaLnBrk="0" fontAlgn="base" hangingPunct="0">
              <a:spcBef>
                <a:spcPct val="20000"/>
              </a:spcBef>
              <a:spcAft>
                <a:spcPct val="0"/>
              </a:spcAft>
              <a:buNone/>
              <a:defRPr sz="2400" b="1" kern="1200">
                <a:solidFill>
                  <a:schemeClr val="accent1"/>
                </a:solidFill>
                <a:latin typeface="+mn-lt"/>
                <a:ea typeface="+mn-ea"/>
                <a:cs typeface="+mn-cs"/>
              </a:defRPr>
            </a:lvl1pPr>
            <a:lvl2pPr marL="457200" indent="0" algn="l" rtl="0" eaLnBrk="0" fontAlgn="base" hangingPunct="0">
              <a:spcBef>
                <a:spcPct val="20000"/>
              </a:spcBef>
              <a:spcAft>
                <a:spcPct val="0"/>
              </a:spcAft>
              <a:buNone/>
              <a:defRPr sz="2000" b="1" kern="1200">
                <a:solidFill>
                  <a:schemeClr val="accent1"/>
                </a:solidFill>
                <a:latin typeface="+mn-lt"/>
                <a:ea typeface="仿宋_GB2312" pitchFamily="1" charset="-122"/>
                <a:cs typeface="+mn-cs"/>
              </a:defRPr>
            </a:lvl2pPr>
            <a:lvl3pPr marL="914400" indent="0" algn="l" rtl="0" eaLnBrk="0" fontAlgn="base" hangingPunct="0">
              <a:spcBef>
                <a:spcPct val="20000"/>
              </a:spcBef>
              <a:spcAft>
                <a:spcPct val="0"/>
              </a:spcAft>
              <a:buNone/>
              <a:defRPr sz="1800" b="1" kern="1200">
                <a:solidFill>
                  <a:schemeClr val="tx1"/>
                </a:solidFill>
                <a:latin typeface="+mn-lt"/>
                <a:ea typeface="宋体" panose="02010600030101010101" pitchFamily="2" charset="-122"/>
                <a:cs typeface="+mn-cs"/>
              </a:defRPr>
            </a:lvl3pPr>
            <a:lvl4pPr marL="1371600" indent="0" algn="l" rtl="0" eaLnBrk="0" fontAlgn="base" hangingPunct="0">
              <a:spcBef>
                <a:spcPct val="20000"/>
              </a:spcBef>
              <a:spcAft>
                <a:spcPct val="0"/>
              </a:spcAft>
              <a:buNone/>
              <a:defRPr sz="1600" b="1" kern="1200">
                <a:solidFill>
                  <a:schemeClr val="tx1"/>
                </a:solidFill>
                <a:latin typeface="+mn-lt"/>
                <a:ea typeface="宋体" panose="02010600030101010101" pitchFamily="2" charset="-122"/>
                <a:cs typeface="+mn-cs"/>
              </a:defRPr>
            </a:lvl4pPr>
            <a:lvl5pPr marL="1828800" indent="0" algn="l" rtl="0" eaLnBrk="0" fontAlgn="base" hangingPunct="0">
              <a:spcBef>
                <a:spcPct val="20000"/>
              </a:spcBef>
              <a:spcAft>
                <a:spcPct val="0"/>
              </a:spcAft>
              <a:buNone/>
              <a:defRPr sz="1600" b="1" kern="1200">
                <a:solidFill>
                  <a:schemeClr val="tx1"/>
                </a:solidFill>
                <a:latin typeface="+mn-lt"/>
                <a:ea typeface="宋体" panose="02010600030101010101" pitchFamily="2" charset="-122"/>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zh-CN" altLang="en-US"/>
              <a:t>Postman、</a:t>
            </a:r>
            <a:r>
              <a:rPr lang="en-US" altLang="zh-CN"/>
              <a:t>Apifox</a:t>
            </a:r>
            <a:endParaRPr lang="en-US" altLang="zh-CN"/>
          </a:p>
        </p:txBody>
      </p:sp>
      <p:pic>
        <p:nvPicPr>
          <p:cNvPr id="54" name="图片 54"/>
          <p:cNvPicPr>
            <a:picLocks noChangeAspect="1"/>
          </p:cNvPicPr>
          <p:nvPr/>
        </p:nvPicPr>
        <p:blipFill>
          <a:blip r:embed="rId1" cstate="print">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1421765" y="2420620"/>
            <a:ext cx="6680200" cy="4149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6"/>
                                        </p:tgtEl>
                                        <p:attrNameLst>
                                          <p:attrName>style.visibility</p:attrName>
                                        </p:attrNameLst>
                                      </p:cBhvr>
                                      <p:to>
                                        <p:strVal val="visible"/>
                                      </p:to>
                                    </p:set>
                                    <p:anim calcmode="lin" valueType="num">
                                      <p:cBhvr>
                                        <p:cTn id="12" dur="3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3" dur="300" fill="hold"/>
                                        <p:tgtEl>
                                          <p:spTgt spid="6"/>
                                        </p:tgtEl>
                                        <p:attrNameLst>
                                          <p:attrName>ppt_y</p:attrName>
                                        </p:attrNameLst>
                                      </p:cBhvr>
                                      <p:tavLst>
                                        <p:tav tm="0">
                                          <p:val>
                                            <p:strVal val="#ppt_y"/>
                                          </p:val>
                                        </p:tav>
                                        <p:tav tm="100000">
                                          <p:val>
                                            <p:strVal val="#ppt_y"/>
                                          </p:val>
                                        </p:tav>
                                      </p:tavLst>
                                    </p:anim>
                                    <p:anim calcmode="lin" valueType="num">
                                      <p:cBhvr>
                                        <p:cTn id="14" dur="3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5" dur="3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6" dur="3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624" y="848715"/>
            <a:ext cx="6609928" cy="585762"/>
          </a:xfrm>
        </p:spPr>
        <p:txBody>
          <a:bodyPr>
            <a:normAutofit fontScale="90000"/>
          </a:bodyPr>
          <a:lstStyle/>
          <a:p>
            <a:pPr algn="ctr"/>
            <a:r>
              <a:rPr kumimoji="1" lang="zh-CN" altLang="en-US" sz="3600" dirty="0" smtClean="0">
                <a:solidFill>
                  <a:schemeClr val="tx1"/>
                </a:solidFill>
              </a:rPr>
              <a:t>软件集成实践的演变</a:t>
            </a:r>
            <a:endParaRPr kumimoji="1" lang="zh-CN" altLang="en-US"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sp>
        <p:nvSpPr>
          <p:cNvPr id="4" name="矩形 3"/>
          <p:cNvSpPr/>
          <p:nvPr/>
        </p:nvSpPr>
        <p:spPr>
          <a:xfrm>
            <a:off x="1043607" y="3987948"/>
            <a:ext cx="1264920" cy="460375"/>
          </a:xfrm>
          <a:prstGeom prst="rect">
            <a:avLst/>
          </a:prstGeom>
        </p:spPr>
        <p:txBody>
          <a:bodyPr wrap="none">
            <a:spAutoFit/>
          </a:bodyPr>
          <a:lstStyle/>
          <a:p>
            <a:r>
              <a:rPr lang="en-US" altLang="zh-CN" sz="2400" i="0" dirty="0">
                <a:solidFill>
                  <a:schemeClr val="bg1">
                    <a:lumMod val="50000"/>
                  </a:schemeClr>
                </a:solidFill>
              </a:rPr>
              <a:t>Big-bang </a:t>
            </a:r>
            <a:endParaRPr lang="zh-CN" altLang="en-US" sz="2400" dirty="0">
              <a:solidFill>
                <a:schemeClr val="bg1">
                  <a:lumMod val="50000"/>
                </a:schemeClr>
              </a:solidFill>
            </a:endParaRPr>
          </a:p>
        </p:txBody>
      </p:sp>
      <p:sp>
        <p:nvSpPr>
          <p:cNvPr id="6" name="矩形 5"/>
          <p:cNvSpPr/>
          <p:nvPr/>
        </p:nvSpPr>
        <p:spPr>
          <a:xfrm>
            <a:off x="4283971" y="3945059"/>
            <a:ext cx="1706880" cy="460375"/>
          </a:xfrm>
          <a:prstGeom prst="rect">
            <a:avLst/>
          </a:prstGeom>
        </p:spPr>
        <p:txBody>
          <a:bodyPr wrap="none">
            <a:spAutoFit/>
          </a:bodyPr>
          <a:lstStyle/>
          <a:p>
            <a:r>
              <a:rPr lang="zh-CN" altLang="en-US" sz="2400" dirty="0" smtClean="0">
                <a:solidFill>
                  <a:schemeClr val="tx1">
                    <a:lumMod val="65000"/>
                    <a:lumOff val="35000"/>
                  </a:schemeClr>
                </a:solidFill>
              </a:rPr>
              <a:t>渐增式集成</a:t>
            </a:r>
            <a:endParaRPr lang="zh-CN" altLang="en-US" sz="2400" dirty="0">
              <a:solidFill>
                <a:schemeClr val="tx1">
                  <a:lumMod val="65000"/>
                  <a:lumOff val="35000"/>
                </a:schemeClr>
              </a:solidFill>
            </a:endParaRPr>
          </a:p>
        </p:txBody>
      </p:sp>
      <p:sp>
        <p:nvSpPr>
          <p:cNvPr id="9" name="上箭头 8"/>
          <p:cNvSpPr/>
          <p:nvPr/>
        </p:nvSpPr>
        <p:spPr>
          <a:xfrm rot="5400000">
            <a:off x="3785913" y="1334768"/>
            <a:ext cx="420047" cy="6480720"/>
          </a:xfrm>
          <a:prstGeom prst="upArrow">
            <a:avLst>
              <a:gd name="adj1" fmla="val 50000"/>
              <a:gd name="adj2" fmla="val 120759"/>
            </a:avLst>
          </a:prstGeom>
          <a:gradFill flip="none" rotWithShape="1">
            <a:gsLst>
              <a:gs pos="0">
                <a:schemeClr val="accent6">
                  <a:lumMod val="20000"/>
                  <a:lumOff val="80000"/>
                </a:schemeClr>
              </a:gs>
              <a:gs pos="100000">
                <a:srgbClr val="FF6600"/>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1403647" y="3027841"/>
            <a:ext cx="720080" cy="42004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i="0" dirty="0" smtClean="0">
                <a:solidFill>
                  <a:schemeClr val="tx1"/>
                </a:solidFill>
              </a:rPr>
              <a:t>模块</a:t>
            </a:r>
            <a:endParaRPr kumimoji="1" lang="en-US" altLang="zh-CN" sz="1200" i="0" dirty="0" smtClean="0">
              <a:solidFill>
                <a:schemeClr val="tx1"/>
              </a:solidFill>
            </a:endParaRPr>
          </a:p>
          <a:p>
            <a:pPr algn="ctr"/>
            <a:r>
              <a:rPr kumimoji="1" lang="en-US" altLang="zh-CN" sz="1200" i="0" dirty="0" smtClean="0">
                <a:solidFill>
                  <a:schemeClr val="tx1"/>
                </a:solidFill>
              </a:rPr>
              <a:t>A</a:t>
            </a:r>
            <a:endParaRPr kumimoji="1" lang="en-US" altLang="zh-CN" sz="1200" i="0" dirty="0" smtClean="0">
              <a:solidFill>
                <a:schemeClr val="tx1"/>
              </a:solidFill>
            </a:endParaRPr>
          </a:p>
        </p:txBody>
      </p:sp>
      <p:sp>
        <p:nvSpPr>
          <p:cNvPr id="11" name="椭圆 10"/>
          <p:cNvSpPr/>
          <p:nvPr/>
        </p:nvSpPr>
        <p:spPr>
          <a:xfrm>
            <a:off x="683567" y="2367767"/>
            <a:ext cx="720080" cy="42004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i="0" dirty="0" smtClean="0">
                <a:solidFill>
                  <a:schemeClr val="tx1"/>
                </a:solidFill>
              </a:rPr>
              <a:t>模块</a:t>
            </a:r>
            <a:endParaRPr kumimoji="1" lang="en-US" altLang="zh-CN" sz="1200" i="0" dirty="0" smtClean="0">
              <a:solidFill>
                <a:schemeClr val="tx1"/>
              </a:solidFill>
            </a:endParaRPr>
          </a:p>
          <a:p>
            <a:pPr algn="ctr"/>
            <a:r>
              <a:rPr kumimoji="1" lang="en-US" altLang="zh-CN" sz="1200" i="0" dirty="0" smtClean="0">
                <a:solidFill>
                  <a:schemeClr val="tx1"/>
                </a:solidFill>
              </a:rPr>
              <a:t>B</a:t>
            </a:r>
            <a:endParaRPr kumimoji="1" lang="en-US" altLang="zh-CN" sz="1200" i="0" dirty="0" smtClean="0">
              <a:solidFill>
                <a:schemeClr val="tx1"/>
              </a:solidFill>
            </a:endParaRPr>
          </a:p>
        </p:txBody>
      </p:sp>
      <p:sp>
        <p:nvSpPr>
          <p:cNvPr id="12" name="椭圆 11"/>
          <p:cNvSpPr/>
          <p:nvPr/>
        </p:nvSpPr>
        <p:spPr>
          <a:xfrm>
            <a:off x="251519" y="2847821"/>
            <a:ext cx="720080" cy="42004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i="0" dirty="0" smtClean="0">
                <a:solidFill>
                  <a:schemeClr val="tx1"/>
                </a:solidFill>
              </a:rPr>
              <a:t>模块</a:t>
            </a:r>
            <a:endParaRPr kumimoji="1" lang="en-US" altLang="zh-CN" sz="1200" i="0" dirty="0" smtClean="0">
              <a:solidFill>
                <a:schemeClr val="tx1"/>
              </a:solidFill>
            </a:endParaRPr>
          </a:p>
          <a:p>
            <a:pPr algn="ctr"/>
            <a:r>
              <a:rPr kumimoji="1" lang="en-US" altLang="zh-CN" sz="1200" i="0" dirty="0" smtClean="0">
                <a:solidFill>
                  <a:schemeClr val="tx1"/>
                </a:solidFill>
              </a:rPr>
              <a:t>C</a:t>
            </a:r>
            <a:endParaRPr kumimoji="1" lang="en-US" altLang="zh-CN" sz="1200" i="0" dirty="0" smtClean="0">
              <a:solidFill>
                <a:schemeClr val="tx1"/>
              </a:solidFill>
            </a:endParaRPr>
          </a:p>
        </p:txBody>
      </p:sp>
      <p:sp>
        <p:nvSpPr>
          <p:cNvPr id="13" name="椭圆 12"/>
          <p:cNvSpPr/>
          <p:nvPr/>
        </p:nvSpPr>
        <p:spPr>
          <a:xfrm>
            <a:off x="539551" y="3507893"/>
            <a:ext cx="720080" cy="42004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i="0" dirty="0" smtClean="0">
                <a:solidFill>
                  <a:schemeClr val="tx1"/>
                </a:solidFill>
              </a:rPr>
              <a:t>模块</a:t>
            </a:r>
            <a:endParaRPr kumimoji="1" lang="en-US" altLang="zh-CN" sz="1200" i="0" dirty="0" smtClean="0">
              <a:solidFill>
                <a:schemeClr val="tx1"/>
              </a:solidFill>
            </a:endParaRPr>
          </a:p>
          <a:p>
            <a:pPr algn="ctr"/>
            <a:r>
              <a:rPr kumimoji="1" lang="en-US" altLang="zh-CN" sz="1200" i="0" dirty="0" smtClean="0">
                <a:solidFill>
                  <a:schemeClr val="tx1"/>
                </a:solidFill>
              </a:rPr>
              <a:t>D</a:t>
            </a:r>
            <a:endParaRPr kumimoji="1" lang="en-US" altLang="zh-CN" sz="1200" i="0" dirty="0" smtClean="0">
              <a:solidFill>
                <a:schemeClr val="tx1"/>
              </a:solidFill>
            </a:endParaRPr>
          </a:p>
        </p:txBody>
      </p:sp>
      <p:sp>
        <p:nvSpPr>
          <p:cNvPr id="14" name="椭圆 13"/>
          <p:cNvSpPr/>
          <p:nvPr/>
        </p:nvSpPr>
        <p:spPr>
          <a:xfrm>
            <a:off x="2339751" y="3327873"/>
            <a:ext cx="720080" cy="42004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i="0" dirty="0" smtClean="0">
                <a:solidFill>
                  <a:schemeClr val="tx1"/>
                </a:solidFill>
              </a:rPr>
              <a:t>模块</a:t>
            </a:r>
            <a:endParaRPr kumimoji="1" lang="en-US" altLang="zh-CN" sz="1200" i="0" dirty="0" smtClean="0">
              <a:solidFill>
                <a:schemeClr val="tx1"/>
              </a:solidFill>
            </a:endParaRPr>
          </a:p>
          <a:p>
            <a:pPr algn="ctr"/>
            <a:r>
              <a:rPr kumimoji="1" lang="en-US" altLang="zh-CN" sz="1200" i="0" dirty="0" smtClean="0">
                <a:solidFill>
                  <a:schemeClr val="tx1"/>
                </a:solidFill>
              </a:rPr>
              <a:t>G</a:t>
            </a:r>
            <a:endParaRPr kumimoji="1" lang="en-US" altLang="zh-CN" sz="1200" i="0" dirty="0" smtClean="0">
              <a:solidFill>
                <a:schemeClr val="tx1"/>
              </a:solidFill>
            </a:endParaRPr>
          </a:p>
        </p:txBody>
      </p:sp>
      <p:sp>
        <p:nvSpPr>
          <p:cNvPr id="15" name="椭圆 14"/>
          <p:cNvSpPr/>
          <p:nvPr/>
        </p:nvSpPr>
        <p:spPr>
          <a:xfrm>
            <a:off x="2627783" y="2847821"/>
            <a:ext cx="720080" cy="42004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i="0" dirty="0" smtClean="0">
                <a:solidFill>
                  <a:schemeClr val="tx1"/>
                </a:solidFill>
              </a:rPr>
              <a:t>模块</a:t>
            </a:r>
            <a:endParaRPr kumimoji="1" lang="en-US" altLang="zh-CN" sz="1200" i="0" dirty="0" smtClean="0">
              <a:solidFill>
                <a:schemeClr val="tx1"/>
              </a:solidFill>
            </a:endParaRPr>
          </a:p>
          <a:p>
            <a:pPr algn="ctr"/>
            <a:r>
              <a:rPr kumimoji="1" lang="en-US" altLang="zh-CN" sz="1200" i="0" dirty="0" smtClean="0">
                <a:solidFill>
                  <a:schemeClr val="tx1"/>
                </a:solidFill>
              </a:rPr>
              <a:t>F</a:t>
            </a:r>
            <a:endParaRPr kumimoji="1" lang="en-US" altLang="zh-CN" sz="1200" i="0" dirty="0" smtClean="0">
              <a:solidFill>
                <a:schemeClr val="tx1"/>
              </a:solidFill>
            </a:endParaRPr>
          </a:p>
        </p:txBody>
      </p:sp>
      <p:sp>
        <p:nvSpPr>
          <p:cNvPr id="16" name="椭圆 15"/>
          <p:cNvSpPr/>
          <p:nvPr/>
        </p:nvSpPr>
        <p:spPr>
          <a:xfrm>
            <a:off x="2123727" y="2367767"/>
            <a:ext cx="720080" cy="42004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i="0" dirty="0" smtClean="0">
                <a:solidFill>
                  <a:schemeClr val="tx1"/>
                </a:solidFill>
              </a:rPr>
              <a:t>模块</a:t>
            </a:r>
            <a:endParaRPr kumimoji="1" lang="en-US" altLang="zh-CN" sz="1200" i="0" dirty="0" smtClean="0">
              <a:solidFill>
                <a:schemeClr val="tx1"/>
              </a:solidFill>
            </a:endParaRPr>
          </a:p>
          <a:p>
            <a:pPr algn="ctr"/>
            <a:r>
              <a:rPr kumimoji="1" lang="en-US" altLang="zh-CN" sz="1200" i="0" dirty="0" smtClean="0">
                <a:solidFill>
                  <a:schemeClr val="tx1"/>
                </a:solidFill>
              </a:rPr>
              <a:t>E</a:t>
            </a:r>
            <a:endParaRPr kumimoji="1" lang="en-US" altLang="zh-CN" sz="1200" i="0" dirty="0" smtClean="0">
              <a:solidFill>
                <a:schemeClr val="tx1"/>
              </a:solidFill>
            </a:endParaRPr>
          </a:p>
        </p:txBody>
      </p:sp>
      <p:sp>
        <p:nvSpPr>
          <p:cNvPr id="17" name="椭圆 16"/>
          <p:cNvSpPr/>
          <p:nvPr/>
        </p:nvSpPr>
        <p:spPr>
          <a:xfrm rot="16851146">
            <a:off x="1023886" y="2119398"/>
            <a:ext cx="1335589" cy="2185601"/>
          </a:xfrm>
          <a:prstGeom prst="ellipse">
            <a:avLst/>
          </a:prstGeom>
          <a:noFill/>
          <a:ln w="19050" cmpd="sng">
            <a:solidFill>
              <a:srgbClr val="FF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200"/>
          </a:p>
        </p:txBody>
      </p:sp>
      <p:sp>
        <p:nvSpPr>
          <p:cNvPr id="18" name="圆角矩形 17"/>
          <p:cNvSpPr/>
          <p:nvPr/>
        </p:nvSpPr>
        <p:spPr>
          <a:xfrm>
            <a:off x="5364087" y="2624911"/>
            <a:ext cx="504056" cy="18002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i="0" dirty="0" smtClean="0">
                <a:solidFill>
                  <a:schemeClr val="accent1">
                    <a:lumMod val="25000"/>
                  </a:schemeClr>
                </a:solidFill>
              </a:rPr>
              <a:t>M1</a:t>
            </a:r>
            <a:endParaRPr kumimoji="1" lang="zh-CN" altLang="en-US" sz="1400" i="0" dirty="0">
              <a:solidFill>
                <a:schemeClr val="accent1">
                  <a:lumMod val="25000"/>
                </a:schemeClr>
              </a:solidFill>
            </a:endParaRPr>
          </a:p>
        </p:txBody>
      </p:sp>
      <p:sp>
        <p:nvSpPr>
          <p:cNvPr id="19" name="圆角矩形 18"/>
          <p:cNvSpPr/>
          <p:nvPr/>
        </p:nvSpPr>
        <p:spPr>
          <a:xfrm>
            <a:off x="4752019" y="2984951"/>
            <a:ext cx="504056" cy="18002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i="0" dirty="0" smtClean="0">
                <a:solidFill>
                  <a:schemeClr val="accent1">
                    <a:lumMod val="25000"/>
                  </a:schemeClr>
                </a:solidFill>
              </a:rPr>
              <a:t>M2</a:t>
            </a:r>
            <a:endParaRPr kumimoji="1" lang="zh-CN" altLang="en-US" sz="1400" i="0" dirty="0">
              <a:solidFill>
                <a:schemeClr val="accent1">
                  <a:lumMod val="25000"/>
                </a:schemeClr>
              </a:solidFill>
            </a:endParaRPr>
          </a:p>
        </p:txBody>
      </p:sp>
      <p:sp>
        <p:nvSpPr>
          <p:cNvPr id="20" name="圆角矩形 19"/>
          <p:cNvSpPr/>
          <p:nvPr/>
        </p:nvSpPr>
        <p:spPr>
          <a:xfrm>
            <a:off x="5472099" y="2984951"/>
            <a:ext cx="504056" cy="18002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i="0" dirty="0" smtClean="0">
                <a:solidFill>
                  <a:schemeClr val="accent1">
                    <a:lumMod val="25000"/>
                  </a:schemeClr>
                </a:solidFill>
              </a:rPr>
              <a:t>M3</a:t>
            </a:r>
            <a:endParaRPr kumimoji="1" lang="zh-CN" altLang="en-US" sz="1400" i="0" dirty="0">
              <a:solidFill>
                <a:schemeClr val="accent1">
                  <a:lumMod val="25000"/>
                </a:schemeClr>
              </a:solidFill>
            </a:endParaRPr>
          </a:p>
        </p:txBody>
      </p:sp>
      <p:sp>
        <p:nvSpPr>
          <p:cNvPr id="21" name="圆角矩形 20"/>
          <p:cNvSpPr/>
          <p:nvPr/>
        </p:nvSpPr>
        <p:spPr>
          <a:xfrm>
            <a:off x="6264187" y="2984951"/>
            <a:ext cx="504056" cy="180020"/>
          </a:xfrm>
          <a:prstGeom prst="roundRect">
            <a:avLst/>
          </a:prstGeom>
          <a:solidFill>
            <a:schemeClr val="accent6">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i="0" dirty="0" smtClean="0">
                <a:solidFill>
                  <a:schemeClr val="accent1">
                    <a:lumMod val="25000"/>
                  </a:schemeClr>
                </a:solidFill>
              </a:rPr>
              <a:t>S</a:t>
            </a:r>
            <a:r>
              <a:rPr kumimoji="1" lang="en-US" altLang="zh-CN" sz="1400" i="0" dirty="0">
                <a:solidFill>
                  <a:schemeClr val="accent1">
                    <a:lumMod val="25000"/>
                  </a:schemeClr>
                </a:solidFill>
              </a:rPr>
              <a:t>4</a:t>
            </a:r>
            <a:endParaRPr kumimoji="1" lang="zh-CN" altLang="en-US" sz="1400" i="0" dirty="0">
              <a:solidFill>
                <a:schemeClr val="accent1">
                  <a:lumMod val="25000"/>
                </a:schemeClr>
              </a:solidFill>
            </a:endParaRPr>
          </a:p>
        </p:txBody>
      </p:sp>
      <p:sp>
        <p:nvSpPr>
          <p:cNvPr id="22" name="圆角矩形 21"/>
          <p:cNvSpPr/>
          <p:nvPr/>
        </p:nvSpPr>
        <p:spPr>
          <a:xfrm>
            <a:off x="4175955" y="3284984"/>
            <a:ext cx="504056" cy="18002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i="0" dirty="0" smtClean="0">
                <a:solidFill>
                  <a:schemeClr val="accent1">
                    <a:lumMod val="25000"/>
                  </a:schemeClr>
                </a:solidFill>
              </a:rPr>
              <a:t>M5</a:t>
            </a:r>
            <a:endParaRPr kumimoji="1" lang="zh-CN" altLang="en-US" sz="1400" i="0" dirty="0">
              <a:solidFill>
                <a:schemeClr val="accent1">
                  <a:lumMod val="25000"/>
                </a:schemeClr>
              </a:solidFill>
            </a:endParaRPr>
          </a:p>
        </p:txBody>
      </p:sp>
      <p:sp>
        <p:nvSpPr>
          <p:cNvPr id="23" name="圆角矩形 22"/>
          <p:cNvSpPr/>
          <p:nvPr/>
        </p:nvSpPr>
        <p:spPr>
          <a:xfrm>
            <a:off x="4896035" y="3344991"/>
            <a:ext cx="504056" cy="18002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i="0" dirty="0" smtClean="0">
                <a:solidFill>
                  <a:schemeClr val="accent1">
                    <a:lumMod val="25000"/>
                  </a:schemeClr>
                </a:solidFill>
              </a:rPr>
              <a:t>M6</a:t>
            </a:r>
            <a:endParaRPr kumimoji="1" lang="zh-CN" altLang="en-US" sz="1400" i="0" dirty="0">
              <a:solidFill>
                <a:schemeClr val="accent1">
                  <a:lumMod val="25000"/>
                </a:schemeClr>
              </a:solidFill>
            </a:endParaRPr>
          </a:p>
        </p:txBody>
      </p:sp>
      <p:sp>
        <p:nvSpPr>
          <p:cNvPr id="24" name="圆角矩形 23"/>
          <p:cNvSpPr/>
          <p:nvPr/>
        </p:nvSpPr>
        <p:spPr>
          <a:xfrm>
            <a:off x="3815915" y="3645024"/>
            <a:ext cx="504056" cy="180020"/>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i="0" dirty="0" smtClean="0">
                <a:solidFill>
                  <a:schemeClr val="accent1">
                    <a:lumMod val="25000"/>
                  </a:schemeClr>
                </a:solidFill>
              </a:rPr>
              <a:t>M8</a:t>
            </a:r>
            <a:endParaRPr kumimoji="1" lang="zh-CN" altLang="en-US" sz="1400" i="0" dirty="0">
              <a:solidFill>
                <a:schemeClr val="accent1">
                  <a:lumMod val="25000"/>
                </a:schemeClr>
              </a:solidFill>
            </a:endParaRPr>
          </a:p>
        </p:txBody>
      </p:sp>
      <p:sp>
        <p:nvSpPr>
          <p:cNvPr id="25" name="圆角矩形 24"/>
          <p:cNvSpPr/>
          <p:nvPr/>
        </p:nvSpPr>
        <p:spPr>
          <a:xfrm>
            <a:off x="5760131" y="3344991"/>
            <a:ext cx="504056" cy="180020"/>
          </a:xfrm>
          <a:prstGeom prst="roundRect">
            <a:avLst/>
          </a:prstGeom>
          <a:solidFill>
            <a:schemeClr val="accent6">
              <a:lumMod val="20000"/>
              <a:lumOff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i="0" dirty="0" smtClean="0">
                <a:solidFill>
                  <a:schemeClr val="accent1">
                    <a:lumMod val="25000"/>
                  </a:schemeClr>
                </a:solidFill>
              </a:rPr>
              <a:t>S7</a:t>
            </a:r>
            <a:endParaRPr kumimoji="1" lang="zh-CN" altLang="en-US" sz="1400" i="0" dirty="0">
              <a:solidFill>
                <a:schemeClr val="accent1">
                  <a:lumMod val="25000"/>
                </a:schemeClr>
              </a:solidFill>
            </a:endParaRPr>
          </a:p>
        </p:txBody>
      </p:sp>
      <p:cxnSp>
        <p:nvCxnSpPr>
          <p:cNvPr id="26" name="直线连接符 25"/>
          <p:cNvCxnSpPr>
            <a:stCxn id="18" idx="2"/>
            <a:endCxn id="19" idx="0"/>
          </p:cNvCxnSpPr>
          <p:nvPr/>
        </p:nvCxnSpPr>
        <p:spPr bwMode="auto">
          <a:xfrm flipH="1">
            <a:off x="5004047" y="2804931"/>
            <a:ext cx="612068" cy="180020"/>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27" name="直线连接符 26"/>
          <p:cNvCxnSpPr>
            <a:stCxn id="18" idx="2"/>
            <a:endCxn id="20" idx="0"/>
          </p:cNvCxnSpPr>
          <p:nvPr/>
        </p:nvCxnSpPr>
        <p:spPr bwMode="auto">
          <a:xfrm>
            <a:off x="5616115" y="2804931"/>
            <a:ext cx="108012" cy="180020"/>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28" name="直线连接符 27"/>
          <p:cNvCxnSpPr>
            <a:stCxn id="19" idx="2"/>
            <a:endCxn id="22" idx="0"/>
          </p:cNvCxnSpPr>
          <p:nvPr/>
        </p:nvCxnSpPr>
        <p:spPr bwMode="auto">
          <a:xfrm flipH="1">
            <a:off x="4427983" y="3164972"/>
            <a:ext cx="576064" cy="120013"/>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29" name="直线连接符 28"/>
          <p:cNvCxnSpPr>
            <a:stCxn id="23" idx="0"/>
            <a:endCxn id="19" idx="2"/>
          </p:cNvCxnSpPr>
          <p:nvPr/>
        </p:nvCxnSpPr>
        <p:spPr bwMode="auto">
          <a:xfrm flipH="1" flipV="1">
            <a:off x="5004047" y="3164971"/>
            <a:ext cx="144016" cy="180020"/>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30" name="直线连接符 29"/>
          <p:cNvCxnSpPr>
            <a:stCxn id="22" idx="2"/>
            <a:endCxn id="24" idx="0"/>
          </p:cNvCxnSpPr>
          <p:nvPr/>
        </p:nvCxnSpPr>
        <p:spPr bwMode="auto">
          <a:xfrm flipH="1">
            <a:off x="4067943" y="3465004"/>
            <a:ext cx="360040" cy="180020"/>
          </a:xfrm>
          <a:prstGeom prst="line">
            <a:avLst/>
          </a:prstGeom>
          <a:solidFill>
            <a:schemeClr val="accent1"/>
          </a:solidFill>
          <a:ln w="19050" cap="flat" cmpd="sng" algn="ctr">
            <a:solidFill>
              <a:schemeClr val="accent1">
                <a:lumMod val="50000"/>
              </a:schemeClr>
            </a:solidFill>
            <a:prstDash val="solid"/>
            <a:round/>
            <a:headEnd type="none" w="med" len="med"/>
            <a:tailEnd type="none" w="med" len="med"/>
          </a:ln>
          <a:effectLst/>
        </p:spPr>
      </p:cxnSp>
      <p:cxnSp>
        <p:nvCxnSpPr>
          <p:cNvPr id="31" name="直线连接符 30"/>
          <p:cNvCxnSpPr>
            <a:stCxn id="25" idx="0"/>
            <a:endCxn id="20" idx="2"/>
          </p:cNvCxnSpPr>
          <p:nvPr/>
        </p:nvCxnSpPr>
        <p:spPr bwMode="auto">
          <a:xfrm flipH="1" flipV="1">
            <a:off x="5724127" y="3164971"/>
            <a:ext cx="288032" cy="180020"/>
          </a:xfrm>
          <a:prstGeom prst="line">
            <a:avLst/>
          </a:prstGeom>
          <a:solidFill>
            <a:schemeClr val="accent1"/>
          </a:solidFill>
          <a:ln w="19050" cap="flat" cmpd="sng" algn="ctr">
            <a:solidFill>
              <a:schemeClr val="accent1">
                <a:lumMod val="50000"/>
              </a:schemeClr>
            </a:solidFill>
            <a:prstDash val="sysDash"/>
            <a:round/>
            <a:headEnd type="none" w="med" len="med"/>
            <a:tailEnd type="none" w="med" len="med"/>
          </a:ln>
          <a:effectLst/>
        </p:spPr>
      </p:cxnSp>
      <p:cxnSp>
        <p:nvCxnSpPr>
          <p:cNvPr id="32" name="直线连接符 31"/>
          <p:cNvCxnSpPr>
            <a:stCxn id="18" idx="2"/>
            <a:endCxn id="21" idx="0"/>
          </p:cNvCxnSpPr>
          <p:nvPr/>
        </p:nvCxnSpPr>
        <p:spPr bwMode="auto">
          <a:xfrm>
            <a:off x="5616115" y="2804931"/>
            <a:ext cx="900100" cy="180020"/>
          </a:xfrm>
          <a:prstGeom prst="line">
            <a:avLst/>
          </a:prstGeom>
          <a:solidFill>
            <a:schemeClr val="accent1"/>
          </a:solidFill>
          <a:ln w="19050" cap="flat" cmpd="sng" algn="ctr">
            <a:solidFill>
              <a:schemeClr val="accent1">
                <a:lumMod val="50000"/>
              </a:schemeClr>
            </a:solidFill>
            <a:prstDash val="sysDash"/>
            <a:round/>
            <a:headEnd type="none" w="med" len="med"/>
            <a:tailEnd type="none" w="med" len="med"/>
          </a:ln>
          <a:effectLst/>
        </p:spPr>
      </p:cxnSp>
      <p:sp>
        <p:nvSpPr>
          <p:cNvPr id="51" name="文本框 50"/>
          <p:cNvSpPr txBox="1"/>
          <p:nvPr/>
        </p:nvSpPr>
        <p:spPr>
          <a:xfrm>
            <a:off x="7524327" y="4125079"/>
            <a:ext cx="648072" cy="829945"/>
          </a:xfrm>
          <a:prstGeom prst="rect">
            <a:avLst/>
          </a:prstGeom>
          <a:noFill/>
        </p:spPr>
        <p:txBody>
          <a:bodyPr wrap="square" rtlCol="0">
            <a:spAutoFit/>
          </a:bodyPr>
          <a:lstStyle/>
          <a:p>
            <a:r>
              <a:rPr kumimoji="1" lang="zh-CN" altLang="en-US" sz="4800" i="0" dirty="0" smtClean="0">
                <a:solidFill>
                  <a:srgbClr val="FF0000"/>
                </a:solidFill>
              </a:rPr>
              <a:t>？</a:t>
            </a:r>
            <a:endParaRPr kumimoji="1" lang="zh-CN" altLang="en-US" sz="4800" i="0" dirty="0">
              <a:solidFill>
                <a:srgbClr val="FF0000"/>
              </a:solidFill>
            </a:endParaRPr>
          </a:p>
        </p:txBody>
      </p:sp>
      <p:sp>
        <p:nvSpPr>
          <p:cNvPr id="8" name="矩形 7"/>
          <p:cNvSpPr/>
          <p:nvPr/>
        </p:nvSpPr>
        <p:spPr>
          <a:xfrm>
            <a:off x="7452319" y="4005066"/>
            <a:ext cx="1224136" cy="1198880"/>
          </a:xfrm>
          <a:prstGeom prst="rect">
            <a:avLst/>
          </a:prstGeom>
          <a:solidFill>
            <a:schemeClr val="bg1">
              <a:lumMod val="95000"/>
            </a:schemeClr>
          </a:solidFill>
        </p:spPr>
        <p:txBody>
          <a:bodyPr wrap="square">
            <a:spAutoFit/>
          </a:bodyPr>
          <a:lstStyle/>
          <a:p>
            <a:r>
              <a:rPr lang="zh-CN" altLang="en-US" sz="3600" b="1" i="0" dirty="0" smtClean="0">
                <a:solidFill>
                  <a:srgbClr val="FF6600"/>
                </a:solidFill>
              </a:rPr>
              <a:t>持续集成</a:t>
            </a:r>
            <a:endParaRPr lang="zh-CN" altLang="en-US" sz="3600" b="1" i="0" dirty="0">
              <a:solidFill>
                <a:srgbClr val="FF6600"/>
              </a:solidFill>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afterEffect">
                                  <p:stCondLst>
                                    <p:cond delay="0"/>
                                  </p:stCondLst>
                                  <p:childTnLst>
                                    <p:animMotion origin="layout" path="M -3.12337E-6 -4.09912E-6 L 0.03158 0.06832 " pathEditMode="relative" rAng="0" ptsTypes="AA">
                                      <p:cBhvr>
                                        <p:cTn id="6" dur="2000" fill="hold"/>
                                        <p:tgtEl>
                                          <p:spTgt spid="11"/>
                                        </p:tgtEl>
                                        <p:attrNameLst>
                                          <p:attrName>ppt_x</p:attrName>
                                          <p:attrName>ppt_y</p:attrName>
                                        </p:attrNameLst>
                                      </p:cBhvr>
                                      <p:rCtr x="1579" y="3404"/>
                                    </p:animMotion>
                                  </p:childTnLst>
                                </p:cTn>
                              </p:par>
                              <p:par>
                                <p:cTn id="7" presetID="42" presetClass="path" presetSubtype="0" accel="50000" decel="50000" fill="hold" grpId="0" nodeType="withEffect">
                                  <p:stCondLst>
                                    <p:cond delay="0"/>
                                  </p:stCondLst>
                                  <p:childTnLst>
                                    <p:animMotion origin="layout" path="M 4.51674E-6 -7.96665E-7 L 0.06298 0.01575 " pathEditMode="relative" rAng="0" ptsTypes="AA">
                                      <p:cBhvr>
                                        <p:cTn id="8" dur="2000" fill="hold"/>
                                        <p:tgtEl>
                                          <p:spTgt spid="12"/>
                                        </p:tgtEl>
                                        <p:attrNameLst>
                                          <p:attrName>ppt_x</p:attrName>
                                          <p:attrName>ppt_y</p:attrName>
                                        </p:attrNameLst>
                                      </p:cBhvr>
                                      <p:rCtr x="3141" y="787"/>
                                    </p:animMotion>
                                  </p:childTnLst>
                                </p:cTn>
                              </p:par>
                              <p:par>
                                <p:cTn id="9" presetID="42" presetClass="path" presetSubtype="0" accel="50000" decel="50000" fill="hold" grpId="0" nodeType="withEffect">
                                  <p:stCondLst>
                                    <p:cond delay="0"/>
                                  </p:stCondLst>
                                  <p:childTnLst>
                                    <p:animMotion origin="layout" path="M -2.73642E-6 -3.5572E-6 L 0.06316 -0.03682 " pathEditMode="relative" rAng="0" ptsTypes="AA">
                                      <p:cBhvr>
                                        <p:cTn id="10" dur="2000" fill="hold"/>
                                        <p:tgtEl>
                                          <p:spTgt spid="13"/>
                                        </p:tgtEl>
                                        <p:attrNameLst>
                                          <p:attrName>ppt_x</p:attrName>
                                          <p:attrName>ppt_y</p:attrName>
                                        </p:attrNameLst>
                                      </p:cBhvr>
                                      <p:rCtr x="3158" y="-1853"/>
                                    </p:animMotion>
                                  </p:childTnLst>
                                </p:cTn>
                              </p:par>
                              <p:par>
                                <p:cTn id="11" presetID="42" presetClass="path" presetSubtype="0" accel="50000" decel="50000" fill="hold" grpId="0" nodeType="withEffect">
                                  <p:stCondLst>
                                    <p:cond delay="0"/>
                                  </p:stCondLst>
                                  <p:childTnLst>
                                    <p:animMotion origin="layout" path="M 2.5924E-6 2.44094E-6 L -0.06681 0.05257 " pathEditMode="relative" rAng="0" ptsTypes="AA">
                                      <p:cBhvr>
                                        <p:cTn id="12" dur="2000" fill="hold"/>
                                        <p:tgtEl>
                                          <p:spTgt spid="16"/>
                                        </p:tgtEl>
                                        <p:attrNameLst>
                                          <p:attrName>ppt_x</p:attrName>
                                          <p:attrName>ppt_y</p:attrName>
                                        </p:attrNameLst>
                                      </p:cBhvr>
                                      <p:rCtr x="-3349" y="2617"/>
                                    </p:animMotion>
                                  </p:childTnLst>
                                </p:cTn>
                              </p:par>
                              <p:par>
                                <p:cTn id="13" presetID="42" presetClass="path" presetSubtype="0" accel="50000" decel="50000" fill="hold" grpId="0" nodeType="withEffect">
                                  <p:stCondLst>
                                    <p:cond delay="0"/>
                                  </p:stCondLst>
                                  <p:childTnLst>
                                    <p:animMotion origin="layout" path="M 3.97536E-6 -7.96665E-7 L -0.06299 0.01575 " pathEditMode="relative" rAng="0" ptsTypes="AA">
                                      <p:cBhvr>
                                        <p:cTn id="14" dur="2000" fill="hold"/>
                                        <p:tgtEl>
                                          <p:spTgt spid="15"/>
                                        </p:tgtEl>
                                        <p:attrNameLst>
                                          <p:attrName>ppt_x</p:attrName>
                                          <p:attrName>ppt_y</p:attrName>
                                        </p:attrNameLst>
                                      </p:cBhvr>
                                      <p:rCtr x="-3158" y="787"/>
                                    </p:animMotion>
                                  </p:childTnLst>
                                </p:cTn>
                              </p:par>
                              <p:par>
                                <p:cTn id="15" presetID="42" presetClass="path" presetSubtype="0" accel="50000" decel="50000" fill="hold" grpId="0" nodeType="withEffect">
                                  <p:stCondLst>
                                    <p:cond delay="0"/>
                                  </p:stCondLst>
                                  <p:childTnLst>
                                    <p:animMotion origin="layout" path="M 4.74926E-6 2.50579E-6 L -0.04703 -0.0264 " pathEditMode="relative" rAng="0" ptsTypes="AA">
                                      <p:cBhvr>
                                        <p:cTn id="16" dur="2000" fill="hold"/>
                                        <p:tgtEl>
                                          <p:spTgt spid="14"/>
                                        </p:tgtEl>
                                        <p:attrNameLst>
                                          <p:attrName>ppt_x</p:attrName>
                                          <p:attrName>ppt_y</p:attrName>
                                        </p:attrNameLst>
                                      </p:cBhvr>
                                      <p:rCtr x="-2360" y="-1320"/>
                                    </p:animMotion>
                                  </p:childTnLst>
                                </p:cTn>
                              </p:par>
                            </p:childTnLst>
                          </p:cTn>
                        </p:par>
                        <p:par>
                          <p:cTn id="17" fill="hold">
                            <p:stCondLst>
                              <p:cond delay="2000"/>
                            </p:stCondLst>
                            <p:childTnLst>
                              <p:par>
                                <p:cTn id="18" presetID="9" presetClass="entr" presetSubtype="0"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dissolv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ppt_x</p:attrName>
                                        </p:attrNameLst>
                                      </p:cBhvr>
                                      <p:tavLst>
                                        <p:tav tm="0">
                                          <p:val>
                                            <p:strVal val="#ppt_x-#ppt_w*1.125000"/>
                                          </p:val>
                                        </p:tav>
                                        <p:tav tm="100000">
                                          <p:val>
                                            <p:strVal val="#ppt_x"/>
                                          </p:val>
                                        </p:tav>
                                      </p:tavLst>
                                    </p:anim>
                                    <p:animEffect transition="in" filter="wipe(right)">
                                      <p:cBhvr>
                                        <p:cTn id="26" dur="500"/>
                                        <p:tgtEl>
                                          <p:spTgt spid="9"/>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p:tgtEl>
                                          <p:spTgt spid="6"/>
                                        </p:tgtEl>
                                        <p:attrNameLst>
                                          <p:attrName>ppt_x</p:attrName>
                                        </p:attrNameLst>
                                      </p:cBhvr>
                                      <p:tavLst>
                                        <p:tav tm="0">
                                          <p:val>
                                            <p:strVal val="#ppt_x-#ppt_w*1.125000"/>
                                          </p:val>
                                        </p:tav>
                                        <p:tav tm="100000">
                                          <p:val>
                                            <p:strVal val="#ppt_x"/>
                                          </p:val>
                                        </p:tav>
                                      </p:tavLst>
                                    </p:anim>
                                    <p:animEffect transition="in" filter="wipe(right)">
                                      <p:cBhvr>
                                        <p:cTn id="30" dur="500"/>
                                        <p:tgtEl>
                                          <p:spTgt spid="6"/>
                                        </p:tgtEl>
                                      </p:cBhvr>
                                    </p:animEffect>
                                  </p:childTnLst>
                                </p:cTn>
                              </p:par>
                            </p:childTnLst>
                          </p:cTn>
                        </p:par>
                        <p:par>
                          <p:cTn id="31" fill="hold">
                            <p:stCondLst>
                              <p:cond delay="500"/>
                            </p:stCondLst>
                            <p:childTnLst>
                              <p:par>
                                <p:cTn id="32" presetID="1" presetClass="entr" presetSubtype="0" fill="hold" grpId="0" nodeType="after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par>
                          <p:cTn id="34" fill="hold">
                            <p:stCondLst>
                              <p:cond delay="500"/>
                            </p:stCondLst>
                            <p:childTnLst>
                              <p:par>
                                <p:cTn id="35" presetID="12" presetClass="entr" presetSubtype="1"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200"/>
                                        <p:tgtEl>
                                          <p:spTgt spid="26"/>
                                        </p:tgtEl>
                                        <p:attrNameLst>
                                          <p:attrName>ppt_y</p:attrName>
                                        </p:attrNameLst>
                                      </p:cBhvr>
                                      <p:tavLst>
                                        <p:tav tm="0">
                                          <p:val>
                                            <p:strVal val="#ppt_y-#ppt_h*1.125000"/>
                                          </p:val>
                                        </p:tav>
                                        <p:tav tm="100000">
                                          <p:val>
                                            <p:strVal val="#ppt_y"/>
                                          </p:val>
                                        </p:tav>
                                      </p:tavLst>
                                    </p:anim>
                                    <p:animEffect transition="in" filter="wipe(down)">
                                      <p:cBhvr>
                                        <p:cTn id="38" dur="200"/>
                                        <p:tgtEl>
                                          <p:spTgt spid="26"/>
                                        </p:tgtEl>
                                      </p:cBhvr>
                                    </p:animEffect>
                                  </p:childTnLst>
                                </p:cTn>
                              </p:par>
                            </p:childTnLst>
                          </p:cTn>
                        </p:par>
                        <p:par>
                          <p:cTn id="39" fill="hold">
                            <p:stCondLst>
                              <p:cond delay="1000"/>
                            </p:stCondLst>
                            <p:childTnLst>
                              <p:par>
                                <p:cTn id="40" presetID="12" presetClass="entr" presetSubtype="1"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200"/>
                                        <p:tgtEl>
                                          <p:spTgt spid="19"/>
                                        </p:tgtEl>
                                        <p:attrNameLst>
                                          <p:attrName>ppt_y</p:attrName>
                                        </p:attrNameLst>
                                      </p:cBhvr>
                                      <p:tavLst>
                                        <p:tav tm="0">
                                          <p:val>
                                            <p:strVal val="#ppt_y-#ppt_h*1.125000"/>
                                          </p:val>
                                        </p:tav>
                                        <p:tav tm="100000">
                                          <p:val>
                                            <p:strVal val="#ppt_y"/>
                                          </p:val>
                                        </p:tav>
                                      </p:tavLst>
                                    </p:anim>
                                    <p:animEffect transition="in" filter="wipe(down)">
                                      <p:cBhvr>
                                        <p:cTn id="43" dur="200"/>
                                        <p:tgtEl>
                                          <p:spTgt spid="19"/>
                                        </p:tgtEl>
                                      </p:cBhvr>
                                    </p:animEffect>
                                  </p:childTnLst>
                                </p:cTn>
                              </p:par>
                            </p:childTnLst>
                          </p:cTn>
                        </p:par>
                        <p:par>
                          <p:cTn id="44" fill="hold">
                            <p:stCondLst>
                              <p:cond delay="1500"/>
                            </p:stCondLst>
                            <p:childTnLst>
                              <p:par>
                                <p:cTn id="45" presetID="12" presetClass="entr" presetSubtype="1" fill="hold" nodeType="after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200"/>
                                        <p:tgtEl>
                                          <p:spTgt spid="27"/>
                                        </p:tgtEl>
                                        <p:attrNameLst>
                                          <p:attrName>ppt_y</p:attrName>
                                        </p:attrNameLst>
                                      </p:cBhvr>
                                      <p:tavLst>
                                        <p:tav tm="0">
                                          <p:val>
                                            <p:strVal val="#ppt_y-#ppt_h*1.125000"/>
                                          </p:val>
                                        </p:tav>
                                        <p:tav tm="100000">
                                          <p:val>
                                            <p:strVal val="#ppt_y"/>
                                          </p:val>
                                        </p:tav>
                                      </p:tavLst>
                                    </p:anim>
                                    <p:animEffect transition="in" filter="wipe(down)">
                                      <p:cBhvr>
                                        <p:cTn id="48" dur="200"/>
                                        <p:tgtEl>
                                          <p:spTgt spid="27"/>
                                        </p:tgtEl>
                                      </p:cBhvr>
                                    </p:animEffect>
                                  </p:childTnLst>
                                </p:cTn>
                              </p:par>
                            </p:childTnLst>
                          </p:cTn>
                        </p:par>
                        <p:par>
                          <p:cTn id="49" fill="hold">
                            <p:stCondLst>
                              <p:cond delay="2000"/>
                            </p:stCondLst>
                            <p:childTnLst>
                              <p:par>
                                <p:cTn id="50" presetID="12" presetClass="entr" presetSubtype="1" fill="hold" grpId="0" nodeType="afterEffect">
                                  <p:stCondLst>
                                    <p:cond delay="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200"/>
                                        <p:tgtEl>
                                          <p:spTgt spid="20"/>
                                        </p:tgtEl>
                                        <p:attrNameLst>
                                          <p:attrName>ppt_y</p:attrName>
                                        </p:attrNameLst>
                                      </p:cBhvr>
                                      <p:tavLst>
                                        <p:tav tm="0">
                                          <p:val>
                                            <p:strVal val="#ppt_y-#ppt_h*1.125000"/>
                                          </p:val>
                                        </p:tav>
                                        <p:tav tm="100000">
                                          <p:val>
                                            <p:strVal val="#ppt_y"/>
                                          </p:val>
                                        </p:tav>
                                      </p:tavLst>
                                    </p:anim>
                                    <p:animEffect transition="in" filter="wipe(down)">
                                      <p:cBhvr>
                                        <p:cTn id="53" dur="200"/>
                                        <p:tgtEl>
                                          <p:spTgt spid="20"/>
                                        </p:tgtEl>
                                      </p:cBhvr>
                                    </p:animEffect>
                                  </p:childTnLst>
                                </p:cTn>
                              </p:par>
                            </p:childTnLst>
                          </p:cTn>
                        </p:par>
                        <p:par>
                          <p:cTn id="54" fill="hold">
                            <p:stCondLst>
                              <p:cond delay="2500"/>
                            </p:stCondLst>
                            <p:childTnLst>
                              <p:par>
                                <p:cTn id="55" presetID="12" presetClass="entr" presetSubtype="1" fill="hold" nodeType="afterEffect">
                                  <p:stCondLst>
                                    <p:cond delay="0"/>
                                  </p:stCondLst>
                                  <p:childTnLst>
                                    <p:set>
                                      <p:cBhvr>
                                        <p:cTn id="56" dur="1" fill="hold">
                                          <p:stCondLst>
                                            <p:cond delay="0"/>
                                          </p:stCondLst>
                                        </p:cTn>
                                        <p:tgtEl>
                                          <p:spTgt spid="32"/>
                                        </p:tgtEl>
                                        <p:attrNameLst>
                                          <p:attrName>style.visibility</p:attrName>
                                        </p:attrNameLst>
                                      </p:cBhvr>
                                      <p:to>
                                        <p:strVal val="visible"/>
                                      </p:to>
                                    </p:set>
                                    <p:anim calcmode="lin" valueType="num">
                                      <p:cBhvr additive="base">
                                        <p:cTn id="57" dur="200"/>
                                        <p:tgtEl>
                                          <p:spTgt spid="32"/>
                                        </p:tgtEl>
                                        <p:attrNameLst>
                                          <p:attrName>ppt_y</p:attrName>
                                        </p:attrNameLst>
                                      </p:cBhvr>
                                      <p:tavLst>
                                        <p:tav tm="0">
                                          <p:val>
                                            <p:strVal val="#ppt_y-#ppt_h*1.125000"/>
                                          </p:val>
                                        </p:tav>
                                        <p:tav tm="100000">
                                          <p:val>
                                            <p:strVal val="#ppt_y"/>
                                          </p:val>
                                        </p:tav>
                                      </p:tavLst>
                                    </p:anim>
                                    <p:animEffect transition="in" filter="wipe(down)">
                                      <p:cBhvr>
                                        <p:cTn id="58" dur="200"/>
                                        <p:tgtEl>
                                          <p:spTgt spid="32"/>
                                        </p:tgtEl>
                                      </p:cBhvr>
                                    </p:animEffect>
                                  </p:childTnLst>
                                </p:cTn>
                              </p:par>
                            </p:childTnLst>
                          </p:cTn>
                        </p:par>
                        <p:par>
                          <p:cTn id="59" fill="hold">
                            <p:stCondLst>
                              <p:cond delay="3000"/>
                            </p:stCondLst>
                            <p:childTnLst>
                              <p:par>
                                <p:cTn id="60" presetID="12" presetClass="entr" presetSubtype="1"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additive="base">
                                        <p:cTn id="62" dur="200"/>
                                        <p:tgtEl>
                                          <p:spTgt spid="21"/>
                                        </p:tgtEl>
                                        <p:attrNameLst>
                                          <p:attrName>ppt_y</p:attrName>
                                        </p:attrNameLst>
                                      </p:cBhvr>
                                      <p:tavLst>
                                        <p:tav tm="0">
                                          <p:val>
                                            <p:strVal val="#ppt_y-#ppt_h*1.125000"/>
                                          </p:val>
                                        </p:tav>
                                        <p:tav tm="100000">
                                          <p:val>
                                            <p:strVal val="#ppt_y"/>
                                          </p:val>
                                        </p:tav>
                                      </p:tavLst>
                                    </p:anim>
                                    <p:animEffect transition="in" filter="wipe(down)">
                                      <p:cBhvr>
                                        <p:cTn id="63" dur="200"/>
                                        <p:tgtEl>
                                          <p:spTgt spid="21"/>
                                        </p:tgtEl>
                                      </p:cBhvr>
                                    </p:animEffect>
                                  </p:childTnLst>
                                </p:cTn>
                              </p:par>
                            </p:childTnLst>
                          </p:cTn>
                        </p:par>
                        <p:par>
                          <p:cTn id="64" fill="hold">
                            <p:stCondLst>
                              <p:cond delay="3500"/>
                            </p:stCondLst>
                            <p:childTnLst>
                              <p:par>
                                <p:cTn id="65" presetID="12" presetClass="entr" presetSubtype="1" fill="hold" nodeType="afterEffect">
                                  <p:stCondLst>
                                    <p:cond delay="0"/>
                                  </p:stCondLst>
                                  <p:childTnLst>
                                    <p:set>
                                      <p:cBhvr>
                                        <p:cTn id="66" dur="1" fill="hold">
                                          <p:stCondLst>
                                            <p:cond delay="0"/>
                                          </p:stCondLst>
                                        </p:cTn>
                                        <p:tgtEl>
                                          <p:spTgt spid="28"/>
                                        </p:tgtEl>
                                        <p:attrNameLst>
                                          <p:attrName>style.visibility</p:attrName>
                                        </p:attrNameLst>
                                      </p:cBhvr>
                                      <p:to>
                                        <p:strVal val="visible"/>
                                      </p:to>
                                    </p:set>
                                    <p:anim calcmode="lin" valueType="num">
                                      <p:cBhvr additive="base">
                                        <p:cTn id="67" dur="200"/>
                                        <p:tgtEl>
                                          <p:spTgt spid="28"/>
                                        </p:tgtEl>
                                        <p:attrNameLst>
                                          <p:attrName>ppt_y</p:attrName>
                                        </p:attrNameLst>
                                      </p:cBhvr>
                                      <p:tavLst>
                                        <p:tav tm="0">
                                          <p:val>
                                            <p:strVal val="#ppt_y-#ppt_h*1.125000"/>
                                          </p:val>
                                        </p:tav>
                                        <p:tav tm="100000">
                                          <p:val>
                                            <p:strVal val="#ppt_y"/>
                                          </p:val>
                                        </p:tav>
                                      </p:tavLst>
                                    </p:anim>
                                    <p:animEffect transition="in" filter="wipe(down)">
                                      <p:cBhvr>
                                        <p:cTn id="68" dur="200"/>
                                        <p:tgtEl>
                                          <p:spTgt spid="28"/>
                                        </p:tgtEl>
                                      </p:cBhvr>
                                    </p:animEffect>
                                  </p:childTnLst>
                                </p:cTn>
                              </p:par>
                            </p:childTnLst>
                          </p:cTn>
                        </p:par>
                        <p:par>
                          <p:cTn id="69" fill="hold">
                            <p:stCondLst>
                              <p:cond delay="4000"/>
                            </p:stCondLst>
                            <p:childTnLst>
                              <p:par>
                                <p:cTn id="70" presetID="12" presetClass="entr" presetSubtype="1" fill="hold" grpId="0" nodeType="after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200"/>
                                        <p:tgtEl>
                                          <p:spTgt spid="22"/>
                                        </p:tgtEl>
                                        <p:attrNameLst>
                                          <p:attrName>ppt_y</p:attrName>
                                        </p:attrNameLst>
                                      </p:cBhvr>
                                      <p:tavLst>
                                        <p:tav tm="0">
                                          <p:val>
                                            <p:strVal val="#ppt_y-#ppt_h*1.125000"/>
                                          </p:val>
                                        </p:tav>
                                        <p:tav tm="100000">
                                          <p:val>
                                            <p:strVal val="#ppt_y"/>
                                          </p:val>
                                        </p:tav>
                                      </p:tavLst>
                                    </p:anim>
                                    <p:animEffect transition="in" filter="wipe(down)">
                                      <p:cBhvr>
                                        <p:cTn id="73" dur="200"/>
                                        <p:tgtEl>
                                          <p:spTgt spid="22"/>
                                        </p:tgtEl>
                                      </p:cBhvr>
                                    </p:animEffect>
                                  </p:childTnLst>
                                </p:cTn>
                              </p:par>
                            </p:childTnLst>
                          </p:cTn>
                        </p:par>
                        <p:par>
                          <p:cTn id="74" fill="hold">
                            <p:stCondLst>
                              <p:cond delay="4500"/>
                            </p:stCondLst>
                            <p:childTnLst>
                              <p:par>
                                <p:cTn id="75" presetID="12" presetClass="entr" presetSubtype="1" fill="hold" nodeType="afterEffect">
                                  <p:stCondLst>
                                    <p:cond delay="0"/>
                                  </p:stCondLst>
                                  <p:childTnLst>
                                    <p:set>
                                      <p:cBhvr>
                                        <p:cTn id="76" dur="1" fill="hold">
                                          <p:stCondLst>
                                            <p:cond delay="0"/>
                                          </p:stCondLst>
                                        </p:cTn>
                                        <p:tgtEl>
                                          <p:spTgt spid="29"/>
                                        </p:tgtEl>
                                        <p:attrNameLst>
                                          <p:attrName>style.visibility</p:attrName>
                                        </p:attrNameLst>
                                      </p:cBhvr>
                                      <p:to>
                                        <p:strVal val="visible"/>
                                      </p:to>
                                    </p:set>
                                    <p:anim calcmode="lin" valueType="num">
                                      <p:cBhvr additive="base">
                                        <p:cTn id="77" dur="200"/>
                                        <p:tgtEl>
                                          <p:spTgt spid="29"/>
                                        </p:tgtEl>
                                        <p:attrNameLst>
                                          <p:attrName>ppt_y</p:attrName>
                                        </p:attrNameLst>
                                      </p:cBhvr>
                                      <p:tavLst>
                                        <p:tav tm="0">
                                          <p:val>
                                            <p:strVal val="#ppt_y-#ppt_h*1.125000"/>
                                          </p:val>
                                        </p:tav>
                                        <p:tav tm="100000">
                                          <p:val>
                                            <p:strVal val="#ppt_y"/>
                                          </p:val>
                                        </p:tav>
                                      </p:tavLst>
                                    </p:anim>
                                    <p:animEffect transition="in" filter="wipe(down)">
                                      <p:cBhvr>
                                        <p:cTn id="78" dur="200"/>
                                        <p:tgtEl>
                                          <p:spTgt spid="29"/>
                                        </p:tgtEl>
                                      </p:cBhvr>
                                    </p:animEffect>
                                  </p:childTnLst>
                                </p:cTn>
                              </p:par>
                            </p:childTnLst>
                          </p:cTn>
                        </p:par>
                        <p:par>
                          <p:cTn id="79" fill="hold">
                            <p:stCondLst>
                              <p:cond delay="5000"/>
                            </p:stCondLst>
                            <p:childTnLst>
                              <p:par>
                                <p:cTn id="80" presetID="12" presetClass="entr" presetSubtype="1"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 calcmode="lin" valueType="num">
                                      <p:cBhvr additive="base">
                                        <p:cTn id="82" dur="200"/>
                                        <p:tgtEl>
                                          <p:spTgt spid="23"/>
                                        </p:tgtEl>
                                        <p:attrNameLst>
                                          <p:attrName>ppt_y</p:attrName>
                                        </p:attrNameLst>
                                      </p:cBhvr>
                                      <p:tavLst>
                                        <p:tav tm="0">
                                          <p:val>
                                            <p:strVal val="#ppt_y-#ppt_h*1.125000"/>
                                          </p:val>
                                        </p:tav>
                                        <p:tav tm="100000">
                                          <p:val>
                                            <p:strVal val="#ppt_y"/>
                                          </p:val>
                                        </p:tav>
                                      </p:tavLst>
                                    </p:anim>
                                    <p:animEffect transition="in" filter="wipe(down)">
                                      <p:cBhvr>
                                        <p:cTn id="83" dur="200"/>
                                        <p:tgtEl>
                                          <p:spTgt spid="23"/>
                                        </p:tgtEl>
                                      </p:cBhvr>
                                    </p:animEffect>
                                  </p:childTnLst>
                                </p:cTn>
                              </p:par>
                            </p:childTnLst>
                          </p:cTn>
                        </p:par>
                        <p:par>
                          <p:cTn id="84" fill="hold">
                            <p:stCondLst>
                              <p:cond delay="5500"/>
                            </p:stCondLst>
                            <p:childTnLst>
                              <p:par>
                                <p:cTn id="85" presetID="12" presetClass="entr" presetSubtype="1" fill="hold" nodeType="afterEffect">
                                  <p:stCondLst>
                                    <p:cond delay="0"/>
                                  </p:stCondLst>
                                  <p:childTnLst>
                                    <p:set>
                                      <p:cBhvr>
                                        <p:cTn id="86" dur="1" fill="hold">
                                          <p:stCondLst>
                                            <p:cond delay="0"/>
                                          </p:stCondLst>
                                        </p:cTn>
                                        <p:tgtEl>
                                          <p:spTgt spid="31"/>
                                        </p:tgtEl>
                                        <p:attrNameLst>
                                          <p:attrName>style.visibility</p:attrName>
                                        </p:attrNameLst>
                                      </p:cBhvr>
                                      <p:to>
                                        <p:strVal val="visible"/>
                                      </p:to>
                                    </p:set>
                                    <p:anim calcmode="lin" valueType="num">
                                      <p:cBhvr additive="base">
                                        <p:cTn id="87" dur="200"/>
                                        <p:tgtEl>
                                          <p:spTgt spid="31"/>
                                        </p:tgtEl>
                                        <p:attrNameLst>
                                          <p:attrName>ppt_y</p:attrName>
                                        </p:attrNameLst>
                                      </p:cBhvr>
                                      <p:tavLst>
                                        <p:tav tm="0">
                                          <p:val>
                                            <p:strVal val="#ppt_y-#ppt_h*1.125000"/>
                                          </p:val>
                                        </p:tav>
                                        <p:tav tm="100000">
                                          <p:val>
                                            <p:strVal val="#ppt_y"/>
                                          </p:val>
                                        </p:tav>
                                      </p:tavLst>
                                    </p:anim>
                                    <p:animEffect transition="in" filter="wipe(down)">
                                      <p:cBhvr>
                                        <p:cTn id="88" dur="200"/>
                                        <p:tgtEl>
                                          <p:spTgt spid="31"/>
                                        </p:tgtEl>
                                      </p:cBhvr>
                                    </p:animEffect>
                                  </p:childTnLst>
                                </p:cTn>
                              </p:par>
                            </p:childTnLst>
                          </p:cTn>
                        </p:par>
                        <p:par>
                          <p:cTn id="89" fill="hold">
                            <p:stCondLst>
                              <p:cond delay="6000"/>
                            </p:stCondLst>
                            <p:childTnLst>
                              <p:par>
                                <p:cTn id="90" presetID="12" presetClass="entr" presetSubtype="1" fill="hold" grpId="0" nodeType="afterEffect">
                                  <p:stCondLst>
                                    <p:cond delay="0"/>
                                  </p:stCondLst>
                                  <p:childTnLst>
                                    <p:set>
                                      <p:cBhvr>
                                        <p:cTn id="91" dur="1" fill="hold">
                                          <p:stCondLst>
                                            <p:cond delay="0"/>
                                          </p:stCondLst>
                                        </p:cTn>
                                        <p:tgtEl>
                                          <p:spTgt spid="25"/>
                                        </p:tgtEl>
                                        <p:attrNameLst>
                                          <p:attrName>style.visibility</p:attrName>
                                        </p:attrNameLst>
                                      </p:cBhvr>
                                      <p:to>
                                        <p:strVal val="visible"/>
                                      </p:to>
                                    </p:set>
                                    <p:anim calcmode="lin" valueType="num">
                                      <p:cBhvr additive="base">
                                        <p:cTn id="92" dur="200"/>
                                        <p:tgtEl>
                                          <p:spTgt spid="25"/>
                                        </p:tgtEl>
                                        <p:attrNameLst>
                                          <p:attrName>ppt_y</p:attrName>
                                        </p:attrNameLst>
                                      </p:cBhvr>
                                      <p:tavLst>
                                        <p:tav tm="0">
                                          <p:val>
                                            <p:strVal val="#ppt_y-#ppt_h*1.125000"/>
                                          </p:val>
                                        </p:tav>
                                        <p:tav tm="100000">
                                          <p:val>
                                            <p:strVal val="#ppt_y"/>
                                          </p:val>
                                        </p:tav>
                                      </p:tavLst>
                                    </p:anim>
                                    <p:animEffect transition="in" filter="wipe(down)">
                                      <p:cBhvr>
                                        <p:cTn id="93" dur="200"/>
                                        <p:tgtEl>
                                          <p:spTgt spid="25"/>
                                        </p:tgtEl>
                                      </p:cBhvr>
                                    </p:animEffect>
                                  </p:childTnLst>
                                </p:cTn>
                              </p:par>
                            </p:childTnLst>
                          </p:cTn>
                        </p:par>
                        <p:par>
                          <p:cTn id="94" fill="hold">
                            <p:stCondLst>
                              <p:cond delay="6500"/>
                            </p:stCondLst>
                            <p:childTnLst>
                              <p:par>
                                <p:cTn id="95" presetID="12" presetClass="entr" presetSubtype="1" fill="hold"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200"/>
                                        <p:tgtEl>
                                          <p:spTgt spid="30"/>
                                        </p:tgtEl>
                                        <p:attrNameLst>
                                          <p:attrName>ppt_y</p:attrName>
                                        </p:attrNameLst>
                                      </p:cBhvr>
                                      <p:tavLst>
                                        <p:tav tm="0">
                                          <p:val>
                                            <p:strVal val="#ppt_y-#ppt_h*1.125000"/>
                                          </p:val>
                                        </p:tav>
                                        <p:tav tm="100000">
                                          <p:val>
                                            <p:strVal val="#ppt_y"/>
                                          </p:val>
                                        </p:tav>
                                      </p:tavLst>
                                    </p:anim>
                                    <p:animEffect transition="in" filter="wipe(down)">
                                      <p:cBhvr>
                                        <p:cTn id="98" dur="200"/>
                                        <p:tgtEl>
                                          <p:spTgt spid="30"/>
                                        </p:tgtEl>
                                      </p:cBhvr>
                                    </p:animEffect>
                                  </p:childTnLst>
                                </p:cTn>
                              </p:par>
                            </p:childTnLst>
                          </p:cTn>
                        </p:par>
                        <p:par>
                          <p:cTn id="99" fill="hold">
                            <p:stCondLst>
                              <p:cond delay="7000"/>
                            </p:stCondLst>
                            <p:childTnLst>
                              <p:par>
                                <p:cTn id="100" presetID="12" presetClass="entr" presetSubtype="1" fill="hold" grpId="0" nodeType="afterEffect">
                                  <p:stCondLst>
                                    <p:cond delay="0"/>
                                  </p:stCondLst>
                                  <p:childTnLst>
                                    <p:set>
                                      <p:cBhvr>
                                        <p:cTn id="101" dur="1" fill="hold">
                                          <p:stCondLst>
                                            <p:cond delay="0"/>
                                          </p:stCondLst>
                                        </p:cTn>
                                        <p:tgtEl>
                                          <p:spTgt spid="24"/>
                                        </p:tgtEl>
                                        <p:attrNameLst>
                                          <p:attrName>style.visibility</p:attrName>
                                        </p:attrNameLst>
                                      </p:cBhvr>
                                      <p:to>
                                        <p:strVal val="visible"/>
                                      </p:to>
                                    </p:set>
                                    <p:anim calcmode="lin" valueType="num">
                                      <p:cBhvr additive="base">
                                        <p:cTn id="102" dur="200"/>
                                        <p:tgtEl>
                                          <p:spTgt spid="24"/>
                                        </p:tgtEl>
                                        <p:attrNameLst>
                                          <p:attrName>ppt_y</p:attrName>
                                        </p:attrNameLst>
                                      </p:cBhvr>
                                      <p:tavLst>
                                        <p:tav tm="0">
                                          <p:val>
                                            <p:strVal val="#ppt_y-#ppt_h*1.125000"/>
                                          </p:val>
                                        </p:tav>
                                        <p:tav tm="100000">
                                          <p:val>
                                            <p:strVal val="#ppt_y"/>
                                          </p:val>
                                        </p:tav>
                                      </p:tavLst>
                                    </p:anim>
                                    <p:animEffect transition="in" filter="wipe(down)">
                                      <p:cBhvr>
                                        <p:cTn id="103" dur="200"/>
                                        <p:tgtEl>
                                          <p:spTgt spid="24"/>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51"/>
                                        </p:tgtEl>
                                        <p:attrNameLst>
                                          <p:attrName>style.visibility</p:attrName>
                                        </p:attrNameLst>
                                      </p:cBhvr>
                                      <p:to>
                                        <p:strVal val="visible"/>
                                      </p:to>
                                    </p:set>
                                    <p:animEffect transition="in" filter="dissolve">
                                      <p:cBhvr>
                                        <p:cTn id="108" dur="500"/>
                                        <p:tgtEl>
                                          <p:spTgt spid="51"/>
                                        </p:tgtEl>
                                      </p:cBhvr>
                                    </p:animEffect>
                                  </p:childTnLst>
                                </p:cTn>
                              </p:par>
                            </p:childTnLst>
                          </p:cTn>
                        </p:par>
                      </p:childTnLst>
                    </p:cTn>
                  </p:par>
                  <p:par>
                    <p:cTn id="109" fill="hold">
                      <p:stCondLst>
                        <p:cond delay="indefinite"/>
                      </p:stCondLst>
                      <p:childTnLst>
                        <p:par>
                          <p:cTn id="110" fill="hold">
                            <p:stCondLst>
                              <p:cond delay="0"/>
                            </p:stCondLst>
                            <p:childTnLst>
                              <p:par>
                                <p:cTn id="111" presetID="5" presetClass="entr" presetSubtype="10" fill="hold" grpId="0" nodeType="clickEffect">
                                  <p:stCondLst>
                                    <p:cond delay="0"/>
                                  </p:stCondLst>
                                  <p:childTnLst>
                                    <p:set>
                                      <p:cBhvr>
                                        <p:cTn id="112" dur="1" fill="hold">
                                          <p:stCondLst>
                                            <p:cond delay="0"/>
                                          </p:stCondLst>
                                        </p:cTn>
                                        <p:tgtEl>
                                          <p:spTgt spid="8"/>
                                        </p:tgtEl>
                                        <p:attrNameLst>
                                          <p:attrName>style.visibility</p:attrName>
                                        </p:attrNameLst>
                                      </p:cBhvr>
                                      <p:to>
                                        <p:strVal val="visible"/>
                                      </p:to>
                                    </p:set>
                                    <p:animEffect transition="in" filter="checkerboard(across)">
                                      <p:cBhvr>
                                        <p:cTn id="1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24" grpId="0" bldLvl="0" animBg="1"/>
      <p:bldP spid="25" grpId="0" bldLvl="0" animBg="1"/>
      <p:bldP spid="51" grpId="0"/>
      <p:bldP spid="8"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877081"/>
            <a:ext cx="6168748" cy="468312"/>
          </a:xfrm>
        </p:spPr>
        <p:txBody>
          <a:bodyPr>
            <a:normAutofit fontScale="90000"/>
          </a:bodyPr>
          <a:lstStyle/>
          <a:p>
            <a:pPr algn="ctr"/>
            <a:r>
              <a:rPr kumimoji="1" lang="zh-CN" altLang="en-US" sz="3600" dirty="0" smtClean="0">
                <a:solidFill>
                  <a:schemeClr val="tx1"/>
                </a:solidFill>
              </a:rPr>
              <a:t>什么是持续集成？</a:t>
            </a:r>
            <a:endParaRPr kumimoji="1" lang="zh-CN" altLang="en-US" sz="3600" dirty="0" smtClean="0">
              <a:solidFill>
                <a:schemeClr val="tx1"/>
              </a:solidFill>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dirty="0"/>
          </a:p>
        </p:txBody>
      </p:sp>
      <p:sp>
        <p:nvSpPr>
          <p:cNvPr id="3" name="矩形 2"/>
          <p:cNvSpPr/>
          <p:nvPr/>
        </p:nvSpPr>
        <p:spPr>
          <a:xfrm>
            <a:off x="251520" y="2204864"/>
            <a:ext cx="5544616" cy="3291840"/>
          </a:xfrm>
          <a:prstGeom prst="rect">
            <a:avLst/>
          </a:prstGeom>
        </p:spPr>
        <p:txBody>
          <a:bodyPr wrap="square">
            <a:spAutoFit/>
          </a:bodyPr>
          <a:lstStyle/>
          <a:p>
            <a:pPr>
              <a:lnSpc>
                <a:spcPct val="130000"/>
              </a:lnSpc>
            </a:pPr>
            <a:r>
              <a:rPr lang="en-US" altLang="zh-CN" sz="2000" dirty="0"/>
              <a:t>Continuous Integration is a software development </a:t>
            </a:r>
            <a:r>
              <a:rPr lang="en-US" altLang="zh-CN" sz="2000" b="1" dirty="0">
                <a:solidFill>
                  <a:srgbClr val="0000FF"/>
                </a:solidFill>
              </a:rPr>
              <a:t>practice</a:t>
            </a:r>
            <a:r>
              <a:rPr lang="en-US" altLang="zh-CN" sz="2000" dirty="0"/>
              <a:t> where members of a team integrate their work </a:t>
            </a:r>
            <a:r>
              <a:rPr lang="en-US" altLang="zh-CN" sz="2000" dirty="0">
                <a:solidFill>
                  <a:srgbClr val="3366FF"/>
                </a:solidFill>
              </a:rPr>
              <a:t>frequently</a:t>
            </a:r>
            <a:r>
              <a:rPr lang="en-US" altLang="zh-CN" sz="2000" dirty="0"/>
              <a:t>, usually each person integrates </a:t>
            </a:r>
            <a:r>
              <a:rPr lang="en-US" altLang="zh-CN" sz="2000" dirty="0">
                <a:solidFill>
                  <a:srgbClr val="3366FF"/>
                </a:solidFill>
              </a:rPr>
              <a:t>at least daily</a:t>
            </a:r>
            <a:r>
              <a:rPr lang="en-US" altLang="zh-CN" sz="2000" dirty="0"/>
              <a:t> - leading to </a:t>
            </a:r>
            <a:r>
              <a:rPr lang="en-US" altLang="zh-CN" sz="2000" dirty="0">
                <a:solidFill>
                  <a:srgbClr val="3366FF"/>
                </a:solidFill>
              </a:rPr>
              <a:t>multiple integrations per day</a:t>
            </a:r>
            <a:r>
              <a:rPr lang="en-US" altLang="zh-CN" sz="2000" dirty="0"/>
              <a:t>. Each integration is </a:t>
            </a:r>
            <a:r>
              <a:rPr lang="en-US" altLang="zh-CN" sz="2000" dirty="0">
                <a:solidFill>
                  <a:srgbClr val="FF6600"/>
                </a:solidFill>
              </a:rPr>
              <a:t>verified by an </a:t>
            </a:r>
            <a:r>
              <a:rPr lang="en-US" altLang="zh-CN" sz="2000" b="1" u="sng" dirty="0">
                <a:solidFill>
                  <a:srgbClr val="FF6600"/>
                </a:solidFill>
              </a:rPr>
              <a:t>automated</a:t>
            </a:r>
            <a:r>
              <a:rPr lang="en-US" altLang="zh-CN" sz="2000" dirty="0">
                <a:solidFill>
                  <a:srgbClr val="FF6600"/>
                </a:solidFill>
              </a:rPr>
              <a:t> build (including test) to detect integration errors as quickly as possible</a:t>
            </a:r>
            <a:endParaRPr lang="zh-CN" altLang="en-US" sz="2000" dirty="0">
              <a:solidFill>
                <a:srgbClr val="FF6600"/>
              </a:solidFill>
            </a:endParaRPr>
          </a:p>
        </p:txBody>
      </p:sp>
      <p:pic>
        <p:nvPicPr>
          <p:cNvPr id="6" name="图片 5"/>
          <p:cNvPicPr>
            <a:picLocks noChangeAspect="1"/>
          </p:cNvPicPr>
          <p:nvPr/>
        </p:nvPicPr>
        <p:blipFill>
          <a:blip r:embed="rId1"/>
          <a:stretch>
            <a:fillRect/>
          </a:stretch>
        </p:blipFill>
        <p:spPr>
          <a:xfrm>
            <a:off x="6084168" y="2468894"/>
            <a:ext cx="2880320" cy="2864073"/>
          </a:xfrm>
          <a:prstGeom prst="rect">
            <a:avLst/>
          </a:prstGeom>
        </p:spPr>
      </p:pic>
      <p:sp>
        <p:nvSpPr>
          <p:cNvPr id="7" name="矩形 6"/>
          <p:cNvSpPr/>
          <p:nvPr/>
        </p:nvSpPr>
        <p:spPr>
          <a:xfrm>
            <a:off x="323528" y="5805264"/>
            <a:ext cx="5544616" cy="337185"/>
          </a:xfrm>
          <a:prstGeom prst="rect">
            <a:avLst/>
          </a:prstGeom>
        </p:spPr>
        <p:txBody>
          <a:bodyPr wrap="square">
            <a:spAutoFit/>
          </a:bodyPr>
          <a:lstStyle/>
          <a:p>
            <a:r>
              <a:rPr lang="en-US" altLang="zh-CN" sz="1600" dirty="0">
                <a:hlinkClick r:id="rId2"/>
              </a:rPr>
              <a:t>http://martinfowler.com/articles/</a:t>
            </a:r>
            <a:r>
              <a:rPr lang="en-US" altLang="zh-CN" sz="1600" dirty="0" smtClean="0">
                <a:hlinkClick r:id="rId2"/>
              </a:rPr>
              <a:t>continuousIntegration.html</a:t>
            </a:r>
            <a:r>
              <a:rPr lang="en-US" altLang="zh-CN" sz="1600" dirty="0" smtClean="0"/>
              <a:t> </a:t>
            </a:r>
            <a:endParaRPr lang="zh-CN" altLang="en-US" sz="1600" dirty="0"/>
          </a:p>
        </p:txBody>
      </p:sp>
      <p:sp>
        <p:nvSpPr>
          <p:cNvPr id="8" name="标题 1"/>
          <p:cNvSpPr txBox="1"/>
          <p:nvPr/>
        </p:nvSpPr>
        <p:spPr bwMode="auto">
          <a:xfrm>
            <a:off x="611560" y="1700808"/>
            <a:ext cx="3816424" cy="468312"/>
          </a:xfrm>
          <a:prstGeom prst="rect">
            <a:avLst/>
          </a:prstGeom>
          <a:noFill/>
          <a:ln w="9525">
            <a:noFill/>
            <a:miter lim="800000"/>
          </a:ln>
          <a:effectLst/>
        </p:spPr>
        <p:txBody>
          <a:bodyPr vert="horz" wrap="square" lIns="91440" tIns="45720" rIns="91440" bIns="45720" numCol="1" anchor="ctr" anchorCtr="0" compatLnSpc="1"/>
          <a:lstStyle>
            <a:lvl1pPr algn="r" rtl="0" eaLnBrk="1" fontAlgn="base" hangingPunct="1">
              <a:spcBef>
                <a:spcPct val="0"/>
              </a:spcBef>
              <a:spcAft>
                <a:spcPct val="0"/>
              </a:spcAft>
              <a:defRPr sz="2800">
                <a:solidFill>
                  <a:schemeClr val="bg1"/>
                </a:solidFill>
                <a:latin typeface="+mj-lt"/>
                <a:ea typeface="+mj-ea"/>
                <a:cs typeface="+mj-cs"/>
              </a:defRPr>
            </a:lvl1pPr>
            <a:lvl2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2pPr>
            <a:lvl3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3pPr>
            <a:lvl4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4pPr>
            <a:lvl5pPr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5pPr>
            <a:lvl6pPr marL="4572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6pPr>
            <a:lvl7pPr marL="9144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7pPr>
            <a:lvl8pPr marL="13716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8pPr>
            <a:lvl9pPr marL="1828800" algn="l" rtl="0" eaLnBrk="1" fontAlgn="base" hangingPunct="1">
              <a:spcBef>
                <a:spcPct val="0"/>
              </a:spcBef>
              <a:spcAft>
                <a:spcPct val="0"/>
              </a:spcAft>
              <a:defRPr sz="2800">
                <a:solidFill>
                  <a:schemeClr val="bg1"/>
                </a:solidFill>
                <a:latin typeface="Arial" panose="020B0604020202020204" pitchFamily="34" charset="0"/>
                <a:ea typeface="黑体" panose="02010609060101010101" pitchFamily="2" charset="-122"/>
              </a:defRPr>
            </a:lvl9pPr>
          </a:lstStyle>
          <a:p>
            <a:pPr algn="ctr"/>
            <a:r>
              <a:rPr kumimoji="1" lang="en-US" altLang="zh-CN" sz="2400" i="0" dirty="0" smtClean="0">
                <a:solidFill>
                  <a:schemeClr val="accent1">
                    <a:lumMod val="75000"/>
                  </a:schemeClr>
                </a:solidFill>
              </a:rPr>
              <a:t>Martin Fowler </a:t>
            </a:r>
            <a:r>
              <a:rPr kumimoji="1" lang="zh-CN" altLang="en-US" sz="2400" i="0" dirty="0" smtClean="0">
                <a:solidFill>
                  <a:schemeClr val="accent1">
                    <a:lumMod val="75000"/>
                  </a:schemeClr>
                </a:solidFill>
              </a:rPr>
              <a:t>论持续集成</a:t>
            </a:r>
            <a:endParaRPr kumimoji="1" lang="zh-CN" altLang="en-US" sz="2400" i="0" dirty="0">
              <a:solidFill>
                <a:schemeClr val="accent1">
                  <a:lumMod val="75000"/>
                </a:schemeClr>
              </a:solidFill>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63688" y="661816"/>
            <a:ext cx="5808708" cy="468312"/>
          </a:xfrm>
        </p:spPr>
        <p:txBody>
          <a:bodyPr>
            <a:normAutofit fontScale="90000"/>
          </a:bodyPr>
          <a:lstStyle/>
          <a:p>
            <a:pPr algn="ctr"/>
            <a:r>
              <a:rPr kumimoji="1" lang="zh-CN" altLang="en-US" sz="3600" dirty="0" smtClean="0">
                <a:solidFill>
                  <a:schemeClr val="tx1"/>
                </a:solidFill>
              </a:rPr>
              <a:t>持续集成</a:t>
            </a:r>
            <a:endParaRPr kumimoji="1" lang="zh-CN" altLang="en-US" sz="3600" dirty="0" smtClean="0">
              <a:solidFill>
                <a:schemeClr val="tx1"/>
              </a:solidFill>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sp>
        <p:nvSpPr>
          <p:cNvPr id="6" name="矩形 5"/>
          <p:cNvSpPr/>
          <p:nvPr/>
        </p:nvSpPr>
        <p:spPr>
          <a:xfrm>
            <a:off x="3348503" y="1053495"/>
            <a:ext cx="2532380" cy="368300"/>
          </a:xfrm>
          <a:prstGeom prst="rect">
            <a:avLst/>
          </a:prstGeom>
        </p:spPr>
        <p:txBody>
          <a:bodyPr wrap="none">
            <a:spAutoFit/>
          </a:bodyPr>
          <a:lstStyle/>
          <a:p>
            <a:r>
              <a:rPr lang="en-US" altLang="zh-CN" dirty="0">
                <a:solidFill>
                  <a:schemeClr val="tx1"/>
                </a:solidFill>
              </a:rPr>
              <a:t>Continuous integration</a:t>
            </a:r>
            <a:r>
              <a:rPr lang="en-US" altLang="zh-CN" dirty="0">
                <a:solidFill>
                  <a:schemeClr val="bg1">
                    <a:lumMod val="85000"/>
                  </a:schemeClr>
                </a:solidFill>
              </a:rPr>
              <a:t> </a:t>
            </a:r>
            <a:endParaRPr lang="zh-CN" altLang="en-US" dirty="0">
              <a:solidFill>
                <a:schemeClr val="bg1">
                  <a:lumMod val="85000"/>
                </a:schemeClr>
              </a:solidFill>
            </a:endParaRPr>
          </a:p>
        </p:txBody>
      </p:sp>
      <p:sp>
        <p:nvSpPr>
          <p:cNvPr id="8" name="矩形 7"/>
          <p:cNvSpPr/>
          <p:nvPr/>
        </p:nvSpPr>
        <p:spPr>
          <a:xfrm>
            <a:off x="179512" y="1557299"/>
            <a:ext cx="8712968" cy="1198880"/>
          </a:xfrm>
          <a:prstGeom prst="rect">
            <a:avLst/>
          </a:prstGeom>
        </p:spPr>
        <p:txBody>
          <a:bodyPr wrap="square">
            <a:spAutoFit/>
          </a:bodyPr>
          <a:lstStyle/>
          <a:p>
            <a:r>
              <a:rPr lang="zh-CN" altLang="zh-CN" sz="2400" i="0" dirty="0" smtClean="0">
                <a:solidFill>
                  <a:srgbClr val="3366FF"/>
                </a:solidFill>
                <a:latin typeface="楷体" panose="02010609060101010101" charset="-122"/>
                <a:ea typeface="楷体" panose="02010609060101010101" charset="-122"/>
                <a:cs typeface="楷体" panose="02010609060101010101" charset="-122"/>
              </a:rPr>
              <a:t>持续集成是软件开发</a:t>
            </a:r>
            <a:r>
              <a:rPr lang="zh-CN" altLang="en-US" sz="2400" i="0" dirty="0" smtClean="0">
                <a:solidFill>
                  <a:srgbClr val="3366FF"/>
                </a:solidFill>
                <a:latin typeface="楷体" panose="02010609060101010101" charset="-122"/>
                <a:ea typeface="楷体" panose="02010609060101010101" charset="-122"/>
                <a:cs typeface="楷体" panose="02010609060101010101" charset="-122"/>
              </a:rPr>
              <a:t>越来越普遍的一种优秀</a:t>
            </a:r>
            <a:r>
              <a:rPr lang="zh-CN" altLang="zh-CN" sz="2400" i="0" dirty="0" smtClean="0">
                <a:solidFill>
                  <a:srgbClr val="3366FF"/>
                </a:solidFill>
                <a:latin typeface="楷体" panose="02010609060101010101" charset="-122"/>
                <a:ea typeface="楷体" panose="02010609060101010101" charset="-122"/>
                <a:cs typeface="楷体" panose="02010609060101010101" charset="-122"/>
              </a:rPr>
              <a:t>实践</a:t>
            </a:r>
            <a:r>
              <a:rPr lang="zh-CN" altLang="zh-CN" sz="2400" i="0" dirty="0">
                <a:solidFill>
                  <a:srgbClr val="3C8C93"/>
                </a:solidFill>
                <a:latin typeface="楷体" panose="02010609060101010101" charset="-122"/>
                <a:ea typeface="楷体" panose="02010609060101010101" charset="-122"/>
                <a:cs typeface="楷体" panose="02010609060101010101" charset="-122"/>
              </a:rPr>
              <a:t>，即团队开发成员经常集成他们的工作，</a:t>
            </a:r>
            <a:r>
              <a:rPr lang="zh-CN" altLang="zh-CN" sz="2400" i="0" dirty="0" smtClean="0">
                <a:solidFill>
                  <a:srgbClr val="3C8C93"/>
                </a:solidFill>
                <a:latin typeface="楷体" panose="02010609060101010101" charset="-122"/>
                <a:ea typeface="楷体" panose="02010609060101010101" charset="-122"/>
                <a:cs typeface="楷体" panose="02010609060101010101" charset="-122"/>
              </a:rPr>
              <a:t>通常每天</a:t>
            </a:r>
            <a:r>
              <a:rPr lang="zh-CN" altLang="en-US" sz="2400" i="0" dirty="0" smtClean="0">
                <a:solidFill>
                  <a:srgbClr val="3C8C93"/>
                </a:solidFill>
                <a:latin typeface="楷体" panose="02010609060101010101" charset="-122"/>
                <a:ea typeface="楷体" panose="02010609060101010101" charset="-122"/>
                <a:cs typeface="楷体" panose="02010609060101010101" charset="-122"/>
              </a:rPr>
              <a:t>新完成的代码</a:t>
            </a:r>
            <a:r>
              <a:rPr lang="zh-CN" altLang="zh-CN" sz="2400" i="0" dirty="0" smtClean="0">
                <a:solidFill>
                  <a:srgbClr val="3C8C93"/>
                </a:solidFill>
                <a:latin typeface="楷体" panose="02010609060101010101" charset="-122"/>
                <a:ea typeface="楷体" panose="02010609060101010101" charset="-122"/>
                <a:cs typeface="楷体" panose="02010609060101010101" charset="-122"/>
              </a:rPr>
              <a:t>至</a:t>
            </a:r>
            <a:r>
              <a:rPr lang="zh-CN" altLang="zh-CN" sz="2400" i="0" dirty="0">
                <a:solidFill>
                  <a:srgbClr val="3C8C93"/>
                </a:solidFill>
                <a:latin typeface="楷体" panose="02010609060101010101" charset="-122"/>
                <a:ea typeface="楷体" panose="02010609060101010101" charset="-122"/>
                <a:cs typeface="楷体" panose="02010609060101010101" charset="-122"/>
              </a:rPr>
              <a:t>少集成一次，也就意味着每天可能会发生多次集成 </a:t>
            </a:r>
            <a:endParaRPr kumimoji="1" lang="zh-CN" altLang="en-US" sz="2400" i="0" dirty="0">
              <a:solidFill>
                <a:srgbClr val="3C8C93"/>
              </a:solidFill>
              <a:latin typeface="楷体" panose="02010609060101010101" charset="-122"/>
              <a:ea typeface="楷体" panose="02010609060101010101" charset="-122"/>
              <a:cs typeface="楷体" panose="02010609060101010101" charset="-122"/>
            </a:endParaRPr>
          </a:p>
        </p:txBody>
      </p:sp>
      <p:pic>
        <p:nvPicPr>
          <p:cNvPr id="9" name="图片 8"/>
          <p:cNvPicPr>
            <a:picLocks noChangeAspect="1"/>
          </p:cNvPicPr>
          <p:nvPr/>
        </p:nvPicPr>
        <p:blipFill>
          <a:blip r:embed="rId1"/>
          <a:stretch>
            <a:fillRect/>
          </a:stretch>
        </p:blipFill>
        <p:spPr>
          <a:xfrm>
            <a:off x="2468245" y="2889250"/>
            <a:ext cx="4410710" cy="368871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877081"/>
            <a:ext cx="6024732" cy="468312"/>
          </a:xfrm>
        </p:spPr>
        <p:txBody>
          <a:bodyPr>
            <a:normAutofit fontScale="90000"/>
          </a:bodyPr>
          <a:lstStyle/>
          <a:p>
            <a:pPr algn="ctr"/>
            <a:r>
              <a:rPr kumimoji="1" lang="zh-CN" altLang="en-US" sz="3600" dirty="0">
                <a:solidFill>
                  <a:schemeClr val="tx1"/>
                </a:solidFill>
              </a:rPr>
              <a:t>如何做好持续集成？</a:t>
            </a:r>
            <a:endParaRPr kumimoji="1" lang="zh-CN" altLang="en-US" sz="3600" dirty="0">
              <a:solidFill>
                <a:schemeClr val="tx1"/>
              </a:solidFill>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sp>
        <p:nvSpPr>
          <p:cNvPr id="6" name="矩形 5"/>
          <p:cNvSpPr/>
          <p:nvPr/>
        </p:nvSpPr>
        <p:spPr>
          <a:xfrm>
            <a:off x="971600" y="1628800"/>
            <a:ext cx="7560840" cy="4075430"/>
          </a:xfrm>
          <a:prstGeom prst="rect">
            <a:avLst/>
          </a:prstGeom>
          <a:solidFill>
            <a:schemeClr val="accent2">
              <a:lumMod val="20000"/>
              <a:lumOff val="80000"/>
            </a:schemeClr>
          </a:solidFill>
          <a:effectLst>
            <a:glow rad="101600">
              <a:schemeClr val="accent6">
                <a:lumMod val="40000"/>
                <a:lumOff val="60000"/>
                <a:alpha val="75000"/>
              </a:schemeClr>
            </a:glow>
          </a:effectLst>
        </p:spPr>
        <p:txBody>
          <a:bodyPr wrap="square">
            <a:spAutoFit/>
          </a:bodyPr>
          <a:lstStyle/>
          <a:p>
            <a:pPr marL="400050" indent="-400050" eaLnBrk="0" hangingPunct="0">
              <a:lnSpc>
                <a:spcPct val="120000"/>
              </a:lnSpc>
              <a:spcBef>
                <a:spcPct val="20000"/>
              </a:spcBef>
              <a:buClr>
                <a:schemeClr val="accent1">
                  <a:lumMod val="50000"/>
                </a:schemeClr>
              </a:buClr>
              <a:buSzPct val="90000"/>
              <a:buFont typeface="+mj-lt"/>
              <a:buAutoNum type="romanUcPeriod"/>
              <a:tabLst>
                <a:tab pos="365125" algn="l"/>
                <a:tab pos="571500" algn="l"/>
              </a:tabLst>
            </a:pPr>
            <a:r>
              <a:rPr lang="zh-CN" altLang="en-US" dirty="0" smtClean="0">
                <a:latin typeface="+mn-lt"/>
                <a:ea typeface="楷体" panose="02010609060101010101" charset="-122"/>
                <a:cs typeface="楷体" panose="02010609060101010101" charset="-122"/>
                <a:hlinkClick r:id="rId1"/>
              </a:rPr>
              <a:t>维护</a:t>
            </a:r>
            <a:r>
              <a:rPr lang="zh-CN" altLang="en-US" dirty="0" smtClean="0">
                <a:latin typeface="+mn-lt"/>
                <a:ea typeface="楷体" panose="02010609060101010101" charset="-122"/>
                <a:cs typeface="楷体" panose="02010609060101010101" charset="-122"/>
              </a:rPr>
              <a:t>单一的代码库</a:t>
            </a:r>
            <a:endParaRPr lang="zh-CN" altLang="zh-CN" dirty="0">
              <a:latin typeface="+mn-lt"/>
              <a:ea typeface="楷体" panose="02010609060101010101" charset="-122"/>
              <a:cs typeface="楷体" panose="02010609060101010101" charset="-122"/>
            </a:endParaRPr>
          </a:p>
          <a:p>
            <a:pPr marL="400050" indent="-400050" eaLnBrk="0" hangingPunct="0">
              <a:lnSpc>
                <a:spcPct val="120000"/>
              </a:lnSpc>
              <a:spcBef>
                <a:spcPct val="20000"/>
              </a:spcBef>
              <a:buClr>
                <a:schemeClr val="accent1">
                  <a:lumMod val="50000"/>
                </a:schemeClr>
              </a:buClr>
              <a:buSzPct val="90000"/>
              <a:buFont typeface="+mj-lt"/>
              <a:buAutoNum type="romanUcPeriod"/>
              <a:tabLst>
                <a:tab pos="365125" algn="l"/>
                <a:tab pos="571500" algn="l"/>
              </a:tabLst>
            </a:pPr>
            <a:r>
              <a:rPr lang="zh-CN" altLang="en-US" dirty="0">
                <a:latin typeface="+mn-lt"/>
                <a:ea typeface="楷体" panose="02010609060101010101" charset="-122"/>
                <a:cs typeface="楷体" panose="02010609060101010101" charset="-122"/>
                <a:hlinkClick r:id="rId2"/>
              </a:rPr>
              <a:t>每人</a:t>
            </a:r>
            <a:r>
              <a:rPr lang="zh-CN" altLang="en-US" dirty="0">
                <a:latin typeface="+mn-lt"/>
                <a:ea typeface="楷体" panose="02010609060101010101" charset="-122"/>
                <a:cs typeface="楷体" panose="02010609060101010101" charset="-122"/>
              </a:rPr>
              <a:t>每天及时将自己的代码提交到产品代码主干上。代码版本管理会有多个分支，但主干只有一条，这样做可以确保最新的代码同步。</a:t>
            </a:r>
            <a:endParaRPr lang="zh-CN" altLang="zh-CN" dirty="0">
              <a:latin typeface="+mn-lt"/>
              <a:ea typeface="楷体" panose="02010609060101010101" charset="-122"/>
              <a:cs typeface="楷体" panose="02010609060101010101" charset="-122"/>
            </a:endParaRPr>
          </a:p>
          <a:p>
            <a:pPr marL="400050" indent="-400050" eaLnBrk="0" hangingPunct="0">
              <a:lnSpc>
                <a:spcPct val="120000"/>
              </a:lnSpc>
              <a:spcBef>
                <a:spcPct val="20000"/>
              </a:spcBef>
              <a:buClr>
                <a:schemeClr val="accent1">
                  <a:lumMod val="50000"/>
                </a:schemeClr>
              </a:buClr>
              <a:buSzPct val="90000"/>
              <a:buFont typeface="+mj-lt"/>
              <a:buAutoNum type="romanUcPeriod"/>
              <a:tabLst>
                <a:tab pos="365125" algn="l"/>
                <a:tab pos="571500" algn="l"/>
              </a:tabLst>
            </a:pPr>
            <a:r>
              <a:rPr lang="zh-CN" altLang="en-US" dirty="0">
                <a:latin typeface="+mn-lt"/>
                <a:ea typeface="楷体" panose="02010609060101010101" charset="-122"/>
                <a:cs typeface="楷体" panose="02010609060101010101" charset="-122"/>
                <a:hlinkClick r:id="rId3"/>
              </a:rPr>
              <a:t>应</a:t>
            </a:r>
            <a:r>
              <a:rPr lang="zh-CN" altLang="en-US" dirty="0">
                <a:latin typeface="+mn-lt"/>
                <a:ea typeface="楷体" panose="02010609060101010101" charset="-122"/>
                <a:cs typeface="楷体" panose="02010609060101010101" charset="-122"/>
              </a:rPr>
              <a:t>在产品运行的克隆环境上运行测试，尽量确保测试环境和产品运行环境的一致性</a:t>
            </a:r>
            <a:endParaRPr lang="zh-CN" altLang="zh-CN" dirty="0">
              <a:latin typeface="+mn-lt"/>
              <a:ea typeface="楷体" panose="02010609060101010101" charset="-122"/>
              <a:cs typeface="楷体" panose="02010609060101010101" charset="-122"/>
            </a:endParaRPr>
          </a:p>
          <a:p>
            <a:pPr marL="400050" indent="-400050" eaLnBrk="0" hangingPunct="0">
              <a:lnSpc>
                <a:spcPct val="120000"/>
              </a:lnSpc>
              <a:spcBef>
                <a:spcPct val="20000"/>
              </a:spcBef>
              <a:buClr>
                <a:schemeClr val="accent1">
                  <a:lumMod val="50000"/>
                </a:schemeClr>
              </a:buClr>
              <a:buSzPct val="90000"/>
              <a:buFont typeface="+mj-lt"/>
              <a:buAutoNum type="romanUcPeriod"/>
              <a:tabLst>
                <a:tab pos="365125" algn="l"/>
                <a:tab pos="571500" algn="l"/>
              </a:tabLst>
            </a:pPr>
            <a:r>
              <a:rPr lang="zh-CN" altLang="zh-CN" dirty="0">
                <a:latin typeface="+mn-lt"/>
                <a:ea typeface="楷体" panose="02010609060101010101" charset="-122"/>
                <a:cs typeface="楷体" panose="02010609060101010101" charset="-122"/>
              </a:rPr>
              <a:t>版本构建速度很快，</a:t>
            </a:r>
            <a:r>
              <a:rPr lang="en-US" altLang="zh-CN" dirty="0">
                <a:latin typeface="+mn-lt"/>
                <a:ea typeface="楷体" panose="02010609060101010101" charset="-122"/>
                <a:cs typeface="楷体" panose="02010609060101010101" charset="-122"/>
              </a:rPr>
              <a:t>1</a:t>
            </a:r>
            <a:r>
              <a:rPr lang="zh-CN" altLang="en-US" dirty="0">
                <a:latin typeface="+mn-lt"/>
                <a:ea typeface="楷体" panose="02010609060101010101" charset="-122"/>
                <a:cs typeface="楷体" panose="02010609060101010101" charset="-122"/>
              </a:rPr>
              <a:t>小时或</a:t>
            </a:r>
            <a:r>
              <a:rPr lang="en-US" altLang="zh-CN" dirty="0">
                <a:latin typeface="+mn-lt"/>
                <a:ea typeface="楷体" panose="02010609060101010101" charset="-122"/>
                <a:cs typeface="楷体" panose="02010609060101010101" charset="-122"/>
              </a:rPr>
              <a:t>2</a:t>
            </a:r>
            <a:r>
              <a:rPr lang="zh-CN" altLang="en-US" dirty="0">
                <a:latin typeface="+mn-lt"/>
                <a:ea typeface="楷体" panose="02010609060101010101" charset="-122"/>
                <a:cs typeface="楷体" panose="02010609060101010101" charset="-122"/>
              </a:rPr>
              <a:t>小时</a:t>
            </a:r>
            <a:endParaRPr lang="zh-CN" altLang="zh-CN" dirty="0">
              <a:latin typeface="+mn-lt"/>
              <a:ea typeface="楷体" panose="02010609060101010101" charset="-122"/>
              <a:cs typeface="楷体" panose="02010609060101010101" charset="-122"/>
            </a:endParaRPr>
          </a:p>
          <a:p>
            <a:pPr marL="400050" indent="-400050" eaLnBrk="0" hangingPunct="0">
              <a:lnSpc>
                <a:spcPct val="120000"/>
              </a:lnSpc>
              <a:spcBef>
                <a:spcPct val="20000"/>
              </a:spcBef>
              <a:buClr>
                <a:schemeClr val="accent1">
                  <a:lumMod val="50000"/>
                </a:schemeClr>
              </a:buClr>
              <a:buSzPct val="90000"/>
              <a:buFont typeface="+mj-lt"/>
              <a:buAutoNum type="romanUcPeriod"/>
              <a:tabLst>
                <a:tab pos="365125" algn="l"/>
                <a:tab pos="571500" algn="l"/>
              </a:tabLst>
            </a:pPr>
            <a:r>
              <a:rPr lang="zh-CN" altLang="en-US" dirty="0">
                <a:latin typeface="+mn-lt"/>
                <a:ea typeface="楷体" panose="02010609060101010101" charset="-122"/>
                <a:cs typeface="楷体" panose="02010609060101010101" charset="-122"/>
                <a:hlinkClick r:id="rId4"/>
              </a:rPr>
              <a:t>造成</a:t>
            </a:r>
            <a:r>
              <a:rPr lang="zh-CN" altLang="en-US" dirty="0">
                <a:latin typeface="+mn-lt"/>
                <a:ea typeface="楷体" panose="02010609060101010101" charset="-122"/>
                <a:cs typeface="楷体" panose="02010609060101010101" charset="-122"/>
              </a:rPr>
              <a:t>版本无法构建的缺陷要立刻修复，确保构建成功才能进行版本验证</a:t>
            </a:r>
            <a:endParaRPr lang="zh-CN" altLang="en-US" dirty="0">
              <a:latin typeface="+mn-lt"/>
              <a:ea typeface="楷体" panose="02010609060101010101" charset="-122"/>
              <a:cs typeface="楷体" panose="02010609060101010101" charset="-122"/>
            </a:endParaRPr>
          </a:p>
          <a:p>
            <a:pPr marL="400050" indent="-400050" eaLnBrk="0" hangingPunct="0">
              <a:lnSpc>
                <a:spcPct val="120000"/>
              </a:lnSpc>
              <a:spcBef>
                <a:spcPct val="20000"/>
              </a:spcBef>
              <a:buClr>
                <a:schemeClr val="accent1">
                  <a:lumMod val="50000"/>
                </a:schemeClr>
              </a:buClr>
              <a:buSzPct val="90000"/>
              <a:buFont typeface="+mj-lt"/>
              <a:buAutoNum type="romanUcPeriod"/>
              <a:tabLst>
                <a:tab pos="365125" algn="l"/>
                <a:tab pos="571500" algn="l"/>
              </a:tabLst>
            </a:pPr>
            <a:r>
              <a:rPr lang="zh-CN" altLang="zh-CN" dirty="0">
                <a:latin typeface="+mn-lt"/>
                <a:ea typeface="楷体" panose="02010609060101010101" charset="-122"/>
                <a:cs typeface="楷体" panose="02010609060101010101" charset="-122"/>
              </a:rPr>
              <a:t>每人能较容易地拿到最新的可执行版本，及时浏览团队实现的产品功能</a:t>
            </a:r>
            <a:r>
              <a:rPr lang="zh-CN" altLang="zh-CN" dirty="0">
                <a:latin typeface="+mn-lt"/>
                <a:ea typeface="楷体" panose="02010609060101010101" charset="-122"/>
                <a:cs typeface="楷体" panose="02010609060101010101" charset="-122"/>
              </a:rPr>
              <a:t>特性</a:t>
            </a:r>
            <a:endParaRPr lang="zh-CN" altLang="zh-CN" dirty="0">
              <a:latin typeface="+mn-lt"/>
              <a:ea typeface="楷体" panose="02010609060101010101" charset="-122"/>
              <a:cs typeface="楷体" panose="02010609060101010101" charset="-122"/>
            </a:endParaRPr>
          </a:p>
          <a:p>
            <a:pPr indent="0" eaLnBrk="0" hangingPunct="0">
              <a:lnSpc>
                <a:spcPct val="120000"/>
              </a:lnSpc>
              <a:spcBef>
                <a:spcPct val="20000"/>
              </a:spcBef>
              <a:buClr>
                <a:schemeClr val="accent1">
                  <a:lumMod val="50000"/>
                </a:schemeClr>
              </a:buClr>
              <a:buSzPct val="90000"/>
              <a:buFont typeface="+mj-lt"/>
              <a:buNone/>
              <a:tabLst>
                <a:tab pos="365125" algn="l"/>
                <a:tab pos="571500" algn="l"/>
              </a:tabLst>
            </a:pPr>
            <a:endParaRPr lang="zh-CN" altLang="zh-CN" dirty="0">
              <a:latin typeface="+mn-lt"/>
              <a:ea typeface="楷体" panose="02010609060101010101" charset="-122"/>
              <a:cs typeface="楷体" panose="02010609060101010101" charset="-122"/>
            </a:endParaRPr>
          </a:p>
        </p:txBody>
      </p:sp>
      <p:sp>
        <p:nvSpPr>
          <p:cNvPr id="7" name="矩形 6"/>
          <p:cNvSpPr/>
          <p:nvPr/>
        </p:nvSpPr>
        <p:spPr>
          <a:xfrm>
            <a:off x="1763688" y="5947390"/>
            <a:ext cx="6192688" cy="337185"/>
          </a:xfrm>
          <a:prstGeom prst="rect">
            <a:avLst/>
          </a:prstGeom>
        </p:spPr>
        <p:txBody>
          <a:bodyPr wrap="square">
            <a:spAutoFit/>
          </a:bodyPr>
          <a:lstStyle/>
          <a:p>
            <a:r>
              <a:rPr lang="en-US" altLang="zh-CN" sz="1600" u="sng" dirty="0" smtClean="0">
                <a:hlinkClick r:id="rId5"/>
              </a:rPr>
              <a:t>http</a:t>
            </a:r>
            <a:r>
              <a:rPr lang="en-US" altLang="zh-CN" sz="1600" u="sng" dirty="0">
                <a:hlinkClick r:id="rId5"/>
              </a:rPr>
              <a:t>://martinfowler.com/articles/continuousIntegration.html</a:t>
            </a:r>
            <a:r>
              <a:rPr lang="en-US" altLang="zh-CN" sz="1600" dirty="0"/>
              <a:t> </a:t>
            </a:r>
            <a:endParaRPr lang="zh-CN" altLang="zh-CN" sz="1600" dirty="0"/>
          </a:p>
        </p:txBody>
      </p:sp>
      <p:sp>
        <p:nvSpPr>
          <p:cNvPr id="8" name="文本框 7"/>
          <p:cNvSpPr txBox="1"/>
          <p:nvPr/>
        </p:nvSpPr>
        <p:spPr>
          <a:xfrm>
            <a:off x="971602" y="5917168"/>
            <a:ext cx="1015915" cy="368300"/>
          </a:xfrm>
          <a:prstGeom prst="rect">
            <a:avLst/>
          </a:prstGeom>
          <a:noFill/>
        </p:spPr>
        <p:txBody>
          <a:bodyPr wrap="square" rtlCol="0">
            <a:spAutoFit/>
          </a:bodyPr>
          <a:lstStyle/>
          <a:p>
            <a:r>
              <a:rPr kumimoji="1" lang="en-US" altLang="zh-CN" dirty="0" smtClean="0">
                <a:solidFill>
                  <a:srgbClr val="0000FF"/>
                </a:solidFill>
              </a:rPr>
              <a:t>FROM</a:t>
            </a:r>
            <a:r>
              <a:rPr kumimoji="1" lang="zh-CN" altLang="en-US" dirty="0" smtClean="0">
                <a:solidFill>
                  <a:srgbClr val="0000FF"/>
                </a:solidFill>
              </a:rPr>
              <a:t>：</a:t>
            </a:r>
            <a:endParaRPr kumimoji="1" lang="zh-CN" altLang="en-US"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p:tgtEl>
                                          <p:spTgt spid="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p:tgtEl>
                                          <p:spTgt spid="6">
                                            <p:txEl>
                                              <p:pRg st="1" end="1"/>
                                            </p:txEl>
                                          </p:spTgt>
                                        </p:tgtEl>
                                        <p:attrNameLst>
                                          <p:attrName>ppt_y</p:attrName>
                                        </p:attrNameLst>
                                      </p:cBhvr>
                                      <p:tavLst>
                                        <p:tav tm="0">
                                          <p:val>
                                            <p:strVal val="#ppt_y+#ppt_h*1.125000"/>
                                          </p:val>
                                        </p:tav>
                                        <p:tav tm="100000">
                                          <p:val>
                                            <p:strVal val="#ppt_y"/>
                                          </p:val>
                                        </p:tav>
                                      </p:tavLst>
                                    </p:anim>
                                    <p:animEffect transition="in" filter="wipe(up)">
                                      <p:cBhvr>
                                        <p:cTn id="14" dur="500"/>
                                        <p:tgtEl>
                                          <p:spTgt spid="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p:tgtEl>
                                          <p:spTgt spid="6">
                                            <p:txEl>
                                              <p:pRg st="2" end="2"/>
                                            </p:txEl>
                                          </p:spTgt>
                                        </p:tgtEl>
                                        <p:attrNameLst>
                                          <p:attrName>ppt_y</p:attrName>
                                        </p:attrNameLst>
                                      </p:cBhvr>
                                      <p:tavLst>
                                        <p:tav tm="0">
                                          <p:val>
                                            <p:strVal val="#ppt_y+#ppt_h*1.125000"/>
                                          </p:val>
                                        </p:tav>
                                        <p:tav tm="100000">
                                          <p:val>
                                            <p:strVal val="#ppt_y"/>
                                          </p:val>
                                        </p:tav>
                                      </p:tavLst>
                                    </p:anim>
                                    <p:animEffect transition="in" filter="wipe(up)">
                                      <p:cBhvr>
                                        <p:cTn id="20" dur="500"/>
                                        <p:tgtEl>
                                          <p:spTgt spid="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p:tgtEl>
                                          <p:spTgt spid="6">
                                            <p:txEl>
                                              <p:pRg st="3" end="3"/>
                                            </p:txEl>
                                          </p:spTgt>
                                        </p:tgtEl>
                                        <p:attrNameLst>
                                          <p:attrName>ppt_y</p:attrName>
                                        </p:attrNameLst>
                                      </p:cBhvr>
                                      <p:tavLst>
                                        <p:tav tm="0">
                                          <p:val>
                                            <p:strVal val="#ppt_y+#ppt_h*1.125000"/>
                                          </p:val>
                                        </p:tav>
                                        <p:tav tm="100000">
                                          <p:val>
                                            <p:strVal val="#ppt_y"/>
                                          </p:val>
                                        </p:tav>
                                      </p:tavLst>
                                    </p:anim>
                                    <p:animEffect transition="in" filter="wipe(up)">
                                      <p:cBhvr>
                                        <p:cTn id="26" dur="500"/>
                                        <p:tgtEl>
                                          <p:spTgt spid="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p:tgtEl>
                                          <p:spTgt spid="6">
                                            <p:txEl>
                                              <p:pRg st="4" end="4"/>
                                            </p:txEl>
                                          </p:spTgt>
                                        </p:tgtEl>
                                        <p:attrNameLst>
                                          <p:attrName>ppt_y</p:attrName>
                                        </p:attrNameLst>
                                      </p:cBhvr>
                                      <p:tavLst>
                                        <p:tav tm="0">
                                          <p:val>
                                            <p:strVal val="#ppt_y+#ppt_h*1.125000"/>
                                          </p:val>
                                        </p:tav>
                                        <p:tav tm="100000">
                                          <p:val>
                                            <p:strVal val="#ppt_y"/>
                                          </p:val>
                                        </p:tav>
                                      </p:tavLst>
                                    </p:anim>
                                    <p:animEffect transition="in" filter="wipe(up)">
                                      <p:cBhvr>
                                        <p:cTn id="32" dur="500"/>
                                        <p:tgtEl>
                                          <p:spTgt spid="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nodeType="clickEffect">
                                  <p:stCondLst>
                                    <p:cond delay="0"/>
                                  </p:stCondLst>
                                  <p:childTnLst>
                                    <p:set>
                                      <p:cBhvr>
                                        <p:cTn id="36" dur="1" fill="hold">
                                          <p:stCondLst>
                                            <p:cond delay="0"/>
                                          </p:stCondLst>
                                        </p:cTn>
                                        <p:tgtEl>
                                          <p:spTgt spid="6">
                                            <p:txEl>
                                              <p:pRg st="5" end="5"/>
                                            </p:txEl>
                                          </p:spTgt>
                                        </p:tgtEl>
                                        <p:attrNameLst>
                                          <p:attrName>style.visibility</p:attrName>
                                        </p:attrNameLst>
                                      </p:cBhvr>
                                      <p:to>
                                        <p:strVal val="visible"/>
                                      </p:to>
                                    </p:set>
                                    <p:anim calcmode="lin" valueType="num">
                                      <p:cBhvr additive="base">
                                        <p:cTn id="37" dur="500"/>
                                        <p:tgtEl>
                                          <p:spTgt spid="6">
                                            <p:txEl>
                                              <p:pRg st="5" end="5"/>
                                            </p:txEl>
                                          </p:spTgt>
                                        </p:tgtEl>
                                        <p:attrNameLst>
                                          <p:attrName>ppt_y</p:attrName>
                                        </p:attrNameLst>
                                      </p:cBhvr>
                                      <p:tavLst>
                                        <p:tav tm="0">
                                          <p:val>
                                            <p:strVal val="#ppt_y+#ppt_h*1.125000"/>
                                          </p:val>
                                        </p:tav>
                                        <p:tav tm="100000">
                                          <p:val>
                                            <p:strVal val="#ppt_y"/>
                                          </p:val>
                                        </p:tav>
                                      </p:tavLst>
                                    </p:anim>
                                    <p:animEffect transition="in" filter="wipe(up)">
                                      <p:cBhvr>
                                        <p:cTn id="38"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877081"/>
            <a:ext cx="6696744" cy="468312"/>
          </a:xfrm>
        </p:spPr>
        <p:txBody>
          <a:bodyPr>
            <a:normAutofit fontScale="90000"/>
          </a:bodyPr>
          <a:lstStyle/>
          <a:p>
            <a:pPr algn="ctr"/>
            <a:r>
              <a:rPr kumimoji="1" lang="en-US" altLang="zh-CN" sz="3600" dirty="0" smtClean="0">
                <a:solidFill>
                  <a:schemeClr val="tx1"/>
                </a:solidFill>
              </a:rPr>
              <a:t>CI</a:t>
            </a:r>
            <a:r>
              <a:rPr kumimoji="1" lang="zh-CN" altLang="en-US" sz="3600" dirty="0" smtClean="0">
                <a:solidFill>
                  <a:schemeClr val="tx1"/>
                </a:solidFill>
              </a:rPr>
              <a:t>环境是支撑</a:t>
            </a:r>
            <a:r>
              <a:rPr kumimoji="1" lang="en-US" altLang="zh-CN" sz="3600" dirty="0" smtClean="0">
                <a:solidFill>
                  <a:schemeClr val="tx1"/>
                </a:solidFill>
              </a:rPr>
              <a:t>CI</a:t>
            </a:r>
            <a:r>
              <a:rPr kumimoji="1" lang="zh-CN" altLang="en-US" sz="3600" dirty="0" smtClean="0">
                <a:solidFill>
                  <a:schemeClr val="tx1"/>
                </a:solidFill>
              </a:rPr>
              <a:t>实施的基础设施</a:t>
            </a:r>
            <a:endParaRPr kumimoji="1" lang="zh-CN" altLang="en-US" sz="3600" dirty="0" smtClean="0">
              <a:solidFill>
                <a:schemeClr val="tx1"/>
              </a:solidFill>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pic>
        <p:nvPicPr>
          <p:cNvPr id="3" name="图片 2" descr="屏幕快照 2015-03-06 下午3.15.52.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14" y="1556792"/>
            <a:ext cx="9140386" cy="4729708"/>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968729"/>
            <a:ext cx="6400800" cy="406136"/>
          </a:xfrm>
        </p:spPr>
        <p:txBody>
          <a:bodyPr>
            <a:normAutofit fontScale="90000"/>
          </a:bodyPr>
          <a:lstStyle/>
          <a:p>
            <a:pPr algn="ctr"/>
            <a:r>
              <a:rPr kumimoji="1" lang="zh-CN" altLang="en-US" sz="3600" dirty="0" smtClean="0">
                <a:solidFill>
                  <a:schemeClr val="tx1"/>
                </a:solidFill>
              </a:rPr>
              <a:t>持续集成的环境</a:t>
            </a:r>
            <a:endParaRPr kumimoji="1" lang="zh-CN" altLang="en-US" sz="3600" dirty="0" smtClean="0">
              <a:solidFill>
                <a:schemeClr val="tx1"/>
              </a:solidFill>
            </a:endParaRPr>
          </a:p>
        </p:txBody>
      </p:sp>
      <p:sp>
        <p:nvSpPr>
          <p:cNvPr id="5" name="幻灯片编号占位符 4"/>
          <p:cNvSpPr>
            <a:spLocks noGrp="1"/>
          </p:cNvSpPr>
          <p:nvPr>
            <p:ph type="sldNum" sz="quarter" idx="11"/>
          </p:nvPr>
        </p:nvSpPr>
        <p:spPr>
          <a:xfrm>
            <a:off x="0" y="6065686"/>
            <a:ext cx="838200" cy="218282"/>
          </a:xfrm>
        </p:spPr>
        <p:txBody>
          <a:bodyPr>
            <a:normAutofit fontScale="90000"/>
          </a:bodyPr>
          <a:lstStyle/>
          <a:p>
            <a:pPr>
              <a:defRPr/>
            </a:pPr>
            <a:fld id="{CFE9AB88-903E-4CEF-B04B-68BD478124A5}" type="slidenum">
              <a:rPr lang="zh-CN" altLang="en-US" smtClean="0"/>
            </a:fld>
            <a:endParaRPr lang="en-US" altLang="zh-CN" dirty="0"/>
          </a:p>
        </p:txBody>
      </p:sp>
      <p:sp>
        <p:nvSpPr>
          <p:cNvPr id="4" name="文本框 3"/>
          <p:cNvSpPr txBox="1"/>
          <p:nvPr/>
        </p:nvSpPr>
        <p:spPr>
          <a:xfrm>
            <a:off x="5292080" y="4149080"/>
            <a:ext cx="1097280" cy="368300"/>
          </a:xfrm>
          <a:prstGeom prst="rect">
            <a:avLst/>
          </a:prstGeom>
          <a:solidFill>
            <a:schemeClr val="bg1"/>
          </a:solidFill>
        </p:spPr>
        <p:txBody>
          <a:bodyPr wrap="none" rtlCol="0">
            <a:spAutoFit/>
          </a:bodyPr>
          <a:lstStyle/>
          <a:p>
            <a:r>
              <a:rPr kumimoji="1" lang="zh-CN" altLang="en-US" i="0" dirty="0" smtClean="0">
                <a:solidFill>
                  <a:srgbClr val="3366FF"/>
                </a:solidFill>
              </a:rPr>
              <a:t>源代码库</a:t>
            </a:r>
            <a:endParaRPr kumimoji="1" lang="zh-CN" altLang="en-US" i="0" dirty="0">
              <a:solidFill>
                <a:srgbClr val="3366FF"/>
              </a:solidFill>
            </a:endParaRPr>
          </a:p>
        </p:txBody>
      </p:sp>
      <p:sp>
        <p:nvSpPr>
          <p:cNvPr id="6" name="文本框 5"/>
          <p:cNvSpPr txBox="1"/>
          <p:nvPr/>
        </p:nvSpPr>
        <p:spPr>
          <a:xfrm>
            <a:off x="1115616" y="3248980"/>
            <a:ext cx="1325880" cy="368300"/>
          </a:xfrm>
          <a:prstGeom prst="rect">
            <a:avLst/>
          </a:prstGeom>
          <a:solidFill>
            <a:schemeClr val="bg1"/>
          </a:solidFill>
        </p:spPr>
        <p:txBody>
          <a:bodyPr wrap="none" rtlCol="0">
            <a:spAutoFit/>
          </a:bodyPr>
          <a:lstStyle/>
          <a:p>
            <a:r>
              <a:rPr kumimoji="1" lang="zh-CN" altLang="en-US" i="0" dirty="0" smtClean="0">
                <a:solidFill>
                  <a:srgbClr val="3366FF"/>
                </a:solidFill>
              </a:rPr>
              <a:t>构建服务器</a:t>
            </a:r>
            <a:endParaRPr kumimoji="1" lang="zh-CN" altLang="en-US" i="0" dirty="0">
              <a:solidFill>
                <a:srgbClr val="3366FF"/>
              </a:solidFill>
            </a:endParaRPr>
          </a:p>
        </p:txBody>
      </p:sp>
      <p:pic>
        <p:nvPicPr>
          <p:cNvPr id="11" name="图片 10" descr="屏幕快照 2014-10-14 下午10.01.4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076056" y="1700809"/>
            <a:ext cx="792088" cy="972366"/>
          </a:xfrm>
          <a:prstGeom prst="rect">
            <a:avLst/>
          </a:prstGeom>
        </p:spPr>
      </p:pic>
      <p:pic>
        <p:nvPicPr>
          <p:cNvPr id="12" name="图片 11" descr="屏幕快照 2014-10-14 下午10.01.2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7984" y="4077072"/>
            <a:ext cx="858152" cy="936104"/>
          </a:xfrm>
          <a:prstGeom prst="rect">
            <a:avLst/>
          </a:prstGeom>
        </p:spPr>
      </p:pic>
      <p:pic>
        <p:nvPicPr>
          <p:cNvPr id="22" name="图片 21" descr="屏幕快照 2014-10-14 下午10.01.4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83768" y="2924945"/>
            <a:ext cx="792088" cy="972366"/>
          </a:xfrm>
          <a:prstGeom prst="rect">
            <a:avLst/>
          </a:prstGeom>
        </p:spPr>
      </p:pic>
      <p:sp>
        <p:nvSpPr>
          <p:cNvPr id="23" name="文本框 22"/>
          <p:cNvSpPr txBox="1"/>
          <p:nvPr/>
        </p:nvSpPr>
        <p:spPr>
          <a:xfrm>
            <a:off x="7020272" y="3068960"/>
            <a:ext cx="1554480" cy="368300"/>
          </a:xfrm>
          <a:prstGeom prst="rect">
            <a:avLst/>
          </a:prstGeom>
          <a:solidFill>
            <a:schemeClr val="bg1"/>
          </a:solidFill>
        </p:spPr>
        <p:txBody>
          <a:bodyPr wrap="none" rtlCol="0">
            <a:spAutoFit/>
          </a:bodyPr>
          <a:lstStyle/>
          <a:p>
            <a:r>
              <a:rPr kumimoji="1" lang="zh-CN" altLang="en-US" i="0" dirty="0" smtClean="0">
                <a:solidFill>
                  <a:srgbClr val="3366FF"/>
                </a:solidFill>
              </a:rPr>
              <a:t>集成调度中心</a:t>
            </a:r>
            <a:endParaRPr kumimoji="1" lang="zh-CN" altLang="en-US" i="0" dirty="0">
              <a:solidFill>
                <a:srgbClr val="3366FF"/>
              </a:solidFill>
            </a:endParaRPr>
          </a:p>
        </p:txBody>
      </p:sp>
      <p:pic>
        <p:nvPicPr>
          <p:cNvPr id="24" name="图片 23" descr="屏幕快照 2014-10-14 下午10.07.2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8184" y="2828934"/>
            <a:ext cx="764412" cy="882013"/>
          </a:xfrm>
          <a:prstGeom prst="rect">
            <a:avLst/>
          </a:prstGeom>
        </p:spPr>
      </p:pic>
      <p:cxnSp>
        <p:nvCxnSpPr>
          <p:cNvPr id="26" name="直线箭头连接符 25"/>
          <p:cNvCxnSpPr>
            <a:stCxn id="24" idx="0"/>
            <a:endCxn id="11" idx="3"/>
          </p:cNvCxnSpPr>
          <p:nvPr/>
        </p:nvCxnSpPr>
        <p:spPr bwMode="auto">
          <a:xfrm flipH="1" flipV="1">
            <a:off x="5868144" y="2186992"/>
            <a:ext cx="742246" cy="641943"/>
          </a:xfrm>
          <a:prstGeom prst="straightConnector1">
            <a:avLst/>
          </a:prstGeom>
          <a:solidFill>
            <a:schemeClr val="accent1"/>
          </a:solidFill>
          <a:ln w="9525" cap="flat" cmpd="sng" algn="ctr">
            <a:solidFill>
              <a:schemeClr val="tx1"/>
            </a:solidFill>
            <a:prstDash val="solid"/>
            <a:round/>
            <a:headEnd type="none" w="med" len="med"/>
            <a:tailEnd type="arrow"/>
          </a:ln>
          <a:effectLst/>
        </p:spPr>
      </p:cxnSp>
      <p:cxnSp>
        <p:nvCxnSpPr>
          <p:cNvPr id="27" name="直线箭头连接符 26"/>
          <p:cNvCxnSpPr>
            <a:stCxn id="24" idx="1"/>
            <a:endCxn id="22" idx="3"/>
          </p:cNvCxnSpPr>
          <p:nvPr/>
        </p:nvCxnSpPr>
        <p:spPr bwMode="auto">
          <a:xfrm flipH="1">
            <a:off x="3275856" y="3269941"/>
            <a:ext cx="2952328" cy="141186"/>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cxnSp>
        <p:nvCxnSpPr>
          <p:cNvPr id="30" name="直线箭头连接符 29"/>
          <p:cNvCxnSpPr>
            <a:endCxn id="12" idx="0"/>
          </p:cNvCxnSpPr>
          <p:nvPr/>
        </p:nvCxnSpPr>
        <p:spPr bwMode="auto">
          <a:xfrm flipH="1">
            <a:off x="4857060" y="3368994"/>
            <a:ext cx="1443132" cy="708078"/>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sp>
        <p:nvSpPr>
          <p:cNvPr id="36" name="文本框 35"/>
          <p:cNvSpPr txBox="1"/>
          <p:nvPr/>
        </p:nvSpPr>
        <p:spPr>
          <a:xfrm>
            <a:off x="3995936" y="2204864"/>
            <a:ext cx="1097280" cy="368300"/>
          </a:xfrm>
          <a:prstGeom prst="rect">
            <a:avLst/>
          </a:prstGeom>
          <a:solidFill>
            <a:schemeClr val="bg1"/>
          </a:solidFill>
        </p:spPr>
        <p:txBody>
          <a:bodyPr wrap="none" rtlCol="0">
            <a:spAutoFit/>
          </a:bodyPr>
          <a:lstStyle/>
          <a:p>
            <a:r>
              <a:rPr kumimoji="1" lang="zh-CN" altLang="en-US" i="0" dirty="0" smtClean="0">
                <a:solidFill>
                  <a:srgbClr val="3366FF"/>
                </a:solidFill>
              </a:rPr>
              <a:t>测试环境</a:t>
            </a:r>
            <a:endParaRPr kumimoji="1" lang="zh-CN" altLang="en-US" i="0" dirty="0">
              <a:solidFill>
                <a:srgbClr val="3366FF"/>
              </a:solidFill>
            </a:endParaRPr>
          </a:p>
        </p:txBody>
      </p:sp>
      <p:sp>
        <p:nvSpPr>
          <p:cNvPr id="37" name="文本框 36"/>
          <p:cNvSpPr txBox="1"/>
          <p:nvPr/>
        </p:nvSpPr>
        <p:spPr>
          <a:xfrm>
            <a:off x="6228186" y="2276872"/>
            <a:ext cx="995680" cy="337185"/>
          </a:xfrm>
          <a:prstGeom prst="rect">
            <a:avLst/>
          </a:prstGeom>
          <a:noFill/>
        </p:spPr>
        <p:txBody>
          <a:bodyPr wrap="none" rtlCol="0">
            <a:spAutoFit/>
          </a:bodyPr>
          <a:lstStyle/>
          <a:p>
            <a:r>
              <a:rPr kumimoji="1" lang="zh-CN" altLang="en-US" sz="1600" i="0" dirty="0" smtClean="0"/>
              <a:t>部署系统</a:t>
            </a:r>
            <a:endParaRPr kumimoji="1" lang="zh-CN" altLang="en-US" sz="1600" i="0" dirty="0"/>
          </a:p>
        </p:txBody>
      </p:sp>
      <p:sp>
        <p:nvSpPr>
          <p:cNvPr id="38" name="文本框 37"/>
          <p:cNvSpPr txBox="1"/>
          <p:nvPr/>
        </p:nvSpPr>
        <p:spPr>
          <a:xfrm>
            <a:off x="3923932" y="3008954"/>
            <a:ext cx="995680" cy="337185"/>
          </a:xfrm>
          <a:prstGeom prst="rect">
            <a:avLst/>
          </a:prstGeom>
          <a:noFill/>
        </p:spPr>
        <p:txBody>
          <a:bodyPr wrap="none" rtlCol="0">
            <a:spAutoFit/>
          </a:bodyPr>
          <a:lstStyle/>
          <a:p>
            <a:r>
              <a:rPr kumimoji="1" lang="zh-CN" altLang="en-US" sz="1600" i="0" dirty="0" smtClean="0"/>
              <a:t>获取系统</a:t>
            </a:r>
            <a:endParaRPr kumimoji="1" lang="zh-CN" altLang="en-US" sz="1600" i="0" dirty="0"/>
          </a:p>
        </p:txBody>
      </p:sp>
      <p:sp>
        <p:nvSpPr>
          <p:cNvPr id="39" name="文本框 38"/>
          <p:cNvSpPr txBox="1"/>
          <p:nvPr/>
        </p:nvSpPr>
        <p:spPr>
          <a:xfrm>
            <a:off x="5364088" y="3729034"/>
            <a:ext cx="1198880" cy="337185"/>
          </a:xfrm>
          <a:prstGeom prst="rect">
            <a:avLst/>
          </a:prstGeom>
          <a:noFill/>
        </p:spPr>
        <p:txBody>
          <a:bodyPr wrap="none" rtlCol="0">
            <a:spAutoFit/>
          </a:bodyPr>
          <a:lstStyle/>
          <a:p>
            <a:r>
              <a:rPr kumimoji="1" lang="zh-CN" altLang="en-US" sz="1600" i="0" dirty="0" smtClean="0"/>
              <a:t>获取源代码</a:t>
            </a:r>
            <a:endParaRPr kumimoji="1" lang="zh-CN" altLang="en-US" sz="1600" i="0" dirty="0"/>
          </a:p>
        </p:txBody>
      </p:sp>
      <p:grpSp>
        <p:nvGrpSpPr>
          <p:cNvPr id="47" name="组 46"/>
          <p:cNvGrpSpPr/>
          <p:nvPr/>
        </p:nvGrpSpPr>
        <p:grpSpPr>
          <a:xfrm>
            <a:off x="1979715" y="5013177"/>
            <a:ext cx="4896543" cy="1043437"/>
            <a:chOff x="1979713" y="4441676"/>
            <a:chExt cx="4896543" cy="1043437"/>
          </a:xfrm>
        </p:grpSpPr>
        <p:pic>
          <p:nvPicPr>
            <p:cNvPr id="8" name="图片 7" descr="skd188257sdc.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43808" y="4873724"/>
              <a:ext cx="720080" cy="611389"/>
            </a:xfrm>
            <a:prstGeom prst="rect">
              <a:avLst/>
            </a:prstGeom>
          </p:spPr>
        </p:pic>
        <p:pic>
          <p:nvPicPr>
            <p:cNvPr id="13" name="图片 12" descr="skd188257sdc.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2000" y="4873724"/>
              <a:ext cx="720080" cy="611389"/>
            </a:xfrm>
            <a:prstGeom prst="rect">
              <a:avLst/>
            </a:prstGeom>
          </p:spPr>
        </p:pic>
        <p:pic>
          <p:nvPicPr>
            <p:cNvPr id="14" name="图片 13" descr="skd188257sdc.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6176" y="4873724"/>
              <a:ext cx="720080" cy="611389"/>
            </a:xfrm>
            <a:prstGeom prst="rect">
              <a:avLst/>
            </a:prstGeom>
          </p:spPr>
        </p:pic>
        <p:cxnSp>
          <p:nvCxnSpPr>
            <p:cNvPr id="16" name="肘形连接符 15"/>
            <p:cNvCxnSpPr>
              <a:stCxn id="13" idx="0"/>
              <a:endCxn id="12" idx="2"/>
            </p:cNvCxnSpPr>
            <p:nvPr/>
          </p:nvCxnSpPr>
          <p:spPr bwMode="auto">
            <a:xfrm rot="16200000" flipV="1">
              <a:off x="4678526" y="4620210"/>
              <a:ext cx="432048" cy="74980"/>
            </a:xfrm>
            <a:prstGeom prst="bentConnector3">
              <a:avLst/>
            </a:prstGeom>
            <a:solidFill>
              <a:schemeClr val="accent1"/>
            </a:solidFill>
            <a:ln w="9525" cap="flat" cmpd="sng" algn="ctr">
              <a:solidFill>
                <a:schemeClr val="tx1"/>
              </a:solidFill>
              <a:prstDash val="solid"/>
              <a:round/>
              <a:headEnd type="none" w="med" len="med"/>
              <a:tailEnd type="arrow"/>
            </a:ln>
            <a:effectLst/>
          </p:spPr>
        </p:cxnSp>
        <p:cxnSp>
          <p:nvCxnSpPr>
            <p:cNvPr id="18" name="肘形连接符 17"/>
            <p:cNvCxnSpPr>
              <a:stCxn id="8" idx="0"/>
              <a:endCxn id="14" idx="0"/>
            </p:cNvCxnSpPr>
            <p:nvPr/>
          </p:nvCxnSpPr>
          <p:spPr bwMode="auto">
            <a:xfrm rot="5400000" flipH="1" flipV="1">
              <a:off x="4860032" y="3217540"/>
              <a:ext cx="12700" cy="3312368"/>
            </a:xfrm>
            <a:prstGeom prst="bentConnector3">
              <a:avLst>
                <a:gd name="adj1" fmla="val 1800000"/>
              </a:avLst>
            </a:prstGeom>
            <a:solidFill>
              <a:schemeClr val="accent1"/>
            </a:solidFill>
            <a:ln w="9525" cap="flat" cmpd="sng" algn="ctr">
              <a:solidFill>
                <a:schemeClr val="tx1"/>
              </a:solidFill>
              <a:prstDash val="solid"/>
              <a:round/>
              <a:headEnd type="none"/>
              <a:tailEnd type="none"/>
            </a:ln>
            <a:effectLst/>
          </p:spPr>
        </p:cxnSp>
        <p:sp>
          <p:nvSpPr>
            <p:cNvPr id="40" name="文本框 39"/>
            <p:cNvSpPr txBox="1"/>
            <p:nvPr/>
          </p:nvSpPr>
          <p:spPr>
            <a:xfrm>
              <a:off x="1979713" y="5053743"/>
              <a:ext cx="995680" cy="337185"/>
            </a:xfrm>
            <a:prstGeom prst="rect">
              <a:avLst/>
            </a:prstGeom>
            <a:noFill/>
          </p:spPr>
          <p:txBody>
            <a:bodyPr wrap="none" rtlCol="0">
              <a:spAutoFit/>
            </a:bodyPr>
            <a:lstStyle/>
            <a:p>
              <a:r>
                <a:rPr kumimoji="1" lang="zh-CN" altLang="en-US" sz="1600" i="0" dirty="0" smtClean="0"/>
                <a:t>开发人员</a:t>
              </a:r>
              <a:endParaRPr kumimoji="1" lang="zh-CN" altLang="en-US" sz="1600" i="0" dirty="0"/>
            </a:p>
          </p:txBody>
        </p:sp>
        <p:sp>
          <p:nvSpPr>
            <p:cNvPr id="41" name="文本框 40"/>
            <p:cNvSpPr txBox="1"/>
            <p:nvPr/>
          </p:nvSpPr>
          <p:spPr>
            <a:xfrm>
              <a:off x="3563890" y="4633696"/>
              <a:ext cx="995680" cy="337185"/>
            </a:xfrm>
            <a:prstGeom prst="rect">
              <a:avLst/>
            </a:prstGeom>
            <a:noFill/>
          </p:spPr>
          <p:txBody>
            <a:bodyPr wrap="none" rtlCol="0">
              <a:spAutoFit/>
            </a:bodyPr>
            <a:lstStyle/>
            <a:p>
              <a:r>
                <a:rPr kumimoji="1" lang="zh-CN" altLang="en-US" sz="1600" i="0" dirty="0" smtClean="0"/>
                <a:t>提交代码</a:t>
              </a:r>
              <a:endParaRPr kumimoji="1" lang="zh-CN" altLang="en-US" sz="1600" i="0" dirty="0"/>
            </a:p>
          </p:txBody>
        </p:sp>
      </p:grpSp>
      <p:cxnSp>
        <p:nvCxnSpPr>
          <p:cNvPr id="44" name="直线箭头连接符 43"/>
          <p:cNvCxnSpPr>
            <a:stCxn id="22" idx="3"/>
          </p:cNvCxnSpPr>
          <p:nvPr/>
        </p:nvCxnSpPr>
        <p:spPr bwMode="auto">
          <a:xfrm>
            <a:off x="3275856" y="3411128"/>
            <a:ext cx="1187404" cy="933319"/>
          </a:xfrm>
          <a:prstGeom prst="straightConnector1">
            <a:avLst/>
          </a:prstGeom>
          <a:solidFill>
            <a:schemeClr val="accent1"/>
          </a:solidFill>
          <a:ln w="9525" cap="flat" cmpd="sng" algn="ctr">
            <a:solidFill>
              <a:schemeClr val="tx1"/>
            </a:solidFill>
            <a:prstDash val="solid"/>
            <a:round/>
            <a:headEnd type="arrow" w="med" len="med"/>
            <a:tailEnd type="arrow"/>
          </a:ln>
          <a:effectLst/>
        </p:spPr>
      </p:cxnSp>
      <p:sp>
        <p:nvSpPr>
          <p:cNvPr id="48" name="文本框 47"/>
          <p:cNvSpPr txBox="1"/>
          <p:nvPr/>
        </p:nvSpPr>
        <p:spPr>
          <a:xfrm>
            <a:off x="2993763" y="4086654"/>
            <a:ext cx="1198880" cy="337185"/>
          </a:xfrm>
          <a:prstGeom prst="rect">
            <a:avLst/>
          </a:prstGeom>
          <a:noFill/>
        </p:spPr>
        <p:txBody>
          <a:bodyPr wrap="none" rtlCol="0">
            <a:spAutoFit/>
          </a:bodyPr>
          <a:lstStyle/>
          <a:p>
            <a:r>
              <a:rPr kumimoji="1" lang="zh-CN" altLang="en-US" sz="1600" i="0" dirty="0" smtClean="0"/>
              <a:t>获取源代码</a:t>
            </a:r>
            <a:endParaRPr kumimoji="1" lang="zh-CN" altLang="en-US" sz="1600" i="0" dirty="0"/>
          </a:p>
        </p:txBody>
      </p:sp>
      <p:sp>
        <p:nvSpPr>
          <p:cNvPr id="7" name="椭圆 6"/>
          <p:cNvSpPr/>
          <p:nvPr/>
        </p:nvSpPr>
        <p:spPr>
          <a:xfrm>
            <a:off x="5436096" y="4581128"/>
            <a:ext cx="576064" cy="420047"/>
          </a:xfrm>
          <a:prstGeom prst="ellipse">
            <a:avLst/>
          </a:prstGeom>
          <a:solidFill>
            <a:srgbClr val="008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0" dirty="0" smtClean="0">
                <a:solidFill>
                  <a:schemeClr val="bg1"/>
                </a:solidFill>
              </a:rPr>
              <a:t>1</a:t>
            </a:r>
            <a:endParaRPr kumimoji="1" lang="zh-CN" altLang="en-US" sz="2400" i="0" dirty="0">
              <a:solidFill>
                <a:schemeClr val="bg1"/>
              </a:solidFill>
            </a:endParaRPr>
          </a:p>
        </p:txBody>
      </p:sp>
      <p:sp>
        <p:nvSpPr>
          <p:cNvPr id="29" name="椭圆 28"/>
          <p:cNvSpPr/>
          <p:nvPr/>
        </p:nvSpPr>
        <p:spPr>
          <a:xfrm>
            <a:off x="1475656" y="2768927"/>
            <a:ext cx="576064" cy="420047"/>
          </a:xfrm>
          <a:prstGeom prst="ellipse">
            <a:avLst/>
          </a:prstGeom>
          <a:solidFill>
            <a:srgbClr val="8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0" dirty="0" smtClean="0">
                <a:solidFill>
                  <a:schemeClr val="bg1"/>
                </a:solidFill>
              </a:rPr>
              <a:t>2</a:t>
            </a:r>
            <a:endParaRPr kumimoji="1" lang="zh-CN" altLang="en-US" sz="2400" i="0" dirty="0">
              <a:solidFill>
                <a:schemeClr val="bg1"/>
              </a:solidFill>
            </a:endParaRPr>
          </a:p>
        </p:txBody>
      </p:sp>
      <p:sp>
        <p:nvSpPr>
          <p:cNvPr id="31" name="椭圆 30"/>
          <p:cNvSpPr/>
          <p:nvPr/>
        </p:nvSpPr>
        <p:spPr>
          <a:xfrm>
            <a:off x="7452320" y="3429001"/>
            <a:ext cx="576064" cy="420047"/>
          </a:xfrm>
          <a:prstGeom prst="ellipse">
            <a:avLst/>
          </a:prstGeom>
          <a:solidFill>
            <a:srgbClr val="00009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0" dirty="0" smtClean="0">
                <a:solidFill>
                  <a:schemeClr val="bg1"/>
                </a:solidFill>
              </a:rPr>
              <a:t>3</a:t>
            </a:r>
            <a:endParaRPr kumimoji="1" lang="zh-CN" altLang="en-US" sz="2400" i="0" dirty="0">
              <a:solidFill>
                <a:schemeClr val="bg1"/>
              </a:solidFill>
            </a:endParaRPr>
          </a:p>
        </p:txBody>
      </p:sp>
      <p:sp>
        <p:nvSpPr>
          <p:cNvPr id="32" name="椭圆 31"/>
          <p:cNvSpPr/>
          <p:nvPr/>
        </p:nvSpPr>
        <p:spPr>
          <a:xfrm>
            <a:off x="4211960" y="1772817"/>
            <a:ext cx="576064" cy="420047"/>
          </a:xfrm>
          <a:prstGeom prst="ellips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0" dirty="0" smtClean="0">
                <a:solidFill>
                  <a:schemeClr val="bg1"/>
                </a:solidFill>
              </a:rPr>
              <a:t>4</a:t>
            </a:r>
            <a:endParaRPr kumimoji="1" lang="zh-CN" altLang="en-US" sz="2400" i="0" dirty="0">
              <a:solidFill>
                <a:schemeClr val="bg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additive="base">
                                        <p:cTn id="7" dur="500"/>
                                        <p:tgtEl>
                                          <p:spTgt spid="47"/>
                                        </p:tgtEl>
                                        <p:attrNameLst>
                                          <p:attrName>ppt_y</p:attrName>
                                        </p:attrNameLst>
                                      </p:cBhvr>
                                      <p:tavLst>
                                        <p:tav tm="0">
                                          <p:val>
                                            <p:strVal val="#ppt_y+#ppt_h*1.125000"/>
                                          </p:val>
                                        </p:tav>
                                        <p:tav tm="100000">
                                          <p:val>
                                            <p:strVal val="#ppt_y"/>
                                          </p:val>
                                        </p:tav>
                                      </p:tavLst>
                                    </p:anim>
                                    <p:animEffect transition="in" filter="wipe(up)">
                                      <p:cBhvr>
                                        <p:cTn id="8" dur="500"/>
                                        <p:tgtEl>
                                          <p:spTgt spid="47"/>
                                        </p:tgtEl>
                                      </p:cBhvr>
                                    </p:animEffect>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par>
                          <p:cTn id="13" fill="hold">
                            <p:stCondLst>
                              <p:cond delay="1000"/>
                            </p:stCondLst>
                            <p:childTnLst>
                              <p:par>
                                <p:cTn id="14" presetID="12" presetClass="entr" presetSubtype="4"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p:tgtEl>
                                          <p:spTgt spid="12"/>
                                        </p:tgtEl>
                                        <p:attrNameLst>
                                          <p:attrName>ppt_y</p:attrName>
                                        </p:attrNameLst>
                                      </p:cBhvr>
                                      <p:tavLst>
                                        <p:tav tm="0">
                                          <p:val>
                                            <p:strVal val="#ppt_y+#ppt_h*1.125000"/>
                                          </p:val>
                                        </p:tav>
                                        <p:tav tm="100000">
                                          <p:val>
                                            <p:strVal val="#ppt_y"/>
                                          </p:val>
                                        </p:tav>
                                      </p:tavLst>
                                    </p:anim>
                                    <p:animEffect transition="in" filter="wipe(up)">
                                      <p:cBhvr>
                                        <p:cTn id="17" dur="500"/>
                                        <p:tgtEl>
                                          <p:spTgt spid="12"/>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ppt_y</p:attrName>
                                        </p:attrNameLst>
                                      </p:cBhvr>
                                      <p:tavLst>
                                        <p:tav tm="0">
                                          <p:val>
                                            <p:strVal val="#ppt_y+#ppt_h*1.125000"/>
                                          </p:val>
                                        </p:tav>
                                        <p:tav tm="100000">
                                          <p:val>
                                            <p:strVal val="#ppt_y"/>
                                          </p:val>
                                        </p:tav>
                                      </p:tavLst>
                                    </p:anim>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childTnLst>
                          </p:cTn>
                        </p:par>
                        <p:par>
                          <p:cTn id="28" fill="hold">
                            <p:stCondLst>
                              <p:cond delay="500"/>
                            </p:stCondLst>
                            <p:childTnLst>
                              <p:par>
                                <p:cTn id="29" presetID="12" presetClass="entr" presetSubtype="4" fill="hold" nodeType="afterEffect">
                                  <p:stCondLst>
                                    <p:cond delay="0"/>
                                  </p:stCondLst>
                                  <p:childTnLst>
                                    <p:set>
                                      <p:cBhvr>
                                        <p:cTn id="30" dur="1" fill="hold">
                                          <p:stCondLst>
                                            <p:cond delay="0"/>
                                          </p:stCondLst>
                                        </p:cTn>
                                        <p:tgtEl>
                                          <p:spTgt spid="44"/>
                                        </p:tgtEl>
                                        <p:attrNameLst>
                                          <p:attrName>style.visibility</p:attrName>
                                        </p:attrNameLst>
                                      </p:cBhvr>
                                      <p:to>
                                        <p:strVal val="visible"/>
                                      </p:to>
                                    </p:set>
                                    <p:anim calcmode="lin" valueType="num">
                                      <p:cBhvr additive="base">
                                        <p:cTn id="31" dur="500"/>
                                        <p:tgtEl>
                                          <p:spTgt spid="44"/>
                                        </p:tgtEl>
                                        <p:attrNameLst>
                                          <p:attrName>ppt_y</p:attrName>
                                        </p:attrNameLst>
                                      </p:cBhvr>
                                      <p:tavLst>
                                        <p:tav tm="0">
                                          <p:val>
                                            <p:strVal val="#ppt_y+#ppt_h*1.125000"/>
                                          </p:val>
                                        </p:tav>
                                        <p:tav tm="100000">
                                          <p:val>
                                            <p:strVal val="#ppt_y"/>
                                          </p:val>
                                        </p:tav>
                                      </p:tavLst>
                                    </p:anim>
                                    <p:animEffect transition="in" filter="wipe(up)">
                                      <p:cBhvr>
                                        <p:cTn id="32" dur="500"/>
                                        <p:tgtEl>
                                          <p:spTgt spid="44"/>
                                        </p:tgtEl>
                                      </p:cBhvr>
                                    </p:animEffect>
                                  </p:childTnLst>
                                </p:cTn>
                              </p:par>
                            </p:childTnLst>
                          </p:cTn>
                        </p:par>
                        <p:par>
                          <p:cTn id="33" fill="hold">
                            <p:stCondLst>
                              <p:cond delay="1000"/>
                            </p:stCondLst>
                            <p:childTnLst>
                              <p:par>
                                <p:cTn id="34" presetID="12" presetClass="entr" presetSubtype="4" fill="hold" grpId="0" nodeType="afterEffect">
                                  <p:stCondLst>
                                    <p:cond delay="0"/>
                                  </p:stCondLst>
                                  <p:childTnLst>
                                    <p:set>
                                      <p:cBhvr>
                                        <p:cTn id="35" dur="1" fill="hold">
                                          <p:stCondLst>
                                            <p:cond delay="0"/>
                                          </p:stCondLst>
                                        </p:cTn>
                                        <p:tgtEl>
                                          <p:spTgt spid="48"/>
                                        </p:tgtEl>
                                        <p:attrNameLst>
                                          <p:attrName>style.visibility</p:attrName>
                                        </p:attrNameLst>
                                      </p:cBhvr>
                                      <p:to>
                                        <p:strVal val="visible"/>
                                      </p:to>
                                    </p:set>
                                    <p:anim calcmode="lin" valueType="num">
                                      <p:cBhvr additive="base">
                                        <p:cTn id="36" dur="500"/>
                                        <p:tgtEl>
                                          <p:spTgt spid="48"/>
                                        </p:tgtEl>
                                        <p:attrNameLst>
                                          <p:attrName>ppt_y</p:attrName>
                                        </p:attrNameLst>
                                      </p:cBhvr>
                                      <p:tavLst>
                                        <p:tav tm="0">
                                          <p:val>
                                            <p:strVal val="#ppt_y+#ppt_h*1.125000"/>
                                          </p:val>
                                        </p:tav>
                                        <p:tav tm="100000">
                                          <p:val>
                                            <p:strVal val="#ppt_y"/>
                                          </p:val>
                                        </p:tav>
                                      </p:tavLst>
                                    </p:anim>
                                    <p:animEffect transition="in" filter="wipe(up)">
                                      <p:cBhvr>
                                        <p:cTn id="37" dur="500"/>
                                        <p:tgtEl>
                                          <p:spTgt spid="48"/>
                                        </p:tgtEl>
                                      </p:cBhvr>
                                    </p:animEffect>
                                  </p:childTnLst>
                                </p:cTn>
                              </p:par>
                            </p:childTnLst>
                          </p:cTn>
                        </p:par>
                        <p:par>
                          <p:cTn id="38" fill="hold">
                            <p:stCondLst>
                              <p:cond delay="1500"/>
                            </p:stCondLst>
                            <p:childTnLst>
                              <p:par>
                                <p:cTn id="39" presetID="12" presetClass="entr" presetSubtype="4" fill="hold"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p:tgtEl>
                                          <p:spTgt spid="22"/>
                                        </p:tgtEl>
                                        <p:attrNameLst>
                                          <p:attrName>ppt_y</p:attrName>
                                        </p:attrNameLst>
                                      </p:cBhvr>
                                      <p:tavLst>
                                        <p:tav tm="0">
                                          <p:val>
                                            <p:strVal val="#ppt_y+#ppt_h*1.125000"/>
                                          </p:val>
                                        </p:tav>
                                        <p:tav tm="100000">
                                          <p:val>
                                            <p:strVal val="#ppt_y"/>
                                          </p:val>
                                        </p:tav>
                                      </p:tavLst>
                                    </p:anim>
                                    <p:animEffect transition="in" filter="wipe(up)">
                                      <p:cBhvr>
                                        <p:cTn id="42" dur="500"/>
                                        <p:tgtEl>
                                          <p:spTgt spid="22"/>
                                        </p:tgtEl>
                                      </p:cBhvr>
                                    </p:animEffect>
                                  </p:childTnLst>
                                </p:cTn>
                              </p:par>
                            </p:childTnLst>
                          </p:cTn>
                        </p:par>
                        <p:par>
                          <p:cTn id="43" fill="hold">
                            <p:stCondLst>
                              <p:cond delay="2000"/>
                            </p:stCondLst>
                            <p:childTnLst>
                              <p:par>
                                <p:cTn id="44" presetID="12" presetClass="entr" presetSubtype="4" fill="hold" grpId="0" nodeType="after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p:tgtEl>
                                          <p:spTgt spid="6"/>
                                        </p:tgtEl>
                                        <p:attrNameLst>
                                          <p:attrName>ppt_y</p:attrName>
                                        </p:attrNameLst>
                                      </p:cBhvr>
                                      <p:tavLst>
                                        <p:tav tm="0">
                                          <p:val>
                                            <p:strVal val="#ppt_y+#ppt_h*1.125000"/>
                                          </p:val>
                                        </p:tav>
                                        <p:tav tm="100000">
                                          <p:val>
                                            <p:strVal val="#ppt_y"/>
                                          </p:val>
                                        </p:tav>
                                      </p:tavLst>
                                    </p:anim>
                                    <p:animEffect transition="in" filter="wipe(up)">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dissolve">
                                      <p:cBhvr>
                                        <p:cTn id="52" dur="500"/>
                                        <p:tgtEl>
                                          <p:spTgt spid="31"/>
                                        </p:tgtEl>
                                      </p:cBhvr>
                                    </p:animEffect>
                                  </p:childTnLst>
                                </p:cTn>
                              </p:par>
                            </p:childTnLst>
                          </p:cTn>
                        </p:par>
                        <p:par>
                          <p:cTn id="53" fill="hold">
                            <p:stCondLst>
                              <p:cond delay="500"/>
                            </p:stCondLst>
                            <p:childTnLst>
                              <p:par>
                                <p:cTn id="54" presetID="12" presetClass="entr" presetSubtype="4"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 calcmode="lin" valueType="num">
                                      <p:cBhvr additive="base">
                                        <p:cTn id="56" dur="500"/>
                                        <p:tgtEl>
                                          <p:spTgt spid="24"/>
                                        </p:tgtEl>
                                        <p:attrNameLst>
                                          <p:attrName>ppt_y</p:attrName>
                                        </p:attrNameLst>
                                      </p:cBhvr>
                                      <p:tavLst>
                                        <p:tav tm="0">
                                          <p:val>
                                            <p:strVal val="#ppt_y+#ppt_h*1.125000"/>
                                          </p:val>
                                        </p:tav>
                                        <p:tav tm="100000">
                                          <p:val>
                                            <p:strVal val="#ppt_y"/>
                                          </p:val>
                                        </p:tav>
                                      </p:tavLst>
                                    </p:anim>
                                    <p:animEffect transition="in" filter="wipe(up)">
                                      <p:cBhvr>
                                        <p:cTn id="57" dur="500"/>
                                        <p:tgtEl>
                                          <p:spTgt spid="24"/>
                                        </p:tgtEl>
                                      </p:cBhvr>
                                    </p:animEffect>
                                  </p:childTnLst>
                                </p:cTn>
                              </p:par>
                            </p:childTnLst>
                          </p:cTn>
                        </p:par>
                        <p:par>
                          <p:cTn id="58" fill="hold">
                            <p:stCondLst>
                              <p:cond delay="1000"/>
                            </p:stCondLst>
                            <p:childTnLst>
                              <p:par>
                                <p:cTn id="59" presetID="12" presetClass="entr" presetSubtype="4" fill="hold" grpId="0" nodeType="after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p:tgtEl>
                                          <p:spTgt spid="23"/>
                                        </p:tgtEl>
                                        <p:attrNameLst>
                                          <p:attrName>ppt_y</p:attrName>
                                        </p:attrNameLst>
                                      </p:cBhvr>
                                      <p:tavLst>
                                        <p:tav tm="0">
                                          <p:val>
                                            <p:strVal val="#ppt_y+#ppt_h*1.125000"/>
                                          </p:val>
                                        </p:tav>
                                        <p:tav tm="100000">
                                          <p:val>
                                            <p:strVal val="#ppt_y"/>
                                          </p:val>
                                        </p:tav>
                                      </p:tavLst>
                                    </p:anim>
                                    <p:animEffect transition="in" filter="wipe(up)">
                                      <p:cBhvr>
                                        <p:cTn id="62" dur="500"/>
                                        <p:tgtEl>
                                          <p:spTgt spid="23"/>
                                        </p:tgtEl>
                                      </p:cBhvr>
                                    </p:animEffect>
                                  </p:childTnLst>
                                </p:cTn>
                              </p:par>
                            </p:childTnLst>
                          </p:cTn>
                        </p:par>
                        <p:par>
                          <p:cTn id="63" fill="hold">
                            <p:stCondLst>
                              <p:cond delay="1500"/>
                            </p:stCondLst>
                            <p:childTnLst>
                              <p:par>
                                <p:cTn id="64" presetID="12" presetClass="entr" presetSubtype="4" fill="hold" nodeType="after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p:tgtEl>
                                          <p:spTgt spid="30"/>
                                        </p:tgtEl>
                                        <p:attrNameLst>
                                          <p:attrName>ppt_y</p:attrName>
                                        </p:attrNameLst>
                                      </p:cBhvr>
                                      <p:tavLst>
                                        <p:tav tm="0">
                                          <p:val>
                                            <p:strVal val="#ppt_y+#ppt_h*1.125000"/>
                                          </p:val>
                                        </p:tav>
                                        <p:tav tm="100000">
                                          <p:val>
                                            <p:strVal val="#ppt_y"/>
                                          </p:val>
                                        </p:tav>
                                      </p:tavLst>
                                    </p:anim>
                                    <p:animEffect transition="in" filter="wipe(up)">
                                      <p:cBhvr>
                                        <p:cTn id="67" dur="500"/>
                                        <p:tgtEl>
                                          <p:spTgt spid="30"/>
                                        </p:tgtEl>
                                      </p:cBhvr>
                                    </p:animEffect>
                                  </p:childTnLst>
                                </p:cTn>
                              </p:par>
                            </p:childTnLst>
                          </p:cTn>
                        </p:par>
                        <p:par>
                          <p:cTn id="68" fill="hold">
                            <p:stCondLst>
                              <p:cond delay="2000"/>
                            </p:stCondLst>
                            <p:childTnLst>
                              <p:par>
                                <p:cTn id="69" presetID="12" presetClass="entr" presetSubtype="4" fill="hold" grpId="0" nodeType="afterEffect">
                                  <p:stCondLst>
                                    <p:cond delay="0"/>
                                  </p:stCondLst>
                                  <p:childTnLst>
                                    <p:set>
                                      <p:cBhvr>
                                        <p:cTn id="70" dur="1" fill="hold">
                                          <p:stCondLst>
                                            <p:cond delay="0"/>
                                          </p:stCondLst>
                                        </p:cTn>
                                        <p:tgtEl>
                                          <p:spTgt spid="38"/>
                                        </p:tgtEl>
                                        <p:attrNameLst>
                                          <p:attrName>style.visibility</p:attrName>
                                        </p:attrNameLst>
                                      </p:cBhvr>
                                      <p:to>
                                        <p:strVal val="visible"/>
                                      </p:to>
                                    </p:set>
                                    <p:anim calcmode="lin" valueType="num">
                                      <p:cBhvr additive="base">
                                        <p:cTn id="71" dur="500"/>
                                        <p:tgtEl>
                                          <p:spTgt spid="38"/>
                                        </p:tgtEl>
                                        <p:attrNameLst>
                                          <p:attrName>ppt_y</p:attrName>
                                        </p:attrNameLst>
                                      </p:cBhvr>
                                      <p:tavLst>
                                        <p:tav tm="0">
                                          <p:val>
                                            <p:strVal val="#ppt_y+#ppt_h*1.125000"/>
                                          </p:val>
                                        </p:tav>
                                        <p:tav tm="100000">
                                          <p:val>
                                            <p:strVal val="#ppt_y"/>
                                          </p:val>
                                        </p:tav>
                                      </p:tavLst>
                                    </p:anim>
                                    <p:animEffect transition="in" filter="wipe(up)">
                                      <p:cBhvr>
                                        <p:cTn id="72" dur="500"/>
                                        <p:tgtEl>
                                          <p:spTgt spid="38"/>
                                        </p:tgtEl>
                                      </p:cBhvr>
                                    </p:animEffect>
                                  </p:childTnLst>
                                </p:cTn>
                              </p:par>
                            </p:childTnLst>
                          </p:cTn>
                        </p:par>
                        <p:par>
                          <p:cTn id="73" fill="hold">
                            <p:stCondLst>
                              <p:cond delay="2500"/>
                            </p:stCondLst>
                            <p:childTnLst>
                              <p:par>
                                <p:cTn id="74" presetID="12" presetClass="entr" presetSubtype="4" fill="hold" nodeType="after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additive="base">
                                        <p:cTn id="76" dur="500"/>
                                        <p:tgtEl>
                                          <p:spTgt spid="27"/>
                                        </p:tgtEl>
                                        <p:attrNameLst>
                                          <p:attrName>ppt_y</p:attrName>
                                        </p:attrNameLst>
                                      </p:cBhvr>
                                      <p:tavLst>
                                        <p:tav tm="0">
                                          <p:val>
                                            <p:strVal val="#ppt_y+#ppt_h*1.125000"/>
                                          </p:val>
                                        </p:tav>
                                        <p:tav tm="100000">
                                          <p:val>
                                            <p:strVal val="#ppt_y"/>
                                          </p:val>
                                        </p:tav>
                                      </p:tavLst>
                                    </p:anim>
                                    <p:animEffect transition="in" filter="wipe(up)">
                                      <p:cBhvr>
                                        <p:cTn id="77" dur="500"/>
                                        <p:tgtEl>
                                          <p:spTgt spid="27"/>
                                        </p:tgtEl>
                                      </p:cBhvr>
                                    </p:animEffect>
                                  </p:childTnLst>
                                </p:cTn>
                              </p:par>
                              <p:par>
                                <p:cTn id="78" presetID="12" presetClass="entr" presetSubtype="4" fill="hold" grpId="0" nodeType="withEffect">
                                  <p:stCondLst>
                                    <p:cond delay="0"/>
                                  </p:stCondLst>
                                  <p:childTnLst>
                                    <p:set>
                                      <p:cBhvr>
                                        <p:cTn id="79" dur="1" fill="hold">
                                          <p:stCondLst>
                                            <p:cond delay="0"/>
                                          </p:stCondLst>
                                        </p:cTn>
                                        <p:tgtEl>
                                          <p:spTgt spid="39"/>
                                        </p:tgtEl>
                                        <p:attrNameLst>
                                          <p:attrName>style.visibility</p:attrName>
                                        </p:attrNameLst>
                                      </p:cBhvr>
                                      <p:to>
                                        <p:strVal val="visible"/>
                                      </p:to>
                                    </p:set>
                                    <p:anim calcmode="lin" valueType="num">
                                      <p:cBhvr additive="base">
                                        <p:cTn id="80" dur="500"/>
                                        <p:tgtEl>
                                          <p:spTgt spid="39"/>
                                        </p:tgtEl>
                                        <p:attrNameLst>
                                          <p:attrName>ppt_y</p:attrName>
                                        </p:attrNameLst>
                                      </p:cBhvr>
                                      <p:tavLst>
                                        <p:tav tm="0">
                                          <p:val>
                                            <p:strVal val="#ppt_y+#ppt_h*1.125000"/>
                                          </p:val>
                                        </p:tav>
                                        <p:tav tm="100000">
                                          <p:val>
                                            <p:strVal val="#ppt_y"/>
                                          </p:val>
                                        </p:tav>
                                      </p:tavLst>
                                    </p:anim>
                                    <p:animEffect transition="in" filter="wipe(up)">
                                      <p:cBhvr>
                                        <p:cTn id="81" dur="500"/>
                                        <p:tgtEl>
                                          <p:spTgt spid="39"/>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grpId="0" nodeType="clickEffect">
                                  <p:stCondLst>
                                    <p:cond delay="0"/>
                                  </p:stCondLst>
                                  <p:childTnLst>
                                    <p:set>
                                      <p:cBhvr>
                                        <p:cTn id="85" dur="1" fill="hold">
                                          <p:stCondLst>
                                            <p:cond delay="0"/>
                                          </p:stCondLst>
                                        </p:cTn>
                                        <p:tgtEl>
                                          <p:spTgt spid="32"/>
                                        </p:tgtEl>
                                        <p:attrNameLst>
                                          <p:attrName>style.visibility</p:attrName>
                                        </p:attrNameLst>
                                      </p:cBhvr>
                                      <p:to>
                                        <p:strVal val="visible"/>
                                      </p:to>
                                    </p:set>
                                    <p:animEffect transition="in" filter="dissolve">
                                      <p:cBhvr>
                                        <p:cTn id="86" dur="500"/>
                                        <p:tgtEl>
                                          <p:spTgt spid="32"/>
                                        </p:tgtEl>
                                      </p:cBhvr>
                                    </p:animEffect>
                                  </p:childTnLst>
                                </p:cTn>
                              </p:par>
                            </p:childTnLst>
                          </p:cTn>
                        </p:par>
                        <p:par>
                          <p:cTn id="87" fill="hold">
                            <p:stCondLst>
                              <p:cond delay="500"/>
                            </p:stCondLst>
                            <p:childTnLst>
                              <p:par>
                                <p:cTn id="88" presetID="12" presetClass="entr" presetSubtype="4" fill="hold" nodeType="afterEffect">
                                  <p:stCondLst>
                                    <p:cond delay="0"/>
                                  </p:stCondLst>
                                  <p:childTnLst>
                                    <p:set>
                                      <p:cBhvr>
                                        <p:cTn id="89" dur="1" fill="hold">
                                          <p:stCondLst>
                                            <p:cond delay="0"/>
                                          </p:stCondLst>
                                        </p:cTn>
                                        <p:tgtEl>
                                          <p:spTgt spid="26"/>
                                        </p:tgtEl>
                                        <p:attrNameLst>
                                          <p:attrName>style.visibility</p:attrName>
                                        </p:attrNameLst>
                                      </p:cBhvr>
                                      <p:to>
                                        <p:strVal val="visible"/>
                                      </p:to>
                                    </p:set>
                                    <p:anim calcmode="lin" valueType="num">
                                      <p:cBhvr additive="base">
                                        <p:cTn id="90" dur="500"/>
                                        <p:tgtEl>
                                          <p:spTgt spid="26"/>
                                        </p:tgtEl>
                                        <p:attrNameLst>
                                          <p:attrName>ppt_y</p:attrName>
                                        </p:attrNameLst>
                                      </p:cBhvr>
                                      <p:tavLst>
                                        <p:tav tm="0">
                                          <p:val>
                                            <p:strVal val="#ppt_y+#ppt_h*1.125000"/>
                                          </p:val>
                                        </p:tav>
                                        <p:tav tm="100000">
                                          <p:val>
                                            <p:strVal val="#ppt_y"/>
                                          </p:val>
                                        </p:tav>
                                      </p:tavLst>
                                    </p:anim>
                                    <p:animEffect transition="in" filter="wipe(up)">
                                      <p:cBhvr>
                                        <p:cTn id="91" dur="500"/>
                                        <p:tgtEl>
                                          <p:spTgt spid="26"/>
                                        </p:tgtEl>
                                      </p:cBhvr>
                                    </p:animEffect>
                                  </p:childTnLst>
                                </p:cTn>
                              </p:par>
                            </p:childTnLst>
                          </p:cTn>
                        </p:par>
                        <p:par>
                          <p:cTn id="92" fill="hold">
                            <p:stCondLst>
                              <p:cond delay="1000"/>
                            </p:stCondLst>
                            <p:childTnLst>
                              <p:par>
                                <p:cTn id="93" presetID="12" presetClass="entr" presetSubtype="4"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 calcmode="lin" valueType="num">
                                      <p:cBhvr additive="base">
                                        <p:cTn id="95" dur="500"/>
                                        <p:tgtEl>
                                          <p:spTgt spid="37"/>
                                        </p:tgtEl>
                                        <p:attrNameLst>
                                          <p:attrName>ppt_y</p:attrName>
                                        </p:attrNameLst>
                                      </p:cBhvr>
                                      <p:tavLst>
                                        <p:tav tm="0">
                                          <p:val>
                                            <p:strVal val="#ppt_y+#ppt_h*1.125000"/>
                                          </p:val>
                                        </p:tav>
                                        <p:tav tm="100000">
                                          <p:val>
                                            <p:strVal val="#ppt_y"/>
                                          </p:val>
                                        </p:tav>
                                      </p:tavLst>
                                    </p:anim>
                                    <p:animEffect transition="in" filter="wipe(up)">
                                      <p:cBhvr>
                                        <p:cTn id="96" dur="500"/>
                                        <p:tgtEl>
                                          <p:spTgt spid="37"/>
                                        </p:tgtEl>
                                      </p:cBhvr>
                                    </p:animEffect>
                                  </p:childTnLst>
                                </p:cTn>
                              </p:par>
                            </p:childTnLst>
                          </p:cTn>
                        </p:par>
                        <p:par>
                          <p:cTn id="97" fill="hold">
                            <p:stCondLst>
                              <p:cond delay="1500"/>
                            </p:stCondLst>
                            <p:childTnLst>
                              <p:par>
                                <p:cTn id="98" presetID="12" presetClass="entr" presetSubtype="4" fill="hold" nodeType="afterEffect">
                                  <p:stCondLst>
                                    <p:cond delay="0"/>
                                  </p:stCondLst>
                                  <p:childTnLst>
                                    <p:set>
                                      <p:cBhvr>
                                        <p:cTn id="99" dur="1" fill="hold">
                                          <p:stCondLst>
                                            <p:cond delay="0"/>
                                          </p:stCondLst>
                                        </p:cTn>
                                        <p:tgtEl>
                                          <p:spTgt spid="11"/>
                                        </p:tgtEl>
                                        <p:attrNameLst>
                                          <p:attrName>style.visibility</p:attrName>
                                        </p:attrNameLst>
                                      </p:cBhvr>
                                      <p:to>
                                        <p:strVal val="visible"/>
                                      </p:to>
                                    </p:set>
                                    <p:anim calcmode="lin" valueType="num">
                                      <p:cBhvr additive="base">
                                        <p:cTn id="100" dur="500"/>
                                        <p:tgtEl>
                                          <p:spTgt spid="11"/>
                                        </p:tgtEl>
                                        <p:attrNameLst>
                                          <p:attrName>ppt_y</p:attrName>
                                        </p:attrNameLst>
                                      </p:cBhvr>
                                      <p:tavLst>
                                        <p:tav tm="0">
                                          <p:val>
                                            <p:strVal val="#ppt_y+#ppt_h*1.125000"/>
                                          </p:val>
                                        </p:tav>
                                        <p:tav tm="100000">
                                          <p:val>
                                            <p:strVal val="#ppt_y"/>
                                          </p:val>
                                        </p:tav>
                                      </p:tavLst>
                                    </p:anim>
                                    <p:animEffect transition="in" filter="wipe(up)">
                                      <p:cBhvr>
                                        <p:cTn id="101" dur="500"/>
                                        <p:tgtEl>
                                          <p:spTgt spid="11"/>
                                        </p:tgtEl>
                                      </p:cBhvr>
                                    </p:animEffect>
                                  </p:childTnLst>
                                </p:cTn>
                              </p:par>
                            </p:childTnLst>
                          </p:cTn>
                        </p:par>
                        <p:par>
                          <p:cTn id="102" fill="hold">
                            <p:stCondLst>
                              <p:cond delay="2000"/>
                            </p:stCondLst>
                            <p:childTnLst>
                              <p:par>
                                <p:cTn id="103" presetID="12" presetClass="entr" presetSubtype="4"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 calcmode="lin" valueType="num">
                                      <p:cBhvr additive="base">
                                        <p:cTn id="105" dur="500"/>
                                        <p:tgtEl>
                                          <p:spTgt spid="36"/>
                                        </p:tgtEl>
                                        <p:attrNameLst>
                                          <p:attrName>ppt_y</p:attrName>
                                        </p:attrNameLst>
                                      </p:cBhvr>
                                      <p:tavLst>
                                        <p:tav tm="0">
                                          <p:val>
                                            <p:strVal val="#ppt_y+#ppt_h*1.125000"/>
                                          </p:val>
                                        </p:tav>
                                        <p:tav tm="100000">
                                          <p:val>
                                            <p:strVal val="#ppt_y"/>
                                          </p:val>
                                        </p:tav>
                                      </p:tavLst>
                                    </p:anim>
                                    <p:animEffect transition="in" filter="wipe(up)">
                                      <p:cBhvr>
                                        <p:cTn id="10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6" grpId="0" bldLvl="0" animBg="1"/>
      <p:bldP spid="23" grpId="0" bldLvl="0" animBg="1"/>
      <p:bldP spid="36" grpId="0" bldLvl="0" animBg="1"/>
      <p:bldP spid="37" grpId="0"/>
      <p:bldP spid="38" grpId="0"/>
      <p:bldP spid="39" grpId="0"/>
      <p:bldP spid="48" grpId="0"/>
      <p:bldP spid="7" grpId="0" bldLvl="0" animBg="1"/>
      <p:bldP spid="29" grpId="0" bldLvl="0" animBg="1"/>
      <p:bldP spid="31" grpId="0" bldLvl="0" animBg="1"/>
      <p:bldP spid="3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持续集成系统的</a:t>
            </a:r>
            <a:r>
              <a:rPr lang="zh-CN" altLang="en-US" dirty="0" smtClean="0"/>
              <a:t>组成</a:t>
            </a:r>
            <a:endParaRPr lang="zh-CN" altLang="en-US" dirty="0"/>
          </a:p>
        </p:txBody>
      </p:sp>
      <p:sp>
        <p:nvSpPr>
          <p:cNvPr id="3" name="内容占位符 2"/>
          <p:cNvSpPr>
            <a:spLocks noGrp="1"/>
          </p:cNvSpPr>
          <p:nvPr>
            <p:ph idx="1"/>
          </p:nvPr>
        </p:nvSpPr>
        <p:spPr/>
        <p:txBody>
          <a:bodyPr>
            <a:normAutofit/>
          </a:bodyPr>
          <a:lstStyle/>
          <a:p>
            <a:pPr fontAlgn="base"/>
            <a:r>
              <a:rPr lang="zh-CN" altLang="en-US" dirty="0" smtClean="0">
                <a:sym typeface="+mn-ea"/>
              </a:rPr>
              <a:t>一个代码存储库，即需要版本控制软件来保障代码的可维护性，同时作为构建过程的素材库。</a:t>
            </a:r>
            <a:endParaRPr lang="zh-CN" altLang="en-US" dirty="0" smtClean="0"/>
          </a:p>
          <a:p>
            <a:pPr fontAlgn="base"/>
            <a:r>
              <a:rPr lang="zh-CN" altLang="en-US" dirty="0" smtClean="0"/>
              <a:t>一</a:t>
            </a:r>
            <a:r>
              <a:rPr lang="zh-CN" altLang="en-US" dirty="0" smtClean="0"/>
              <a:t>个自动构建过程</a:t>
            </a:r>
            <a:r>
              <a:rPr lang="zh-CN" altLang="en-US" dirty="0" smtClean="0"/>
              <a:t>，</a:t>
            </a:r>
            <a:r>
              <a:rPr lang="zh-CN" altLang="en-US" dirty="0" smtClean="0"/>
              <a:t>由此可见，一个完整的构建系统必须包括：</a:t>
            </a:r>
            <a:endParaRPr lang="zh-CN" altLang="en-US" dirty="0" smtClean="0"/>
          </a:p>
          <a:p>
            <a:pPr lvl="1" fontAlgn="base"/>
            <a:r>
              <a:rPr lang="zh-CN" altLang="en-US" dirty="0" smtClean="0"/>
              <a:t>自动编译、分发、部署和测试等。</a:t>
            </a:r>
            <a:endParaRPr lang="zh-CN" altLang="en-US" dirty="0" smtClean="0"/>
          </a:p>
          <a:p>
            <a:pPr fontAlgn="base"/>
            <a:r>
              <a:rPr lang="zh-CN" altLang="en-US" dirty="0" smtClean="0"/>
              <a:t>一个持续集成服务器</a:t>
            </a:r>
            <a:r>
              <a:rPr lang="zh-CN" altLang="en-US" dirty="0" smtClean="0"/>
              <a:t>。如</a:t>
            </a:r>
            <a:r>
              <a:rPr lang="en-US" altLang="zh-CN" dirty="0" smtClean="0"/>
              <a:t>Jenkins </a:t>
            </a:r>
            <a:r>
              <a:rPr lang="zh-CN" altLang="en-US" dirty="0" smtClean="0"/>
              <a:t>就是一个配置简单和使用方便的持续集成服务器。</a:t>
            </a:r>
            <a:endParaRPr lang="zh-CN" altLang="en-US" dirty="0" smtClean="0"/>
          </a:p>
          <a:p>
            <a:endParaRPr lang="zh-CN" altLang="en-US" dirty="0"/>
          </a:p>
        </p:txBody>
      </p:sp>
    </p:spTree>
    <p:custDataLst>
      <p:tags r:id="rId1"/>
    </p:custData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968729"/>
            <a:ext cx="6400800" cy="406136"/>
          </a:xfrm>
        </p:spPr>
        <p:txBody>
          <a:bodyPr>
            <a:normAutofit fontScale="90000"/>
          </a:bodyPr>
          <a:lstStyle/>
          <a:p>
            <a:pPr algn="ctr"/>
            <a:r>
              <a:rPr kumimoji="1" lang="en-US" altLang="zh-CN" sz="3600" dirty="0" smtClean="0">
                <a:solidFill>
                  <a:schemeClr val="tx1"/>
                </a:solidFill>
              </a:rPr>
              <a:t>1. </a:t>
            </a:r>
            <a:r>
              <a:rPr kumimoji="1" lang="zh-CN" altLang="en-US" sz="3600" dirty="0" smtClean="0">
                <a:solidFill>
                  <a:schemeClr val="tx1"/>
                </a:solidFill>
              </a:rPr>
              <a:t>源代码管理</a:t>
            </a:r>
            <a:r>
              <a:rPr kumimoji="1" lang="zh-CN" altLang="en-US" dirty="0" smtClean="0">
                <a:solidFill>
                  <a:schemeClr val="tx1"/>
                </a:solidFill>
              </a:rPr>
              <a:t>－版本控制</a:t>
            </a:r>
            <a:endParaRPr kumimoji="1" lang="zh-CN" altLang="en-US" dirty="0" smtClean="0">
              <a:solidFill>
                <a:schemeClr val="tx1"/>
              </a:solidFill>
            </a:endParaRPr>
          </a:p>
        </p:txBody>
      </p:sp>
      <p:sp>
        <p:nvSpPr>
          <p:cNvPr id="5" name="幻灯片编号占位符 4"/>
          <p:cNvSpPr>
            <a:spLocks noGrp="1"/>
          </p:cNvSpPr>
          <p:nvPr>
            <p:ph type="sldNum" sz="quarter" idx="11"/>
          </p:nvPr>
        </p:nvSpPr>
        <p:spPr/>
        <p:txBody>
          <a:bodyPr/>
          <a:lstStyle/>
          <a:p>
            <a:pPr>
              <a:defRPr/>
            </a:pPr>
            <a:fld id="{CFE9AB88-903E-4CEF-B04B-68BD478124A5}" type="slidenum">
              <a:rPr lang="zh-CN" altLang="en-US" smtClean="0"/>
            </a:fld>
            <a:endParaRPr lang="en-US" altLang="zh-CN" dirty="0"/>
          </a:p>
        </p:txBody>
      </p:sp>
      <p:sp>
        <p:nvSpPr>
          <p:cNvPr id="4" name="文本占位符 2"/>
          <p:cNvSpPr>
            <a:spLocks noGrp="1"/>
          </p:cNvSpPr>
          <p:nvPr>
            <p:ph type="body" sz="half" idx="1"/>
          </p:nvPr>
        </p:nvSpPr>
        <p:spPr>
          <a:xfrm>
            <a:off x="467544" y="2636913"/>
            <a:ext cx="4536504" cy="2256251"/>
          </a:xfrm>
        </p:spPr>
        <p:txBody>
          <a:bodyPr/>
          <a:lstStyle/>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kern="1200" dirty="0" smtClean="0">
                <a:ea typeface="楷体" panose="02010609060101010101" charset="-122"/>
                <a:cs typeface="楷体" panose="02010609060101010101" charset="-122"/>
              </a:rPr>
              <a:t>CVS</a:t>
            </a:r>
            <a:endParaRPr lang="en-US" altLang="zh-CN" sz="2400" kern="1200" dirty="0" smtClean="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kern="1200" dirty="0" smtClean="0">
                <a:solidFill>
                  <a:srgbClr val="008000"/>
                </a:solidFill>
                <a:ea typeface="楷体" panose="02010609060101010101" charset="-122"/>
                <a:cs typeface="楷体" panose="02010609060101010101" charset="-122"/>
              </a:rPr>
              <a:t>SVN – Subversion</a:t>
            </a:r>
            <a:r>
              <a:rPr lang="zh-CN" altLang="en-US" sz="2400" kern="1200" dirty="0" smtClean="0">
                <a:solidFill>
                  <a:srgbClr val="008000"/>
                </a:solidFill>
                <a:ea typeface="楷体" panose="02010609060101010101" charset="-122"/>
                <a:cs typeface="楷体" panose="02010609060101010101" charset="-122"/>
              </a:rPr>
              <a:t>、</a:t>
            </a:r>
            <a:r>
              <a:rPr lang="en-US" altLang="zh-CN" sz="2400" kern="1200" dirty="0" err="1" smtClean="0">
                <a:solidFill>
                  <a:srgbClr val="008000"/>
                </a:solidFill>
                <a:ea typeface="楷体" panose="02010609060101010101" charset="-122"/>
                <a:cs typeface="楷体" panose="02010609060101010101" charset="-122"/>
              </a:rPr>
              <a:t>Git</a:t>
            </a:r>
            <a:endParaRPr lang="en-US" altLang="zh-CN" sz="2400" kern="1200" dirty="0" smtClean="0">
              <a:solidFill>
                <a:srgbClr val="008000"/>
              </a:solidFill>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dirty="0">
                <a:solidFill>
                  <a:srgbClr val="3366FF"/>
                </a:solidFill>
              </a:rPr>
              <a:t>Mercurial (Hg)</a:t>
            </a:r>
            <a:r>
              <a:rPr lang="zh-CN" altLang="en-US" sz="2400" dirty="0" smtClean="0">
                <a:solidFill>
                  <a:srgbClr val="3366FF"/>
                </a:solidFill>
              </a:rPr>
              <a:t>、</a:t>
            </a:r>
            <a:r>
              <a:rPr lang="en-US" altLang="zh-CN" sz="2400" dirty="0" smtClean="0">
                <a:solidFill>
                  <a:srgbClr val="3366FF"/>
                </a:solidFill>
              </a:rPr>
              <a:t>GNU </a:t>
            </a:r>
            <a:r>
              <a:rPr lang="en-US" altLang="zh-CN" sz="2400" dirty="0" err="1" smtClean="0">
                <a:solidFill>
                  <a:srgbClr val="3366FF"/>
                </a:solidFill>
              </a:rPr>
              <a:t>Bazzar</a:t>
            </a:r>
            <a:r>
              <a:rPr lang="en-US" altLang="zh-CN" sz="2400" dirty="0" smtClean="0">
                <a:solidFill>
                  <a:srgbClr val="3366FF"/>
                </a:solidFill>
              </a:rPr>
              <a:t> </a:t>
            </a:r>
            <a:endParaRPr lang="en-US" altLang="zh-CN" sz="2400" kern="1200" dirty="0" smtClean="0">
              <a:solidFill>
                <a:srgbClr val="3366FF"/>
              </a:solidFill>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dirty="0" smtClean="0">
                <a:solidFill>
                  <a:srgbClr val="3366FF"/>
                </a:solidFill>
              </a:rPr>
              <a:t>Perforce</a:t>
            </a:r>
            <a:r>
              <a:rPr lang="zh-CN" altLang="en-US" sz="2400" dirty="0" smtClean="0">
                <a:solidFill>
                  <a:srgbClr val="3366FF"/>
                </a:solidFill>
              </a:rPr>
              <a:t>，</a:t>
            </a:r>
            <a:r>
              <a:rPr lang="en-US" altLang="zh-CN" sz="2400" dirty="0" smtClean="0">
                <a:solidFill>
                  <a:srgbClr val="3366FF"/>
                </a:solidFill>
              </a:rPr>
              <a:t>Borland </a:t>
            </a:r>
            <a:r>
              <a:rPr lang="en-US" altLang="zh-CN" sz="2400" dirty="0" err="1" smtClean="0">
                <a:solidFill>
                  <a:srgbClr val="3366FF"/>
                </a:solidFill>
              </a:rPr>
              <a:t>AccuRev</a:t>
            </a:r>
            <a:r>
              <a:rPr lang="en-US" altLang="zh-CN" sz="2400" dirty="0" smtClean="0">
                <a:solidFill>
                  <a:srgbClr val="3366FF"/>
                </a:solidFill>
              </a:rPr>
              <a:t> </a:t>
            </a:r>
            <a:endParaRPr lang="en-US" altLang="zh-CN" sz="2400" dirty="0">
              <a:solidFill>
                <a:srgbClr val="3366FF"/>
              </a:solidFill>
            </a:endParaRPr>
          </a:p>
        </p:txBody>
      </p:sp>
      <p:pic>
        <p:nvPicPr>
          <p:cNvPr id="8" name="图片 7" descr="屏幕快照 2014-10-17 下午7.54.0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48064" y="2420888"/>
            <a:ext cx="3888432" cy="23748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 calcmode="lin" valueType="num">
                                      <p:cBhvr additive="base">
                                        <p:cTn id="7"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up)">
                                      <p:cBhvr>
                                        <p:cTn id="8" dur="500"/>
                                        <p:tgtEl>
                                          <p:spTgt spid="4">
                                            <p:txEl>
                                              <p:pRg st="2" end="2"/>
                                            </p:txEl>
                                          </p:spTgt>
                                        </p:tgtEl>
                                      </p:cBhvr>
                                    </p:animEffect>
                                  </p:childTnLst>
                                </p:cTn>
                              </p:par>
                              <p:par>
                                <p:cTn id="9" presetID="12" presetClass="entr" presetSubtype="4" fill="hold" nodeType="with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anim calcmode="lin" valueType="num">
                                      <p:cBhvr additive="base">
                                        <p:cTn id="11"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1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屏幕快照 2015-03-06 上午11.41.22.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1537126"/>
            <a:ext cx="7596336" cy="4739544"/>
          </a:xfrm>
          <a:prstGeom prst="rect">
            <a:avLst/>
          </a:prstGeom>
        </p:spPr>
      </p:pic>
      <p:sp>
        <p:nvSpPr>
          <p:cNvPr id="2" name="标题 1"/>
          <p:cNvSpPr>
            <a:spLocks noGrp="1"/>
          </p:cNvSpPr>
          <p:nvPr>
            <p:ph type="title"/>
          </p:nvPr>
        </p:nvSpPr>
        <p:spPr>
          <a:xfrm>
            <a:off x="1547664" y="877081"/>
            <a:ext cx="6024734" cy="468312"/>
          </a:xfrm>
        </p:spPr>
        <p:txBody>
          <a:bodyPr>
            <a:normAutofit fontScale="90000"/>
          </a:bodyPr>
          <a:lstStyle/>
          <a:p>
            <a:pPr algn="ctr"/>
            <a:r>
              <a:rPr kumimoji="1" lang="zh-CN" altLang="en-US" dirty="0" smtClean="0">
                <a:solidFill>
                  <a:schemeClr val="tx1"/>
                </a:solidFill>
              </a:rPr>
              <a:t>软件系统的构成－组件和类</a:t>
            </a:r>
            <a:endParaRPr kumimoji="1" lang="zh-CN" altLang="en-US" dirty="0" smtClean="0">
              <a:solidFill>
                <a:schemeClr val="tx1"/>
              </a:solidFill>
            </a:endParaRPr>
          </a:p>
        </p:txBody>
      </p:sp>
      <p:sp>
        <p:nvSpPr>
          <p:cNvPr id="4" name="幻灯片编号占位符 3"/>
          <p:cNvSpPr>
            <a:spLocks noGrp="1"/>
          </p:cNvSpPr>
          <p:nvPr>
            <p:ph type="sldNum" sz="quarter" idx="12"/>
          </p:nvPr>
        </p:nvSpPr>
        <p:spPr/>
        <p:txBody>
          <a:bodyPr/>
          <a:lstStyle/>
          <a:p>
            <a:fld id="{DBE2DA07-CE19-4C9B-A0EC-06D3955056CF}" type="slidenum">
              <a:rPr lang="en-US" altLang="zh-CN" smtClean="0"/>
            </a:fld>
            <a:endParaRPr lang="en-US" altLang="zh-CN"/>
          </a:p>
        </p:txBody>
      </p:sp>
      <p:pic>
        <p:nvPicPr>
          <p:cNvPr id="9" name="图片 8" descr="屏幕快照 2015-03-06 上午11.44.5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5662" y="1700809"/>
            <a:ext cx="6482432" cy="4222111"/>
          </a:xfrm>
          <a:prstGeom prst="rect">
            <a:avLst/>
          </a:prstGeom>
        </p:spPr>
      </p:pic>
      <p:sp>
        <p:nvSpPr>
          <p:cNvPr id="7" name="左右箭头 6"/>
          <p:cNvSpPr/>
          <p:nvPr/>
        </p:nvSpPr>
        <p:spPr>
          <a:xfrm>
            <a:off x="1835696" y="3501009"/>
            <a:ext cx="1872208" cy="576064"/>
          </a:xfrm>
          <a:prstGeom prst="leftRightArrow">
            <a:avLst>
              <a:gd name="adj1" fmla="val 50000"/>
              <a:gd name="adj2" fmla="val 74495"/>
            </a:avLst>
          </a:prstGeom>
          <a:gradFill flip="none" rotWithShape="1">
            <a:gsLst>
              <a:gs pos="0">
                <a:srgbClr val="008000"/>
              </a:gs>
              <a:gs pos="54000">
                <a:srgbClr val="FFFFFF"/>
              </a:gs>
              <a:gs pos="98000">
                <a:srgbClr val="008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ppt_x</p:attrName>
                                        </p:attrNameLst>
                                      </p:cBhvr>
                                      <p:tavLst>
                                        <p:tav tm="0">
                                          <p:val>
                                            <p:strVal val="#ppt_x-#ppt_w*1.125000"/>
                                          </p:val>
                                        </p:tav>
                                        <p:tav tm="100000">
                                          <p:val>
                                            <p:strVal val="#ppt_x"/>
                                          </p:val>
                                        </p:tav>
                                      </p:tavLst>
                                    </p:anim>
                                    <p:animEffect transition="in" filter="wipe(right)">
                                      <p:cBhvr>
                                        <p:cTn id="8" dur="500"/>
                                        <p:tgtEl>
                                          <p:spTgt spid="7"/>
                                        </p:tgtEl>
                                      </p:cBhvr>
                                    </p:animEffect>
                                  </p:childTnLst>
                                </p:cTn>
                              </p:par>
                              <p:par>
                                <p:cTn id="9" presetID="12" presetClass="entr" presetSubtype="8"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968729"/>
            <a:ext cx="6400800" cy="406136"/>
          </a:xfrm>
        </p:spPr>
        <p:txBody>
          <a:bodyPr>
            <a:normAutofit fontScale="90000"/>
          </a:bodyPr>
          <a:lstStyle/>
          <a:p>
            <a:pPr algn="ctr"/>
            <a:r>
              <a:rPr kumimoji="1" lang="en-US" altLang="zh-CN" sz="3600" b="1" dirty="0" smtClean="0">
                <a:solidFill>
                  <a:schemeClr val="tx1"/>
                </a:solidFill>
              </a:rPr>
              <a:t>2. </a:t>
            </a:r>
            <a:r>
              <a:rPr kumimoji="1" lang="zh-CN" altLang="en-US" sz="3600" b="1" dirty="0" smtClean="0">
                <a:solidFill>
                  <a:schemeClr val="tx1"/>
                </a:solidFill>
              </a:rPr>
              <a:t>构建工具</a:t>
            </a:r>
            <a:r>
              <a:rPr kumimoji="1" lang="zh-CN" altLang="en-US" b="1" dirty="0" smtClean="0">
                <a:solidFill>
                  <a:schemeClr val="tx1"/>
                </a:solidFill>
              </a:rPr>
              <a:t>（</a:t>
            </a:r>
            <a:r>
              <a:rPr kumimoji="1" lang="en-US" altLang="zh-CN" b="1" dirty="0" smtClean="0">
                <a:solidFill>
                  <a:schemeClr val="tx1"/>
                </a:solidFill>
              </a:rPr>
              <a:t>Build tool</a:t>
            </a:r>
            <a:r>
              <a:rPr kumimoji="1" lang="zh-CN" altLang="en-US" b="1" dirty="0" smtClean="0">
                <a:solidFill>
                  <a:schemeClr val="tx1"/>
                </a:solidFill>
              </a:rPr>
              <a:t>）</a:t>
            </a:r>
            <a:endParaRPr kumimoji="1" lang="zh-CN" altLang="en-US" b="1" dirty="0" smtClean="0">
              <a:solidFill>
                <a:schemeClr val="tx1"/>
              </a:solidFill>
            </a:endParaRPr>
          </a:p>
        </p:txBody>
      </p:sp>
      <p:sp>
        <p:nvSpPr>
          <p:cNvPr id="5" name="幻灯片编号占位符 4"/>
          <p:cNvSpPr>
            <a:spLocks noGrp="1"/>
          </p:cNvSpPr>
          <p:nvPr>
            <p:ph type="sldNum" sz="quarter" idx="11"/>
          </p:nvPr>
        </p:nvSpPr>
        <p:spPr>
          <a:xfrm>
            <a:off x="107504" y="5949280"/>
            <a:ext cx="838200" cy="218282"/>
          </a:xfrm>
        </p:spPr>
        <p:txBody>
          <a:bodyPr>
            <a:normAutofit fontScale="90000"/>
          </a:bodyPr>
          <a:lstStyle/>
          <a:p>
            <a:pPr>
              <a:defRPr/>
            </a:pPr>
            <a:fld id="{CFE9AB88-903E-4CEF-B04B-68BD478124A5}" type="slidenum">
              <a:rPr lang="zh-CN" altLang="en-US" smtClean="0"/>
            </a:fld>
            <a:endParaRPr lang="en-US" altLang="zh-CN" dirty="0"/>
          </a:p>
        </p:txBody>
      </p:sp>
      <p:sp>
        <p:nvSpPr>
          <p:cNvPr id="4" name="文本占位符 2"/>
          <p:cNvSpPr>
            <a:spLocks noGrp="1"/>
          </p:cNvSpPr>
          <p:nvPr>
            <p:ph type="body" sz="half" idx="1"/>
          </p:nvPr>
        </p:nvSpPr>
        <p:spPr>
          <a:xfrm>
            <a:off x="611560" y="2288873"/>
            <a:ext cx="7128792" cy="2652295"/>
          </a:xfrm>
        </p:spPr>
        <p:txBody>
          <a:bodyPr/>
          <a:lstStyle/>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kern="1200" dirty="0" smtClean="0">
                <a:ea typeface="楷体" panose="02010609060101010101" charset="-122"/>
                <a:cs typeface="楷体" panose="02010609060101010101" charset="-122"/>
              </a:rPr>
              <a:t>Java</a:t>
            </a:r>
            <a:r>
              <a:rPr lang="zh-CN" altLang="en-US" sz="2400" kern="1200" dirty="0" smtClean="0">
                <a:ea typeface="楷体" panose="02010609060101010101" charset="-122"/>
                <a:cs typeface="楷体" panose="02010609060101010101" charset="-122"/>
              </a:rPr>
              <a:t>：</a:t>
            </a:r>
            <a:r>
              <a:rPr lang="en-US" altLang="zh-CN" sz="2400" dirty="0">
                <a:solidFill>
                  <a:srgbClr val="0000FF"/>
                </a:solidFill>
              </a:rPr>
              <a:t>Ant</a:t>
            </a:r>
            <a:r>
              <a:rPr lang="zh-CN" altLang="en-US" sz="2400" dirty="0"/>
              <a:t>、</a:t>
            </a:r>
            <a:r>
              <a:rPr lang="en-US" altLang="zh-CN" sz="2400" dirty="0">
                <a:solidFill>
                  <a:srgbClr val="0000FF"/>
                </a:solidFill>
              </a:rPr>
              <a:t>Maven</a:t>
            </a:r>
            <a:r>
              <a:rPr lang="zh-CN" altLang="en-US" sz="2400" dirty="0"/>
              <a:t>、</a:t>
            </a:r>
            <a:r>
              <a:rPr lang="en-US" altLang="zh-CN" sz="2400" dirty="0"/>
              <a:t>Gradle(Groovy</a:t>
            </a:r>
            <a:r>
              <a:rPr lang="en-US" altLang="zh-CN" sz="2400" dirty="0" smtClean="0"/>
              <a:t>)</a:t>
            </a:r>
            <a:r>
              <a:rPr lang="zh-CN" altLang="en-US" sz="2400" dirty="0" smtClean="0"/>
              <a:t>、</a:t>
            </a:r>
            <a:r>
              <a:rPr lang="en-US" altLang="zh-CN" sz="2400" dirty="0" err="1" smtClean="0"/>
              <a:t>Buildr</a:t>
            </a:r>
            <a:endParaRPr lang="en-US" altLang="zh-CN" sz="2400" kern="1200" dirty="0" smtClean="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kern="1200" dirty="0" smtClean="0">
                <a:ea typeface="楷体" panose="02010609060101010101" charset="-122"/>
                <a:cs typeface="楷体" panose="02010609060101010101" charset="-122"/>
              </a:rPr>
              <a:t>C/C++:</a:t>
            </a:r>
            <a:r>
              <a:rPr lang="zh-CN" altLang="en-US" sz="2400" kern="1200" dirty="0" smtClean="0">
                <a:ea typeface="楷体" panose="02010609060101010101" charset="-122"/>
                <a:cs typeface="楷体" panose="02010609060101010101" charset="-122"/>
              </a:rPr>
              <a:t> </a:t>
            </a:r>
            <a:r>
              <a:rPr lang="en-US" altLang="zh-CN" sz="2400" kern="1200" dirty="0" smtClean="0">
                <a:ea typeface="楷体" panose="02010609060101010101" charset="-122"/>
                <a:cs typeface="楷体" panose="02010609060101010101" charset="-122"/>
              </a:rPr>
              <a:t>make</a:t>
            </a:r>
            <a:endParaRPr lang="en-US" altLang="zh-CN" sz="2400" kern="1200" dirty="0" smtClean="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dirty="0"/>
              <a:t>.</a:t>
            </a:r>
            <a:r>
              <a:rPr lang="en-US" altLang="zh-CN" sz="2400" dirty="0" smtClean="0"/>
              <a:t>NET:</a:t>
            </a:r>
            <a:r>
              <a:rPr lang="zh-CN" altLang="en-US" sz="2400" dirty="0" smtClean="0"/>
              <a:t> </a:t>
            </a:r>
            <a:r>
              <a:rPr lang="en-US" altLang="zh-CN" sz="2400" dirty="0" err="1" smtClean="0"/>
              <a:t>NAnt</a:t>
            </a:r>
            <a:r>
              <a:rPr lang="zh-CN" altLang="en-US" sz="2400" dirty="0"/>
              <a:t>、</a:t>
            </a:r>
            <a:r>
              <a:rPr lang="en-US" altLang="zh-CN" sz="2400" dirty="0" err="1" smtClean="0"/>
              <a:t>MSBuild</a:t>
            </a:r>
            <a:endParaRPr lang="en-US" altLang="zh-CN" sz="2400" dirty="0" smtClean="0"/>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dirty="0" smtClean="0"/>
              <a:t>Ruby:</a:t>
            </a:r>
            <a:r>
              <a:rPr lang="zh-CN" altLang="en-US" sz="2400" dirty="0" smtClean="0"/>
              <a:t> </a:t>
            </a:r>
            <a:r>
              <a:rPr lang="en-US" altLang="zh-CN" sz="2400" dirty="0" smtClean="0"/>
              <a:t>Rake</a:t>
            </a:r>
            <a:endParaRPr lang="en-US" altLang="zh-CN" sz="2400" kern="1200" dirty="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dirty="0" err="1" smtClean="0">
                <a:solidFill>
                  <a:srgbClr val="0000FF"/>
                </a:solidFill>
              </a:rPr>
              <a:t>ElectricAccelerator</a:t>
            </a:r>
            <a:endParaRPr lang="en-US" altLang="zh-CN" sz="2400" dirty="0">
              <a:solidFill>
                <a:srgbClr val="0000FF"/>
              </a:solidFill>
            </a:endParaRPr>
          </a:p>
        </p:txBody>
      </p:sp>
      <p:pic>
        <p:nvPicPr>
          <p:cNvPr id="8" name="图片 7"/>
          <p:cNvPicPr>
            <a:picLocks noChangeAspect="1"/>
          </p:cNvPicPr>
          <p:nvPr/>
        </p:nvPicPr>
        <p:blipFill>
          <a:blip r:embed="rId1"/>
          <a:stretch>
            <a:fillRect/>
          </a:stretch>
        </p:blipFill>
        <p:spPr>
          <a:xfrm>
            <a:off x="4644008" y="4629134"/>
            <a:ext cx="2592288" cy="1576976"/>
          </a:xfrm>
          <a:prstGeom prst="rect">
            <a:avLst/>
          </a:prstGeom>
        </p:spPr>
      </p:pic>
      <p:pic>
        <p:nvPicPr>
          <p:cNvPr id="3" name="图片 2"/>
          <p:cNvPicPr>
            <a:picLocks noChangeAspect="1"/>
          </p:cNvPicPr>
          <p:nvPr/>
        </p:nvPicPr>
        <p:blipFill>
          <a:blip r:embed="rId2"/>
          <a:stretch>
            <a:fillRect/>
          </a:stretch>
        </p:blipFill>
        <p:spPr>
          <a:xfrm>
            <a:off x="7020276" y="3900051"/>
            <a:ext cx="2020117" cy="1038116"/>
          </a:xfrm>
          <a:prstGeom prst="rect">
            <a:avLst/>
          </a:prstGeom>
        </p:spPr>
      </p:pic>
      <p:pic>
        <p:nvPicPr>
          <p:cNvPr id="6" name="图片 5"/>
          <p:cNvPicPr>
            <a:picLocks noChangeAspect="1"/>
          </p:cNvPicPr>
          <p:nvPr/>
        </p:nvPicPr>
        <p:blipFill>
          <a:blip r:embed="rId3"/>
          <a:stretch>
            <a:fillRect/>
          </a:stretch>
        </p:blipFill>
        <p:spPr>
          <a:xfrm>
            <a:off x="4427984" y="3549014"/>
            <a:ext cx="2863704" cy="827292"/>
          </a:xfrm>
          <a:prstGeom prst="rect">
            <a:avLst/>
          </a:prstGeom>
        </p:spPr>
      </p:pic>
      <p:pic>
        <p:nvPicPr>
          <p:cNvPr id="7" name="图片 6"/>
          <p:cNvPicPr>
            <a:picLocks noChangeAspect="1"/>
          </p:cNvPicPr>
          <p:nvPr/>
        </p:nvPicPr>
        <p:blipFill>
          <a:blip r:embed="rId4"/>
          <a:stretch>
            <a:fillRect/>
          </a:stretch>
        </p:blipFill>
        <p:spPr>
          <a:xfrm>
            <a:off x="6588224" y="3008955"/>
            <a:ext cx="2475880" cy="5673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4">
                                            <p:txEl>
                                              <p:pRg st="1" end="1"/>
                                            </p:txEl>
                                          </p:spTgt>
                                        </p:tgtEl>
                                      </p:cBhvr>
                                    </p:animEffect>
                                  </p:childTnLst>
                                </p:cTn>
                              </p:par>
                              <p:par>
                                <p:cTn id="9" presetID="12" presetClass="entr" presetSubtype="1"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down)">
                                      <p:cBhvr>
                                        <p:cTn id="12" dur="500"/>
                                        <p:tgtEl>
                                          <p:spTgt spid="4">
                                            <p:txEl>
                                              <p:pRg st="2" end="2"/>
                                            </p:txEl>
                                          </p:spTgt>
                                        </p:tgtEl>
                                      </p:cBhvr>
                                    </p:animEffect>
                                  </p:childTnLst>
                                </p:cTn>
                              </p:par>
                              <p:par>
                                <p:cTn id="13" presetID="12" presetClass="entr" presetSubtype="1" fill="hold"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anim calcmode="lin" valueType="num">
                                      <p:cBhvr additive="base">
                                        <p:cTn id="15"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down)">
                                      <p:cBhvr>
                                        <p:cTn id="16" dur="500"/>
                                        <p:tgtEl>
                                          <p:spTgt spid="4">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 calcmode="lin" valueType="num">
                                      <p:cBhvr additive="base">
                                        <p:cTn id="21"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968729"/>
            <a:ext cx="6400800" cy="406136"/>
          </a:xfrm>
        </p:spPr>
        <p:txBody>
          <a:bodyPr>
            <a:normAutofit fontScale="90000"/>
          </a:bodyPr>
          <a:lstStyle/>
          <a:p>
            <a:pPr algn="ctr"/>
            <a:r>
              <a:rPr kumimoji="1" lang="en-US" altLang="zh-CN" sz="3600" b="1" dirty="0" smtClean="0">
                <a:solidFill>
                  <a:schemeClr val="tx1"/>
                </a:solidFill>
              </a:rPr>
              <a:t>3. </a:t>
            </a:r>
            <a:r>
              <a:rPr kumimoji="1" lang="zh-CN" altLang="en-US" sz="3600" b="1" dirty="0" smtClean="0">
                <a:solidFill>
                  <a:schemeClr val="tx1"/>
                </a:solidFill>
              </a:rPr>
              <a:t>集成管理工具</a:t>
            </a:r>
            <a:endParaRPr kumimoji="1" lang="zh-CN" altLang="en-US" sz="3600" b="1" dirty="0" smtClean="0">
              <a:solidFill>
                <a:schemeClr val="tx1"/>
              </a:solidFill>
            </a:endParaRPr>
          </a:p>
        </p:txBody>
      </p:sp>
      <p:sp>
        <p:nvSpPr>
          <p:cNvPr id="5" name="幻灯片编号占位符 4"/>
          <p:cNvSpPr>
            <a:spLocks noGrp="1"/>
          </p:cNvSpPr>
          <p:nvPr>
            <p:ph type="sldNum" sz="quarter" idx="11"/>
          </p:nvPr>
        </p:nvSpPr>
        <p:spPr>
          <a:xfrm>
            <a:off x="4407024" y="5332928"/>
            <a:ext cx="838200" cy="218282"/>
          </a:xfrm>
        </p:spPr>
        <p:txBody>
          <a:bodyPr>
            <a:normAutofit fontScale="90000"/>
          </a:bodyPr>
          <a:lstStyle/>
          <a:p>
            <a:pPr>
              <a:defRPr/>
            </a:pPr>
            <a:fld id="{CFE9AB88-903E-4CEF-B04B-68BD478124A5}" type="slidenum">
              <a:rPr lang="zh-CN" altLang="en-US" smtClean="0"/>
            </a:fld>
            <a:endParaRPr lang="en-US" altLang="zh-CN" dirty="0"/>
          </a:p>
        </p:txBody>
      </p:sp>
      <p:sp>
        <p:nvSpPr>
          <p:cNvPr id="4" name="文本占位符 2"/>
          <p:cNvSpPr>
            <a:spLocks noGrp="1"/>
          </p:cNvSpPr>
          <p:nvPr>
            <p:ph type="body" sz="half" idx="1"/>
          </p:nvPr>
        </p:nvSpPr>
        <p:spPr>
          <a:xfrm>
            <a:off x="611560" y="1652800"/>
            <a:ext cx="6408712" cy="4152463"/>
          </a:xfrm>
        </p:spPr>
        <p:txBody>
          <a:bodyPr>
            <a:normAutofit lnSpcReduction="20000"/>
          </a:bodyPr>
          <a:lstStyle/>
          <a:p>
            <a:pPr marL="355600" indent="-355600">
              <a:lnSpc>
                <a:spcPct val="140000"/>
              </a:lnSpc>
              <a:spcBef>
                <a:spcPct val="0"/>
              </a:spcBef>
              <a:buClr>
                <a:srgbClr val="0070C0"/>
              </a:buClr>
              <a:buSzPct val="80000"/>
              <a:buFont typeface="Wingdings" panose="05000000000000000000" pitchFamily="2" charset="2"/>
              <a:buChar char="p"/>
              <a:defRPr/>
            </a:pPr>
            <a:r>
              <a:rPr lang="en-US" altLang="zh-TW" sz="2400" dirty="0" smtClean="0"/>
              <a:t>Jenkins</a:t>
            </a:r>
            <a:r>
              <a:rPr lang="zh-CN" altLang="en-US" sz="2400" dirty="0" smtClean="0"/>
              <a:t> </a:t>
            </a:r>
            <a:r>
              <a:rPr lang="en-US" altLang="zh-CN" sz="2400" dirty="0" smtClean="0"/>
              <a:t>/</a:t>
            </a:r>
            <a:r>
              <a:rPr lang="en-US" altLang="zh-TW" sz="2400" dirty="0" smtClean="0"/>
              <a:t>Hudson </a:t>
            </a:r>
            <a:r>
              <a:rPr lang="zh-CN" altLang="en-US" dirty="0" smtClean="0">
                <a:solidFill>
                  <a:schemeClr val="tx1">
                    <a:lumMod val="50000"/>
                    <a:lumOff val="50000"/>
                  </a:schemeClr>
                </a:solidFill>
              </a:rPr>
              <a:t>（</a:t>
            </a:r>
            <a:r>
              <a:rPr lang="en-US" altLang="zh-CN" dirty="0" smtClean="0">
                <a:solidFill>
                  <a:schemeClr val="tx1">
                    <a:lumMod val="50000"/>
                    <a:lumOff val="50000"/>
                  </a:schemeClr>
                </a:solidFill>
              </a:rPr>
              <a:t>2011</a:t>
            </a:r>
            <a:r>
              <a:rPr lang="zh-CN" altLang="en-US" dirty="0" smtClean="0">
                <a:solidFill>
                  <a:schemeClr val="tx1">
                    <a:lumMod val="50000"/>
                    <a:lumOff val="50000"/>
                  </a:schemeClr>
                </a:solidFill>
              </a:rPr>
              <a:t>更名）</a:t>
            </a:r>
            <a:endParaRPr lang="en-US" altLang="zh-CN" dirty="0" smtClean="0">
              <a:solidFill>
                <a:schemeClr val="tx1">
                  <a:lumMod val="50000"/>
                  <a:lumOff val="50000"/>
                </a:schemeClr>
              </a:solidFill>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dirty="0"/>
              <a:t>Travis CI </a:t>
            </a:r>
            <a:r>
              <a:rPr lang="en-US" altLang="zh-CN" dirty="0">
                <a:solidFill>
                  <a:schemeClr val="tx1">
                    <a:lumMod val="50000"/>
                    <a:lumOff val="50000"/>
                  </a:schemeClr>
                </a:solidFill>
              </a:rPr>
              <a:t>(</a:t>
            </a:r>
            <a:r>
              <a:rPr lang="zh-CN" altLang="en-US" dirty="0">
                <a:solidFill>
                  <a:schemeClr val="tx1">
                    <a:lumMod val="50000"/>
                    <a:lumOff val="50000"/>
                  </a:schemeClr>
                </a:solidFill>
              </a:rPr>
              <a:t>支持</a:t>
            </a:r>
            <a:r>
              <a:rPr lang="en-US" altLang="zh-CN" dirty="0">
                <a:solidFill>
                  <a:schemeClr val="tx1">
                    <a:lumMod val="50000"/>
                    <a:lumOff val="50000"/>
                  </a:schemeClr>
                </a:solidFill>
              </a:rPr>
              <a:t>DSL</a:t>
            </a:r>
            <a:r>
              <a:rPr lang="zh-CN" altLang="en-US" dirty="0">
                <a:solidFill>
                  <a:schemeClr val="tx1">
                    <a:lumMod val="50000"/>
                    <a:lumOff val="50000"/>
                  </a:schemeClr>
                </a:solidFill>
              </a:rPr>
              <a:t>、</a:t>
            </a:r>
            <a:r>
              <a:rPr lang="en-US" altLang="zh-CN" dirty="0" err="1">
                <a:solidFill>
                  <a:schemeClr val="tx1">
                    <a:lumMod val="50000"/>
                    <a:lumOff val="50000"/>
                  </a:schemeClr>
                </a:solidFill>
              </a:rPr>
              <a:t>Github</a:t>
            </a:r>
            <a:r>
              <a:rPr lang="zh-CN" altLang="en-US" dirty="0">
                <a:solidFill>
                  <a:schemeClr val="tx1">
                    <a:lumMod val="50000"/>
                    <a:lumOff val="50000"/>
                  </a:schemeClr>
                </a:solidFill>
              </a:rPr>
              <a:t>、</a:t>
            </a:r>
            <a:r>
              <a:rPr lang="en-US" altLang="zh-CN" dirty="0" err="1">
                <a:solidFill>
                  <a:schemeClr val="tx1">
                    <a:lumMod val="50000"/>
                    <a:lumOff val="50000"/>
                  </a:schemeClr>
                </a:solidFill>
              </a:rPr>
              <a:t>RESTful</a:t>
            </a:r>
            <a:r>
              <a:rPr lang="zh-CN" altLang="en-US" dirty="0">
                <a:solidFill>
                  <a:schemeClr val="tx1">
                    <a:lumMod val="50000"/>
                    <a:lumOff val="50000"/>
                  </a:schemeClr>
                </a:solidFill>
              </a:rPr>
              <a:t>、</a:t>
            </a:r>
            <a:r>
              <a:rPr lang="en-US" altLang="zh-CN" dirty="0" smtClean="0">
                <a:solidFill>
                  <a:schemeClr val="tx1">
                    <a:lumMod val="50000"/>
                    <a:lumOff val="50000"/>
                  </a:schemeClr>
                </a:solidFill>
              </a:rPr>
              <a:t>Chef</a:t>
            </a:r>
            <a:r>
              <a:rPr lang="zh-CN" altLang="en-US" dirty="0" smtClean="0">
                <a:solidFill>
                  <a:schemeClr val="tx1">
                    <a:lumMod val="50000"/>
                    <a:lumOff val="50000"/>
                  </a:schemeClr>
                </a:solidFill>
              </a:rPr>
              <a:t>等</a:t>
            </a:r>
            <a:r>
              <a:rPr lang="en-US" altLang="zh-CN" dirty="0" smtClean="0">
                <a:solidFill>
                  <a:schemeClr val="tx1">
                    <a:lumMod val="50000"/>
                    <a:lumOff val="50000"/>
                  </a:schemeClr>
                </a:solidFill>
              </a:rPr>
              <a:t>)</a:t>
            </a:r>
            <a:endParaRPr lang="en-US" altLang="zh-TW" dirty="0">
              <a:solidFill>
                <a:schemeClr val="tx1">
                  <a:lumMod val="50000"/>
                  <a:lumOff val="50000"/>
                </a:schemeClr>
              </a:solidFill>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TW" sz="2400" dirty="0" smtClean="0"/>
              <a:t>CruiseControl</a:t>
            </a:r>
            <a:r>
              <a:rPr lang="zh-CN" altLang="en-US" sz="2400" dirty="0" smtClean="0"/>
              <a:t> </a:t>
            </a:r>
            <a:r>
              <a:rPr lang="en-US" altLang="zh-CN" sz="1800" dirty="0" smtClean="0"/>
              <a:t>(</a:t>
            </a:r>
            <a:r>
              <a:rPr lang="en-US" altLang="zh-CN" sz="1800" dirty="0" err="1" smtClean="0"/>
              <a:t>.net</a:t>
            </a:r>
            <a:r>
              <a:rPr lang="en-US" altLang="zh-CN" sz="1800" dirty="0" smtClean="0"/>
              <a:t>,</a:t>
            </a:r>
            <a:r>
              <a:rPr lang="zh-CN" altLang="en-US" sz="1800" dirty="0" smtClean="0"/>
              <a:t> </a:t>
            </a:r>
            <a:r>
              <a:rPr lang="zh-CN" altLang="zh-CN" sz="1800" dirty="0" smtClean="0"/>
              <a:t>.</a:t>
            </a:r>
            <a:r>
              <a:rPr lang="en-US" altLang="zh-CN" sz="1800" dirty="0" err="1" smtClean="0"/>
              <a:t>rb</a:t>
            </a:r>
            <a:r>
              <a:rPr lang="en-US" altLang="zh-CN" sz="1800" dirty="0" smtClean="0"/>
              <a:t>)</a:t>
            </a:r>
            <a:endParaRPr lang="en-US" altLang="zh-CN" sz="1800" dirty="0" smtClean="0"/>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dirty="0" err="1">
                <a:solidFill>
                  <a:srgbClr val="000090"/>
                </a:solidFill>
              </a:rPr>
              <a:t>ThoughtWorks</a:t>
            </a:r>
            <a:r>
              <a:rPr lang="en-US" altLang="zh-CN" sz="2400" dirty="0">
                <a:solidFill>
                  <a:srgbClr val="000090"/>
                </a:solidFill>
              </a:rPr>
              <a:t> </a:t>
            </a:r>
            <a:r>
              <a:rPr lang="en-US" altLang="zh-CN" sz="2400" dirty="0" smtClean="0">
                <a:solidFill>
                  <a:srgbClr val="000090"/>
                </a:solidFill>
              </a:rPr>
              <a:t>Go, </a:t>
            </a:r>
            <a:r>
              <a:rPr lang="en-US" altLang="zh-CN" sz="2400" dirty="0" err="1" smtClean="0">
                <a:solidFill>
                  <a:srgbClr val="000090"/>
                </a:solidFill>
              </a:rPr>
              <a:t>JetBrains</a:t>
            </a:r>
            <a:r>
              <a:rPr lang="en-US" altLang="zh-CN" sz="2400" dirty="0" smtClean="0">
                <a:solidFill>
                  <a:srgbClr val="000090"/>
                </a:solidFill>
              </a:rPr>
              <a:t> </a:t>
            </a:r>
            <a:r>
              <a:rPr lang="en-US" altLang="zh-CN" sz="2400" dirty="0" err="1" smtClean="0">
                <a:solidFill>
                  <a:srgbClr val="000090"/>
                </a:solidFill>
              </a:rPr>
              <a:t>TeamCity</a:t>
            </a:r>
            <a:r>
              <a:rPr lang="en-US" altLang="zh-CN" sz="2400" dirty="0" smtClean="0">
                <a:solidFill>
                  <a:srgbClr val="000090"/>
                </a:solidFill>
              </a:rPr>
              <a:t> </a:t>
            </a:r>
            <a:endParaRPr lang="en-US" altLang="zh-CN" sz="2400" dirty="0">
              <a:solidFill>
                <a:srgbClr val="000090"/>
              </a:solidFill>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dirty="0" err="1">
                <a:solidFill>
                  <a:srgbClr val="000090"/>
                </a:solidFill>
              </a:rPr>
              <a:t>Atlassian</a:t>
            </a:r>
            <a:r>
              <a:rPr lang="en-US" altLang="zh-CN" sz="2400" dirty="0">
                <a:solidFill>
                  <a:srgbClr val="000090"/>
                </a:solidFill>
              </a:rPr>
              <a:t> </a:t>
            </a:r>
            <a:r>
              <a:rPr lang="en-US" altLang="zh-CN" sz="2400" dirty="0" smtClean="0">
                <a:solidFill>
                  <a:srgbClr val="000090"/>
                </a:solidFill>
              </a:rPr>
              <a:t>Bamboo</a:t>
            </a:r>
            <a:r>
              <a:rPr lang="zh-CN" altLang="en-US" sz="2400" dirty="0" smtClean="0">
                <a:solidFill>
                  <a:srgbClr val="000090"/>
                </a:solidFill>
              </a:rPr>
              <a:t>, </a:t>
            </a:r>
            <a:r>
              <a:rPr lang="en-US" altLang="zh-CN" sz="2400" dirty="0" err="1" smtClean="0">
                <a:solidFill>
                  <a:srgbClr val="000090"/>
                </a:solidFill>
              </a:rPr>
              <a:t>Zutubi</a:t>
            </a:r>
            <a:r>
              <a:rPr lang="zh-CN" altLang="en-US" sz="2400" dirty="0" smtClean="0">
                <a:solidFill>
                  <a:srgbClr val="000090"/>
                </a:solidFill>
              </a:rPr>
              <a:t> </a:t>
            </a:r>
            <a:r>
              <a:rPr lang="en-US" altLang="zh-CN" sz="2400" dirty="0" smtClean="0">
                <a:solidFill>
                  <a:srgbClr val="000090"/>
                </a:solidFill>
              </a:rPr>
              <a:t>Pulse </a:t>
            </a:r>
            <a:endParaRPr lang="en-US" altLang="zh-CN" sz="2400" dirty="0">
              <a:solidFill>
                <a:srgbClr val="000090"/>
              </a:solidFill>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dirty="0">
                <a:solidFill>
                  <a:srgbClr val="800000"/>
                </a:solidFill>
              </a:rPr>
              <a:t>Electric Cloud </a:t>
            </a:r>
            <a:r>
              <a:rPr lang="en-US" altLang="zh-CN" sz="2400" dirty="0" err="1" smtClean="0">
                <a:solidFill>
                  <a:srgbClr val="800000"/>
                </a:solidFill>
              </a:rPr>
              <a:t>ElectricCommander</a:t>
            </a:r>
            <a:endParaRPr lang="en-US" altLang="zh-CN" sz="2400" dirty="0" smtClean="0">
              <a:solidFill>
                <a:srgbClr val="800000"/>
              </a:solidFill>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dirty="0" smtClean="0">
                <a:solidFill>
                  <a:srgbClr val="800000"/>
                </a:solidFill>
              </a:rPr>
              <a:t>IBM </a:t>
            </a:r>
            <a:r>
              <a:rPr lang="en-US" altLang="zh-CN" sz="2400" dirty="0">
                <a:solidFill>
                  <a:srgbClr val="800000"/>
                </a:solidFill>
              </a:rPr>
              <a:t>Rational </a:t>
            </a:r>
            <a:r>
              <a:rPr lang="en-US" altLang="zh-CN" sz="2400" dirty="0" err="1" smtClean="0">
                <a:solidFill>
                  <a:srgbClr val="800000"/>
                </a:solidFill>
              </a:rPr>
              <a:t>BuildForge</a:t>
            </a:r>
            <a:endParaRPr lang="en-US" altLang="zh-CN" sz="2400" dirty="0" smtClean="0">
              <a:solidFill>
                <a:srgbClr val="800000"/>
              </a:solidFill>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dirty="0" err="1" smtClean="0">
                <a:solidFill>
                  <a:srgbClr val="800000"/>
                </a:solidFill>
              </a:rPr>
              <a:t>UrbanCode</a:t>
            </a:r>
            <a:r>
              <a:rPr lang="en-US" altLang="zh-CN" sz="2400" dirty="0" smtClean="0">
                <a:solidFill>
                  <a:srgbClr val="800000"/>
                </a:solidFill>
              </a:rPr>
              <a:t> </a:t>
            </a:r>
            <a:r>
              <a:rPr lang="en-US" altLang="zh-CN" sz="2400" dirty="0" err="1" smtClean="0">
                <a:solidFill>
                  <a:srgbClr val="800000"/>
                </a:solidFill>
              </a:rPr>
              <a:t>AntHillPro</a:t>
            </a:r>
            <a:r>
              <a:rPr lang="en-US" altLang="zh-CN" sz="2400" dirty="0" smtClean="0">
                <a:solidFill>
                  <a:srgbClr val="800000"/>
                </a:solidFill>
              </a:rPr>
              <a:t> </a:t>
            </a:r>
            <a:endParaRPr lang="en-US" altLang="zh-CN" sz="2400" dirty="0">
              <a:solidFill>
                <a:srgbClr val="800000"/>
              </a:solidFill>
            </a:endParaRPr>
          </a:p>
          <a:p>
            <a:pPr marL="355600" indent="-355600">
              <a:lnSpc>
                <a:spcPct val="140000"/>
              </a:lnSpc>
              <a:spcBef>
                <a:spcPct val="0"/>
              </a:spcBef>
              <a:buClr>
                <a:srgbClr val="0070C0"/>
              </a:buClr>
              <a:buSzPct val="80000"/>
              <a:buFont typeface="Wingdings" panose="05000000000000000000" pitchFamily="2" charset="2"/>
              <a:buChar char="p"/>
              <a:defRPr/>
            </a:pPr>
            <a:endParaRPr lang="en-US" altLang="zh-CN" sz="2400" dirty="0" smtClean="0"/>
          </a:p>
        </p:txBody>
      </p:sp>
      <p:sp>
        <p:nvSpPr>
          <p:cNvPr id="3" name="右大括号 2"/>
          <p:cNvSpPr/>
          <p:nvPr/>
        </p:nvSpPr>
        <p:spPr bwMode="auto">
          <a:xfrm>
            <a:off x="6444208" y="3501008"/>
            <a:ext cx="504056" cy="2232248"/>
          </a:xfrm>
          <a:prstGeom prst="rightBrace">
            <a:avLst>
              <a:gd name="adj1" fmla="val 29620"/>
              <a:gd name="adj2" fmla="val 50000"/>
            </a:avLst>
          </a:prstGeom>
          <a:noFill/>
          <a:ln w="1905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文本框 5"/>
          <p:cNvSpPr txBox="1"/>
          <p:nvPr/>
        </p:nvSpPr>
        <p:spPr>
          <a:xfrm>
            <a:off x="6948264" y="4437112"/>
            <a:ext cx="1097280" cy="368300"/>
          </a:xfrm>
          <a:prstGeom prst="rect">
            <a:avLst/>
          </a:prstGeom>
          <a:noFill/>
        </p:spPr>
        <p:txBody>
          <a:bodyPr wrap="none" rtlCol="0">
            <a:spAutoFit/>
          </a:bodyPr>
          <a:lstStyle/>
          <a:p>
            <a:r>
              <a:rPr kumimoji="1" lang="zh-CN" altLang="en-US" i="0" dirty="0" smtClean="0">
                <a:solidFill>
                  <a:schemeClr val="accent1">
                    <a:lumMod val="50000"/>
                  </a:schemeClr>
                </a:solidFill>
              </a:rPr>
              <a:t>商业工具</a:t>
            </a:r>
            <a:endParaRPr kumimoji="1" lang="zh-CN" altLang="en-US" i="0" dirty="0">
              <a:solidFill>
                <a:schemeClr val="accent1">
                  <a:lumMod val="50000"/>
                </a:schemeClr>
              </a:solidFill>
            </a:endParaRPr>
          </a:p>
        </p:txBody>
      </p:sp>
      <p:sp>
        <p:nvSpPr>
          <p:cNvPr id="7" name="右大括号 6"/>
          <p:cNvSpPr/>
          <p:nvPr/>
        </p:nvSpPr>
        <p:spPr bwMode="auto">
          <a:xfrm>
            <a:off x="6804248" y="2312876"/>
            <a:ext cx="504056" cy="1764197"/>
          </a:xfrm>
          <a:prstGeom prst="rightBrace">
            <a:avLst>
              <a:gd name="adj1" fmla="val 29620"/>
              <a:gd name="adj2" fmla="val 50000"/>
            </a:avLst>
          </a:prstGeom>
          <a:noFill/>
          <a:ln w="19050" cap="flat" cmpd="sng" algn="ctr">
            <a:solidFill>
              <a:srgbClr val="00009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0" i="1"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 name="文本框 7"/>
          <p:cNvSpPr txBox="1"/>
          <p:nvPr/>
        </p:nvSpPr>
        <p:spPr>
          <a:xfrm>
            <a:off x="7380312" y="2852937"/>
            <a:ext cx="1097280" cy="645160"/>
          </a:xfrm>
          <a:prstGeom prst="rect">
            <a:avLst/>
          </a:prstGeom>
          <a:noFill/>
        </p:spPr>
        <p:txBody>
          <a:bodyPr wrap="none" rtlCol="0">
            <a:spAutoFit/>
          </a:bodyPr>
          <a:lstStyle/>
          <a:p>
            <a:r>
              <a:rPr kumimoji="1" lang="zh-CN" altLang="en-US" i="0" dirty="0" smtClean="0">
                <a:solidFill>
                  <a:srgbClr val="3C8C93"/>
                </a:solidFill>
              </a:rPr>
              <a:t>免费版本</a:t>
            </a:r>
            <a:endParaRPr kumimoji="1" lang="en-US" altLang="zh-CN" i="0" dirty="0" smtClean="0">
              <a:solidFill>
                <a:srgbClr val="3C8C93"/>
              </a:solidFill>
            </a:endParaRPr>
          </a:p>
          <a:p>
            <a:r>
              <a:rPr kumimoji="1" lang="zh-CN" altLang="en-US" i="0" dirty="0" smtClean="0">
                <a:solidFill>
                  <a:srgbClr val="3C8C93"/>
                </a:solidFill>
              </a:rPr>
              <a:t>但不开源</a:t>
            </a:r>
            <a:endParaRPr kumimoji="1" lang="zh-CN" altLang="en-US" i="0" dirty="0">
              <a:solidFill>
                <a:srgbClr val="3C8C93"/>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4">
                                            <p:txEl>
                                              <p:pRg st="1" end="1"/>
                                            </p:txEl>
                                          </p:spTgt>
                                        </p:tgtEl>
                                      </p:cBhvr>
                                    </p:animEffect>
                                  </p:childTnLst>
                                </p:cTn>
                              </p:par>
                              <p:par>
                                <p:cTn id="9" presetID="12" presetClass="entr" presetSubtype="1"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 calcmode="lin" valueType="num">
                                      <p:cBhvr additive="base">
                                        <p:cTn id="11"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down)">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 calcmode="lin" valueType="num">
                                      <p:cBhvr additive="base">
                                        <p:cTn id="17"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up)">
                                      <p:cBhvr>
                                        <p:cTn id="18" dur="500"/>
                                        <p:tgtEl>
                                          <p:spTgt spid="4">
                                            <p:txEl>
                                              <p:pRg st="3" end="3"/>
                                            </p:txEl>
                                          </p:spTgt>
                                        </p:tgtEl>
                                      </p:cBhvr>
                                    </p:animEffect>
                                  </p:childTnLst>
                                </p:cTn>
                              </p:par>
                            </p:childTnLst>
                          </p:cTn>
                        </p:par>
                        <p:par>
                          <p:cTn id="19" fill="hold">
                            <p:stCondLst>
                              <p:cond delay="500"/>
                            </p:stCondLst>
                            <p:childTnLst>
                              <p:par>
                                <p:cTn id="20" presetID="12" presetClass="entr" presetSubtype="4" fill="hold" nodeType="after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 calcmode="lin" valueType="num">
                                      <p:cBhvr additive="base">
                                        <p:cTn id="22" dur="500"/>
                                        <p:tgtEl>
                                          <p:spTgt spid="4">
                                            <p:txEl>
                                              <p:pRg st="4" end="4"/>
                                            </p:txEl>
                                          </p:spTgt>
                                        </p:tgtEl>
                                        <p:attrNameLst>
                                          <p:attrName>ppt_y</p:attrName>
                                        </p:attrNameLst>
                                      </p:cBhvr>
                                      <p:tavLst>
                                        <p:tav tm="0">
                                          <p:val>
                                            <p:strVal val="#ppt_y+#ppt_h*1.125000"/>
                                          </p:val>
                                        </p:tav>
                                        <p:tav tm="100000">
                                          <p:val>
                                            <p:strVal val="#ppt_y"/>
                                          </p:val>
                                        </p:tav>
                                      </p:tavLst>
                                    </p:anim>
                                    <p:animEffect transition="in" filter="wipe(up)">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nodeType="clickEffect">
                                  <p:stCondLst>
                                    <p:cond delay="0"/>
                                  </p:stCondLst>
                                  <p:childTnLst>
                                    <p:set>
                                      <p:cBhvr>
                                        <p:cTn id="27" dur="1" fill="hold">
                                          <p:stCondLst>
                                            <p:cond delay="0"/>
                                          </p:stCondLst>
                                        </p:cTn>
                                        <p:tgtEl>
                                          <p:spTgt spid="4">
                                            <p:txEl>
                                              <p:pRg st="5" end="5"/>
                                            </p:txEl>
                                          </p:spTgt>
                                        </p:tgtEl>
                                        <p:attrNameLst>
                                          <p:attrName>style.visibility</p:attrName>
                                        </p:attrNameLst>
                                      </p:cBhvr>
                                      <p:to>
                                        <p:strVal val="visible"/>
                                      </p:to>
                                    </p:set>
                                    <p:anim calcmode="lin" valueType="num">
                                      <p:cBhvr additive="base">
                                        <p:cTn id="28" dur="500"/>
                                        <p:tgtEl>
                                          <p:spTgt spid="4">
                                            <p:txEl>
                                              <p:pRg st="5" end="5"/>
                                            </p:txEl>
                                          </p:spTgt>
                                        </p:tgtEl>
                                        <p:attrNameLst>
                                          <p:attrName>ppt_y</p:attrName>
                                        </p:attrNameLst>
                                      </p:cBhvr>
                                      <p:tavLst>
                                        <p:tav tm="0">
                                          <p:val>
                                            <p:strVal val="#ppt_y-#ppt_h*1.125000"/>
                                          </p:val>
                                        </p:tav>
                                        <p:tav tm="100000">
                                          <p:val>
                                            <p:strVal val="#ppt_y"/>
                                          </p:val>
                                        </p:tav>
                                      </p:tavLst>
                                    </p:anim>
                                    <p:animEffect transition="in" filter="wipe(down)">
                                      <p:cBhvr>
                                        <p:cTn id="29" dur="500"/>
                                        <p:tgtEl>
                                          <p:spTgt spid="4">
                                            <p:txEl>
                                              <p:pRg st="5" end="5"/>
                                            </p:txEl>
                                          </p:spTgt>
                                        </p:tgtEl>
                                      </p:cBhvr>
                                    </p:animEffect>
                                  </p:childTnLst>
                                </p:cTn>
                              </p:par>
                              <p:par>
                                <p:cTn id="30" presetID="12" presetClass="entr" presetSubtype="1" fill="hold" nodeType="with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 calcmode="lin" valueType="num">
                                      <p:cBhvr additive="base">
                                        <p:cTn id="32" dur="500"/>
                                        <p:tgtEl>
                                          <p:spTgt spid="4">
                                            <p:txEl>
                                              <p:pRg st="6" end="6"/>
                                            </p:txEl>
                                          </p:spTgt>
                                        </p:tgtEl>
                                        <p:attrNameLst>
                                          <p:attrName>ppt_y</p:attrName>
                                        </p:attrNameLst>
                                      </p:cBhvr>
                                      <p:tavLst>
                                        <p:tav tm="0">
                                          <p:val>
                                            <p:strVal val="#ppt_y-#ppt_h*1.125000"/>
                                          </p:val>
                                        </p:tav>
                                        <p:tav tm="100000">
                                          <p:val>
                                            <p:strVal val="#ppt_y"/>
                                          </p:val>
                                        </p:tav>
                                      </p:tavLst>
                                    </p:anim>
                                    <p:animEffect transition="in" filter="wipe(down)">
                                      <p:cBhvr>
                                        <p:cTn id="33" dur="500"/>
                                        <p:tgtEl>
                                          <p:spTgt spid="4">
                                            <p:txEl>
                                              <p:pRg st="6" end="6"/>
                                            </p:txEl>
                                          </p:spTgt>
                                        </p:tgtEl>
                                      </p:cBhvr>
                                    </p:animEffect>
                                  </p:childTnLst>
                                </p:cTn>
                              </p:par>
                              <p:par>
                                <p:cTn id="34" presetID="12" presetClass="entr" presetSubtype="1" fill="hold" nodeType="withEffect">
                                  <p:stCondLst>
                                    <p:cond delay="0"/>
                                  </p:stCondLst>
                                  <p:childTnLst>
                                    <p:set>
                                      <p:cBhvr>
                                        <p:cTn id="35" dur="1" fill="hold">
                                          <p:stCondLst>
                                            <p:cond delay="0"/>
                                          </p:stCondLst>
                                        </p:cTn>
                                        <p:tgtEl>
                                          <p:spTgt spid="4">
                                            <p:txEl>
                                              <p:pRg st="7" end="7"/>
                                            </p:txEl>
                                          </p:spTgt>
                                        </p:tgtEl>
                                        <p:attrNameLst>
                                          <p:attrName>style.visibility</p:attrName>
                                        </p:attrNameLst>
                                      </p:cBhvr>
                                      <p:to>
                                        <p:strVal val="visible"/>
                                      </p:to>
                                    </p:set>
                                    <p:anim calcmode="lin" valueType="num">
                                      <p:cBhvr additive="base">
                                        <p:cTn id="36" dur="500"/>
                                        <p:tgtEl>
                                          <p:spTgt spid="4">
                                            <p:txEl>
                                              <p:pRg st="7" end="7"/>
                                            </p:txEl>
                                          </p:spTgt>
                                        </p:tgtEl>
                                        <p:attrNameLst>
                                          <p:attrName>ppt_y</p:attrName>
                                        </p:attrNameLst>
                                      </p:cBhvr>
                                      <p:tavLst>
                                        <p:tav tm="0">
                                          <p:val>
                                            <p:strVal val="#ppt_y-#ppt_h*1.125000"/>
                                          </p:val>
                                        </p:tav>
                                        <p:tav tm="100000">
                                          <p:val>
                                            <p:strVal val="#ppt_y"/>
                                          </p:val>
                                        </p:tav>
                                      </p:tavLst>
                                    </p:anim>
                                    <p:animEffect transition="in" filter="wipe(down)">
                                      <p:cBhvr>
                                        <p:cTn id="37" dur="500"/>
                                        <p:tgtEl>
                                          <p:spTgt spid="4">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2"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anim calcmode="lin" valueType="num">
                                      <p:cBhvr additive="base">
                                        <p:cTn id="42" dur="500"/>
                                        <p:tgtEl>
                                          <p:spTgt spid="3"/>
                                        </p:tgtEl>
                                        <p:attrNameLst>
                                          <p:attrName>ppt_x</p:attrName>
                                        </p:attrNameLst>
                                      </p:cBhvr>
                                      <p:tavLst>
                                        <p:tav tm="0">
                                          <p:val>
                                            <p:strVal val="#ppt_x+#ppt_w*1.125000"/>
                                          </p:val>
                                        </p:tav>
                                        <p:tav tm="100000">
                                          <p:val>
                                            <p:strVal val="#ppt_x"/>
                                          </p:val>
                                        </p:tav>
                                      </p:tavLst>
                                    </p:anim>
                                    <p:animEffect transition="in" filter="wipe(left)">
                                      <p:cBhvr>
                                        <p:cTn id="43" dur="500"/>
                                        <p:tgtEl>
                                          <p:spTgt spid="3"/>
                                        </p:tgtEl>
                                      </p:cBhvr>
                                    </p:animEffect>
                                  </p:childTnLst>
                                </p:cTn>
                              </p:par>
                              <p:par>
                                <p:cTn id="44" presetID="12" presetClass="entr" presetSubtype="2"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p:tgtEl>
                                          <p:spTgt spid="6"/>
                                        </p:tgtEl>
                                        <p:attrNameLst>
                                          <p:attrName>ppt_x</p:attrName>
                                        </p:attrNameLst>
                                      </p:cBhvr>
                                      <p:tavLst>
                                        <p:tav tm="0">
                                          <p:val>
                                            <p:strVal val="#ppt_x+#ppt_w*1.125000"/>
                                          </p:val>
                                        </p:tav>
                                        <p:tav tm="100000">
                                          <p:val>
                                            <p:strVal val="#ppt_x"/>
                                          </p:val>
                                        </p:tav>
                                      </p:tavLst>
                                    </p:anim>
                                    <p:animEffect transition="in" filter="wipe(left)">
                                      <p:cBhvr>
                                        <p:cTn id="47" dur="500"/>
                                        <p:tgtEl>
                                          <p:spTgt spid="6"/>
                                        </p:tgtEl>
                                      </p:cBhvr>
                                    </p:animEffect>
                                  </p:childTnLst>
                                </p:cTn>
                              </p:par>
                              <p:par>
                                <p:cTn id="48" presetID="12" presetClass="entr" presetSubtype="2"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additive="base">
                                        <p:cTn id="50" dur="500"/>
                                        <p:tgtEl>
                                          <p:spTgt spid="7"/>
                                        </p:tgtEl>
                                        <p:attrNameLst>
                                          <p:attrName>ppt_x</p:attrName>
                                        </p:attrNameLst>
                                      </p:cBhvr>
                                      <p:tavLst>
                                        <p:tav tm="0">
                                          <p:val>
                                            <p:strVal val="#ppt_x+#ppt_w*1.125000"/>
                                          </p:val>
                                        </p:tav>
                                        <p:tav tm="100000">
                                          <p:val>
                                            <p:strVal val="#ppt_x"/>
                                          </p:val>
                                        </p:tav>
                                      </p:tavLst>
                                    </p:anim>
                                    <p:animEffect transition="in" filter="wipe(left)">
                                      <p:cBhvr>
                                        <p:cTn id="51" dur="500"/>
                                        <p:tgtEl>
                                          <p:spTgt spid="7"/>
                                        </p:tgtEl>
                                      </p:cBhvr>
                                    </p:animEffect>
                                  </p:childTnLst>
                                </p:cTn>
                              </p:par>
                              <p:par>
                                <p:cTn id="52" presetID="12" presetClass="entr" presetSubtype="2"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additive="base">
                                        <p:cTn id="54" dur="500"/>
                                        <p:tgtEl>
                                          <p:spTgt spid="8"/>
                                        </p:tgtEl>
                                        <p:attrNameLst>
                                          <p:attrName>ppt_x</p:attrName>
                                        </p:attrNameLst>
                                      </p:cBhvr>
                                      <p:tavLst>
                                        <p:tav tm="0">
                                          <p:val>
                                            <p:strVal val="#ppt_x+#ppt_w*1.125000"/>
                                          </p:val>
                                        </p:tav>
                                        <p:tav tm="100000">
                                          <p:val>
                                            <p:strVal val="#ppt_x"/>
                                          </p:val>
                                        </p:tav>
                                      </p:tavLst>
                                    </p:anim>
                                    <p:animEffect transition="in" filter="wipe(left)">
                                      <p:cBhvr>
                                        <p:cTn id="5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p:bldP spid="7" grpId="0" bldLvl="0" animBg="1"/>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35696" y="836713"/>
            <a:ext cx="5098504" cy="648925"/>
          </a:xfrm>
        </p:spPr>
        <p:txBody>
          <a:bodyPr/>
          <a:lstStyle/>
          <a:p>
            <a:pPr algn="ctr"/>
            <a:r>
              <a:rPr kumimoji="1" lang="en-US" altLang="zh-CN" sz="3600" dirty="0" smtClean="0">
                <a:solidFill>
                  <a:schemeClr val="tx1"/>
                </a:solidFill>
              </a:rPr>
              <a:t>Jenkins </a:t>
            </a:r>
            <a:r>
              <a:rPr kumimoji="1" lang="zh-CN" altLang="en-US" sz="3600" dirty="0" smtClean="0">
                <a:solidFill>
                  <a:schemeClr val="tx1"/>
                </a:solidFill>
              </a:rPr>
              <a:t>管道部署</a:t>
            </a:r>
            <a:endParaRPr kumimoji="1" lang="zh-CN" altLang="en-US" sz="3600" dirty="0" smtClean="0">
              <a:solidFill>
                <a:schemeClr val="tx1"/>
              </a:solidFill>
            </a:endParaRPr>
          </a:p>
        </p:txBody>
      </p:sp>
      <p:sp>
        <p:nvSpPr>
          <p:cNvPr id="3" name="文本占位符 2"/>
          <p:cNvSpPr>
            <a:spLocks noGrp="1"/>
          </p:cNvSpPr>
          <p:nvPr>
            <p:ph type="body" sz="half" idx="1"/>
          </p:nvPr>
        </p:nvSpPr>
        <p:spPr>
          <a:xfrm>
            <a:off x="611505" y="1772920"/>
            <a:ext cx="7934960" cy="779780"/>
          </a:xfrm>
        </p:spPr>
        <p:txBody>
          <a:bodyPr>
            <a:noAutofit/>
          </a:bodyPr>
          <a:lstStyle/>
          <a:p>
            <a:pPr marL="0" indent="0" algn="l">
              <a:lnSpc>
                <a:spcPct val="120000"/>
              </a:lnSpc>
            </a:pPr>
            <a:r>
              <a:rPr lang="zh-CN" altLang="en-US" sz="1900" kern="1200" dirty="0" smtClean="0">
                <a:solidFill>
                  <a:schemeClr val="accent1">
                    <a:lumMod val="50000"/>
                  </a:schemeClr>
                </a:solidFill>
                <a:latin typeface="Arial" panose="020B0604020202020204" pitchFamily="34" charset="0"/>
                <a:ea typeface="宋体" panose="02010600030101010101" pitchFamily="2" charset="-122"/>
              </a:rPr>
              <a:t>把部署流程比喻为一个长长</a:t>
            </a:r>
            <a:r>
              <a:rPr lang="zh-CN" altLang="en-US" sz="1900" kern="1200" dirty="0">
                <a:solidFill>
                  <a:schemeClr val="accent1">
                    <a:lumMod val="50000"/>
                  </a:schemeClr>
                </a:solidFill>
                <a:latin typeface="Arial" panose="020B0604020202020204" pitchFamily="34" charset="0"/>
                <a:ea typeface="宋体" panose="02010600030101010101" pitchFamily="2" charset="-122"/>
              </a:rPr>
              <a:t>的管道</a:t>
            </a:r>
            <a:r>
              <a:rPr lang="zh-CN" altLang="en-US" sz="1900" kern="1200" dirty="0" smtClean="0">
                <a:solidFill>
                  <a:schemeClr val="accent1">
                    <a:lumMod val="50000"/>
                  </a:schemeClr>
                </a:solidFill>
                <a:latin typeface="Arial" panose="020B0604020202020204" pitchFamily="34" charset="0"/>
                <a:ea typeface="宋体" panose="02010600030101010101" pitchFamily="2" charset="-122"/>
              </a:rPr>
              <a:t>，每个管道相对独立，并有一系列节点</a:t>
            </a:r>
            <a:r>
              <a:rPr lang="zh-CN" altLang="en-US" sz="1900" kern="1200" dirty="0">
                <a:solidFill>
                  <a:schemeClr val="accent1">
                    <a:lumMod val="50000"/>
                  </a:schemeClr>
                </a:solidFill>
                <a:latin typeface="Arial" panose="020B0604020202020204" pitchFamily="34" charset="0"/>
                <a:ea typeface="宋体" panose="02010600030101010101" pitchFamily="2" charset="-122"/>
              </a:rPr>
              <a:t>(</a:t>
            </a:r>
            <a:r>
              <a:rPr lang="en-US" altLang="zh-CN" sz="1900" kern="1200" dirty="0" smtClean="0">
                <a:solidFill>
                  <a:schemeClr val="accent1">
                    <a:lumMod val="50000"/>
                  </a:schemeClr>
                </a:solidFill>
                <a:latin typeface="Arial" panose="020B0604020202020204" pitchFamily="34" charset="0"/>
                <a:ea typeface="宋体" panose="02010600030101010101" pitchFamily="2" charset="-122"/>
              </a:rPr>
              <a:t>Job)</a:t>
            </a:r>
            <a:r>
              <a:rPr lang="zh-CN" altLang="en-US" sz="1900" kern="1200" dirty="0" smtClean="0">
                <a:solidFill>
                  <a:schemeClr val="accent1">
                    <a:lumMod val="50000"/>
                  </a:schemeClr>
                </a:solidFill>
                <a:latin typeface="Arial" panose="020B0604020202020204" pitchFamily="34" charset="0"/>
                <a:ea typeface="宋体" panose="02010600030101010101" pitchFamily="2" charset="-122"/>
              </a:rPr>
              <a:t>构成，完成某</a:t>
            </a:r>
            <a:r>
              <a:rPr lang="en-US" altLang="zh-CN" sz="1900" kern="1200" dirty="0" smtClean="0">
                <a:solidFill>
                  <a:schemeClr val="accent1">
                    <a:lumMod val="50000"/>
                  </a:schemeClr>
                </a:solidFill>
                <a:latin typeface="Arial" panose="020B0604020202020204" pitchFamily="34" charset="0"/>
                <a:ea typeface="宋体" panose="02010600030101010101" pitchFamily="2" charset="-122"/>
              </a:rPr>
              <a:t>Job</a:t>
            </a:r>
            <a:r>
              <a:rPr lang="zh-CN" altLang="en-US" sz="1900" kern="1200" dirty="0" smtClean="0">
                <a:solidFill>
                  <a:schemeClr val="accent1">
                    <a:lumMod val="50000"/>
                  </a:schemeClr>
                </a:solidFill>
                <a:latin typeface="Arial" panose="020B0604020202020204" pitchFamily="34" charset="0"/>
                <a:ea typeface="宋体" panose="02010600030101010101" pitchFamily="2" charset="-122"/>
              </a:rPr>
              <a:t>任务后才可以进入下一节点</a:t>
            </a:r>
            <a:endParaRPr lang="zh-CN" altLang="en-US" sz="1900" kern="1200" dirty="0" smtClean="0">
              <a:solidFill>
                <a:schemeClr val="accent1">
                  <a:lumMod val="50000"/>
                </a:schemeClr>
              </a:solidFill>
              <a:latin typeface="Arial" panose="020B0604020202020204" pitchFamily="34" charset="0"/>
              <a:ea typeface="宋体" panose="02010600030101010101" pitchFamily="2" charset="-122"/>
            </a:endParaRPr>
          </a:p>
        </p:txBody>
      </p:sp>
      <p:sp>
        <p:nvSpPr>
          <p:cNvPr id="5" name="幻灯片编号占位符 4"/>
          <p:cNvSpPr>
            <a:spLocks noGrp="1"/>
          </p:cNvSpPr>
          <p:nvPr>
            <p:ph type="sldNum" sz="quarter" idx="11"/>
          </p:nvPr>
        </p:nvSpPr>
        <p:spPr>
          <a:xfrm>
            <a:off x="3914" y="6068218"/>
            <a:ext cx="838200" cy="218282"/>
          </a:xfrm>
        </p:spPr>
        <p:txBody>
          <a:bodyPr>
            <a:normAutofit fontScale="90000"/>
          </a:bodyPr>
          <a:lstStyle/>
          <a:p>
            <a:pPr>
              <a:defRPr/>
            </a:pPr>
            <a:fld id="{CFE9AB88-903E-4CEF-B04B-68BD478124A5}" type="slidenum">
              <a:rPr lang="zh-CN" altLang="en-US" smtClean="0"/>
            </a:fld>
            <a:endParaRPr lang="en-US" altLang="zh-CN" dirty="0"/>
          </a:p>
        </p:txBody>
      </p:sp>
      <p:pic>
        <p:nvPicPr>
          <p:cNvPr id="4" name="图片 3" descr="jenkinspip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520" y="2780928"/>
            <a:ext cx="8640960" cy="3285365"/>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968729"/>
            <a:ext cx="6105872" cy="465749"/>
          </a:xfrm>
        </p:spPr>
        <p:txBody>
          <a:bodyPr>
            <a:normAutofit fontScale="90000"/>
          </a:bodyPr>
          <a:lstStyle/>
          <a:p>
            <a:pPr algn="ctr"/>
            <a:r>
              <a:rPr kumimoji="1" lang="en-US" altLang="zh-CN" dirty="0" smtClean="0">
                <a:solidFill>
                  <a:schemeClr val="tx1"/>
                </a:solidFill>
              </a:rPr>
              <a:t>Jenkins </a:t>
            </a:r>
            <a:r>
              <a:rPr kumimoji="1" lang="zh-CN" altLang="en-US" dirty="0" smtClean="0">
                <a:solidFill>
                  <a:schemeClr val="tx1"/>
                </a:solidFill>
              </a:rPr>
              <a:t>创建新</a:t>
            </a:r>
            <a:r>
              <a:rPr kumimoji="1" lang="en-US" altLang="zh-CN" dirty="0" smtClean="0">
                <a:solidFill>
                  <a:schemeClr val="tx1"/>
                </a:solidFill>
              </a:rPr>
              <a:t>Job</a:t>
            </a:r>
            <a:endParaRPr kumimoji="1" lang="en-US" altLang="zh-CN" dirty="0" smtClean="0">
              <a:solidFill>
                <a:schemeClr val="tx1"/>
              </a:solidFill>
            </a:endParaRPr>
          </a:p>
        </p:txBody>
      </p:sp>
      <p:pic>
        <p:nvPicPr>
          <p:cNvPr id="6" name="图片 5" descr="屏幕快照 2015-02-16 下午7.39.4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504" y="1628800"/>
            <a:ext cx="6768752" cy="2260622"/>
          </a:xfrm>
          <a:prstGeom prst="rect">
            <a:avLst/>
          </a:prstGeom>
        </p:spPr>
      </p:pic>
      <p:pic>
        <p:nvPicPr>
          <p:cNvPr id="4" name="图片 3" descr="屏幕快照 2015-02-24 上午10.02.1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1800" y="2420889"/>
            <a:ext cx="6224282" cy="37330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持续集成的</a:t>
            </a:r>
            <a:r>
              <a:rPr lang="zh-CN" altLang="en-US" dirty="0" smtClean="0"/>
              <a:t>原则</a:t>
            </a:r>
            <a:endParaRPr lang="zh-CN" altLang="en-US" dirty="0"/>
          </a:p>
        </p:txBody>
      </p:sp>
      <p:sp>
        <p:nvSpPr>
          <p:cNvPr id="3" name="内容占位符 2"/>
          <p:cNvSpPr>
            <a:spLocks noGrp="1"/>
          </p:cNvSpPr>
          <p:nvPr>
            <p:ph idx="1"/>
          </p:nvPr>
        </p:nvSpPr>
        <p:spPr>
          <a:xfrm>
            <a:off x="457200" y="1600200"/>
            <a:ext cx="8229600" cy="5257800"/>
          </a:xfrm>
        </p:spPr>
        <p:txBody>
          <a:bodyPr>
            <a:normAutofit/>
          </a:bodyPr>
          <a:lstStyle/>
          <a:p>
            <a:pPr fontAlgn="base">
              <a:lnSpc>
                <a:spcPct val="100000"/>
              </a:lnSpc>
              <a:spcBef>
                <a:spcPts val="700"/>
              </a:spcBef>
            </a:pPr>
            <a:r>
              <a:rPr lang="en-US" altLang="zh-CN" dirty="0" smtClean="0"/>
              <a:t>1</a:t>
            </a:r>
            <a:r>
              <a:rPr lang="zh-CN" altLang="en-US" dirty="0" smtClean="0"/>
              <a:t>）需要版本控制软件保障团队成员提交的代码不会导致集成失败。</a:t>
            </a:r>
            <a:endParaRPr lang="zh-CN" altLang="en-US" dirty="0" smtClean="0"/>
          </a:p>
          <a:p>
            <a:pPr fontAlgn="base">
              <a:lnSpc>
                <a:spcPct val="100000"/>
              </a:lnSpc>
              <a:spcBef>
                <a:spcPts val="700"/>
              </a:spcBef>
            </a:pPr>
            <a:r>
              <a:rPr lang="en-US" altLang="zh-CN" dirty="0" smtClean="0"/>
              <a:t>2</a:t>
            </a:r>
            <a:r>
              <a:rPr lang="zh-CN" altLang="en-US" dirty="0" smtClean="0"/>
              <a:t>）开发人员必须及时向版本控制库中提交代码，也必须经常性地从版本控制库中更新代码到本地；</a:t>
            </a:r>
            <a:endParaRPr lang="zh-CN" altLang="en-US" dirty="0" smtClean="0"/>
          </a:p>
          <a:p>
            <a:pPr fontAlgn="base">
              <a:lnSpc>
                <a:spcPct val="100000"/>
              </a:lnSpc>
              <a:spcBef>
                <a:spcPts val="700"/>
              </a:spcBef>
            </a:pPr>
            <a:r>
              <a:rPr lang="en-US" altLang="zh-CN" dirty="0" smtClean="0"/>
              <a:t>3</a:t>
            </a:r>
            <a:r>
              <a:rPr lang="zh-CN" altLang="en-US" dirty="0" smtClean="0"/>
              <a:t>）需要有专门的集成服务器来执行集成构建。根据项目的具体实际，集成构建可以被软件的修改来直接触发，也可以定时启动，如每半个小时构建一次；</a:t>
            </a:r>
            <a:endParaRPr lang="zh-CN" altLang="en-US" dirty="0" smtClean="0"/>
          </a:p>
          <a:p>
            <a:pPr fontAlgn="base">
              <a:lnSpc>
                <a:spcPct val="100000"/>
              </a:lnSpc>
              <a:spcBef>
                <a:spcPts val="700"/>
              </a:spcBef>
            </a:pPr>
            <a:r>
              <a:rPr lang="en-US" altLang="zh-CN" dirty="0" smtClean="0"/>
              <a:t>4</a:t>
            </a:r>
            <a:r>
              <a:rPr lang="zh-CN" altLang="en-US" dirty="0" smtClean="0"/>
              <a:t>）必须保证构建的成功。如果构建失败，修复构建过程中的错误是优先级最高的工作。一旦修复，需要手动启动一次构建。</a:t>
            </a:r>
            <a:endParaRPr lang="zh-CN" altLang="en-US" dirty="0" smtClean="0"/>
          </a:p>
          <a:p>
            <a:endParaRPr lang="zh-CN" altLang="en-US" dirty="0"/>
          </a:p>
        </p:txBody>
      </p:sp>
    </p:spTree>
    <p:custDataLst>
      <p:tags r:id="rId1"/>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877081"/>
            <a:ext cx="6024732" cy="468312"/>
          </a:xfrm>
        </p:spPr>
        <p:txBody>
          <a:bodyPr>
            <a:normAutofit fontScale="90000"/>
          </a:bodyPr>
          <a:lstStyle/>
          <a:p>
            <a:pPr algn="ctr"/>
            <a:r>
              <a:rPr kumimoji="1" lang="zh-CN" altLang="en-US" sz="3600" dirty="0" smtClean="0">
                <a:solidFill>
                  <a:schemeClr val="tx1"/>
                </a:solidFill>
              </a:rPr>
              <a:t>做好持续集成</a:t>
            </a:r>
            <a:r>
              <a:rPr kumimoji="1" lang="en-US" altLang="zh-CN" dirty="0" smtClean="0">
                <a:solidFill>
                  <a:schemeClr val="tx2"/>
                </a:solidFill>
              </a:rPr>
              <a:t>-</a:t>
            </a:r>
            <a:r>
              <a:rPr kumimoji="1" lang="zh-CN" altLang="en-US" dirty="0" smtClean="0">
                <a:solidFill>
                  <a:schemeClr val="tx2"/>
                </a:solidFill>
              </a:rPr>
              <a:t>简化版</a:t>
            </a:r>
            <a:endParaRPr kumimoji="1" lang="zh-CN" altLang="en-US" dirty="0" smtClean="0">
              <a:solidFill>
                <a:schemeClr val="tx2"/>
              </a:solidFill>
            </a:endParaRPr>
          </a:p>
        </p:txBody>
      </p:sp>
      <p:sp>
        <p:nvSpPr>
          <p:cNvPr id="4" name="幻灯片编号占位符 3"/>
          <p:cNvSpPr>
            <a:spLocks noGrp="1"/>
          </p:cNvSpPr>
          <p:nvPr>
            <p:ph type="sldNum" sz="quarter" idx="10"/>
          </p:nvPr>
        </p:nvSpPr>
        <p:spPr>
          <a:xfrm>
            <a:off x="0" y="6062928"/>
            <a:ext cx="9144000" cy="223572"/>
          </a:xfrm>
        </p:spPr>
        <p:txBody>
          <a:bodyPr>
            <a:normAutofit lnSpcReduction="10000"/>
          </a:bodyPr>
          <a:lstStyle/>
          <a:p>
            <a:fld id="{DBE2DA07-CE19-4C9B-A0EC-06D3955056CF}" type="slidenum">
              <a:rPr lang="en-US" altLang="zh-CN" smtClean="0"/>
            </a:fld>
            <a:endParaRPr lang="en-US" altLang="zh-CN"/>
          </a:p>
        </p:txBody>
      </p:sp>
      <p:pic>
        <p:nvPicPr>
          <p:cNvPr id="15" name="图片 14" descr="AA039195.png"/>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76056" y="4869161"/>
            <a:ext cx="1944216" cy="954984"/>
          </a:xfrm>
          <a:prstGeom prst="rect">
            <a:avLst/>
          </a:prstGeom>
        </p:spPr>
      </p:pic>
      <p:pic>
        <p:nvPicPr>
          <p:cNvPr id="12" name="图片 11" descr="skd188257sdc.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521" y="2828934"/>
            <a:ext cx="1088387" cy="840093"/>
          </a:xfrm>
          <a:prstGeom prst="rect">
            <a:avLst/>
          </a:prstGeom>
        </p:spPr>
      </p:pic>
      <p:sp>
        <p:nvSpPr>
          <p:cNvPr id="18" name="文本框 17"/>
          <p:cNvSpPr txBox="1"/>
          <p:nvPr/>
        </p:nvSpPr>
        <p:spPr>
          <a:xfrm>
            <a:off x="179512" y="3669027"/>
            <a:ext cx="1097280" cy="368300"/>
          </a:xfrm>
          <a:prstGeom prst="rect">
            <a:avLst/>
          </a:prstGeom>
          <a:noFill/>
        </p:spPr>
        <p:txBody>
          <a:bodyPr wrap="none" rtlCol="0">
            <a:spAutoFit/>
          </a:bodyPr>
          <a:lstStyle/>
          <a:p>
            <a:r>
              <a:rPr kumimoji="1" lang="zh-CN" altLang="en-US" i="0" dirty="0" smtClean="0">
                <a:solidFill>
                  <a:srgbClr val="3C8C93"/>
                </a:solidFill>
              </a:rPr>
              <a:t>开发本地</a:t>
            </a:r>
            <a:endParaRPr kumimoji="1" lang="zh-CN" altLang="en-US" i="0" dirty="0">
              <a:solidFill>
                <a:srgbClr val="3C8C93"/>
              </a:solidFill>
            </a:endParaRPr>
          </a:p>
        </p:txBody>
      </p:sp>
      <p:grpSp>
        <p:nvGrpSpPr>
          <p:cNvPr id="6" name="组 5"/>
          <p:cNvGrpSpPr/>
          <p:nvPr/>
        </p:nvGrpSpPr>
        <p:grpSpPr>
          <a:xfrm>
            <a:off x="1316393" y="2988142"/>
            <a:ext cx="3160085" cy="2085320"/>
            <a:chOff x="1316389" y="2899969"/>
            <a:chExt cx="3160085" cy="2502384"/>
          </a:xfrm>
        </p:grpSpPr>
        <p:sp>
          <p:nvSpPr>
            <p:cNvPr id="11" name="罐形 10"/>
            <p:cNvSpPr/>
            <p:nvPr/>
          </p:nvSpPr>
          <p:spPr>
            <a:xfrm>
              <a:off x="3036314" y="2899969"/>
              <a:ext cx="1440160" cy="1728192"/>
            </a:xfrm>
            <a:prstGeom prst="can">
              <a:avLst>
                <a:gd name="adj" fmla="val 32348"/>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i="0" dirty="0" smtClean="0">
                  <a:solidFill>
                    <a:schemeClr val="accent1">
                      <a:lumMod val="25000"/>
                    </a:schemeClr>
                  </a:solidFill>
                </a:rPr>
                <a:t>统一的</a:t>
              </a:r>
              <a:r>
                <a:rPr kumimoji="1" lang="en-US" altLang="zh-CN" sz="2000" i="0" dirty="0" smtClean="0">
                  <a:solidFill>
                    <a:schemeClr val="accent1">
                      <a:lumMod val="25000"/>
                    </a:schemeClr>
                  </a:solidFill>
                </a:rPr>
                <a:t>Source Code</a:t>
              </a:r>
              <a:r>
                <a:rPr kumimoji="1" lang="zh-CN" altLang="en-US" sz="2000" i="0" dirty="0" smtClean="0">
                  <a:solidFill>
                    <a:schemeClr val="accent1">
                      <a:lumMod val="25000"/>
                    </a:schemeClr>
                  </a:solidFill>
                </a:rPr>
                <a:t>控制</a:t>
              </a:r>
              <a:endParaRPr kumimoji="1" lang="zh-CN" altLang="en-US" sz="2000" i="0" dirty="0">
                <a:solidFill>
                  <a:schemeClr val="accent1">
                    <a:lumMod val="25000"/>
                  </a:schemeClr>
                </a:solidFill>
              </a:endParaRPr>
            </a:p>
          </p:txBody>
        </p:sp>
        <p:cxnSp>
          <p:nvCxnSpPr>
            <p:cNvPr id="20" name="曲线连接符 19"/>
            <p:cNvCxnSpPr>
              <a:endCxn id="11" idx="2"/>
            </p:cNvCxnSpPr>
            <p:nvPr/>
          </p:nvCxnSpPr>
          <p:spPr bwMode="auto">
            <a:xfrm>
              <a:off x="1316389" y="3260009"/>
              <a:ext cx="1719925" cy="504056"/>
            </a:xfrm>
            <a:prstGeom prst="curvedConnector3">
              <a:avLst/>
            </a:prstGeom>
            <a:solidFill>
              <a:schemeClr val="accent1"/>
            </a:solidFill>
            <a:ln w="19050" cap="flat" cmpd="sng" algn="ctr">
              <a:solidFill>
                <a:srgbClr val="FF6600"/>
              </a:solidFill>
              <a:prstDash val="solid"/>
              <a:round/>
              <a:headEnd type="none" w="med" len="med"/>
              <a:tailEnd type="arrow"/>
            </a:ln>
            <a:effectLst/>
          </p:spPr>
        </p:cxnSp>
        <p:sp>
          <p:nvSpPr>
            <p:cNvPr id="21" name="文本框 20"/>
            <p:cNvSpPr txBox="1"/>
            <p:nvPr/>
          </p:nvSpPr>
          <p:spPr>
            <a:xfrm>
              <a:off x="1403648" y="3645024"/>
              <a:ext cx="1512168" cy="1106424"/>
            </a:xfrm>
            <a:prstGeom prst="rect">
              <a:avLst/>
            </a:prstGeom>
            <a:noFill/>
          </p:spPr>
          <p:txBody>
            <a:bodyPr wrap="square" rtlCol="0">
              <a:spAutoFit/>
            </a:bodyPr>
            <a:lstStyle/>
            <a:p>
              <a:r>
                <a:rPr kumimoji="1" lang="zh-CN" altLang="en-US" i="0" dirty="0" smtClean="0">
                  <a:solidFill>
                    <a:srgbClr val="FF6600"/>
                  </a:solidFill>
                </a:rPr>
                <a:t>定时</a:t>
              </a:r>
              <a:r>
                <a:rPr kumimoji="1" lang="en-US" altLang="zh-CN" i="0" dirty="0" smtClean="0"/>
                <a:t>check i</a:t>
              </a:r>
              <a:r>
                <a:rPr kumimoji="1" lang="en-US" altLang="zh-CN" i="0" dirty="0" smtClean="0">
                  <a:solidFill>
                    <a:srgbClr val="000000"/>
                  </a:solidFill>
                </a:rPr>
                <a:t>n</a:t>
              </a:r>
              <a:r>
                <a:rPr kumimoji="1" lang="zh-CN" altLang="en-US" i="0" dirty="0" smtClean="0">
                  <a:solidFill>
                    <a:srgbClr val="FF6600"/>
                  </a:solidFill>
                </a:rPr>
                <a:t>本地测试通过</a:t>
              </a:r>
              <a:r>
                <a:rPr kumimoji="1" lang="zh-CN" altLang="en-US" i="0" dirty="0" smtClean="0">
                  <a:solidFill>
                    <a:srgbClr val="000000"/>
                  </a:solidFill>
                </a:rPr>
                <a:t>的代码</a:t>
              </a:r>
              <a:endParaRPr kumimoji="1" lang="zh-CN" altLang="en-US" i="0" dirty="0">
                <a:solidFill>
                  <a:srgbClr val="000000"/>
                </a:solidFill>
              </a:endParaRPr>
            </a:p>
          </p:txBody>
        </p:sp>
        <p:sp>
          <p:nvSpPr>
            <p:cNvPr id="22" name="文本框 21"/>
            <p:cNvSpPr txBox="1"/>
            <p:nvPr/>
          </p:nvSpPr>
          <p:spPr>
            <a:xfrm>
              <a:off x="3180330" y="4628161"/>
              <a:ext cx="1224136" cy="774192"/>
            </a:xfrm>
            <a:prstGeom prst="rect">
              <a:avLst/>
            </a:prstGeom>
            <a:noFill/>
          </p:spPr>
          <p:txBody>
            <a:bodyPr wrap="square" rtlCol="0">
              <a:spAutoFit/>
            </a:bodyPr>
            <a:lstStyle/>
            <a:p>
              <a:pPr algn="ctr"/>
              <a:r>
                <a:rPr kumimoji="1" lang="zh-CN" altLang="en-US" i="0" dirty="0" smtClean="0">
                  <a:solidFill>
                    <a:srgbClr val="FF6600"/>
                  </a:solidFill>
                </a:rPr>
                <a:t>良好的</a:t>
              </a:r>
              <a:endParaRPr kumimoji="1" lang="en-US" altLang="zh-CN" i="0" dirty="0" smtClean="0">
                <a:solidFill>
                  <a:srgbClr val="FF6600"/>
                </a:solidFill>
              </a:endParaRPr>
            </a:p>
            <a:p>
              <a:pPr algn="ctr"/>
              <a:r>
                <a:rPr kumimoji="1" lang="zh-CN" altLang="en-US" i="0" dirty="0" smtClean="0">
                  <a:solidFill>
                    <a:srgbClr val="FF6600"/>
                  </a:solidFill>
                </a:rPr>
                <a:t>版本控制</a:t>
              </a:r>
              <a:endParaRPr kumimoji="1" lang="zh-CN" altLang="en-US" i="0" dirty="0">
                <a:solidFill>
                  <a:srgbClr val="FF6600"/>
                </a:solidFill>
              </a:endParaRPr>
            </a:p>
          </p:txBody>
        </p:sp>
      </p:grpSp>
      <p:grpSp>
        <p:nvGrpSpPr>
          <p:cNvPr id="7" name="组 6"/>
          <p:cNvGrpSpPr/>
          <p:nvPr/>
        </p:nvGrpSpPr>
        <p:grpSpPr>
          <a:xfrm>
            <a:off x="4476750" y="1808822"/>
            <a:ext cx="2547858" cy="2471079"/>
            <a:chOff x="4476750" y="1484784"/>
            <a:chExt cx="2547858" cy="2965294"/>
          </a:xfrm>
        </p:grpSpPr>
        <p:pic>
          <p:nvPicPr>
            <p:cNvPr id="13" name="图片 12" descr="skd188803sdc.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8104" y="2060848"/>
              <a:ext cx="1516504" cy="1253342"/>
            </a:xfrm>
            <a:prstGeom prst="rect">
              <a:avLst/>
            </a:prstGeom>
          </p:spPr>
        </p:pic>
        <p:sp>
          <p:nvSpPr>
            <p:cNvPr id="16" name="文本框 15"/>
            <p:cNvSpPr txBox="1"/>
            <p:nvPr/>
          </p:nvSpPr>
          <p:spPr>
            <a:xfrm>
              <a:off x="5364088" y="1484784"/>
              <a:ext cx="1554480" cy="774192"/>
            </a:xfrm>
            <a:prstGeom prst="rect">
              <a:avLst/>
            </a:prstGeom>
            <a:noFill/>
          </p:spPr>
          <p:txBody>
            <a:bodyPr wrap="none" rtlCol="0">
              <a:spAutoFit/>
            </a:bodyPr>
            <a:lstStyle/>
            <a:p>
              <a:r>
                <a:rPr kumimoji="1" lang="zh-CN" altLang="en-US" i="0" dirty="0" smtClean="0">
                  <a:solidFill>
                    <a:srgbClr val="FF6600"/>
                  </a:solidFill>
                </a:rPr>
                <a:t>自动、快速地</a:t>
              </a:r>
              <a:endParaRPr kumimoji="1" lang="en-US" altLang="zh-CN" i="0" dirty="0" smtClean="0">
                <a:solidFill>
                  <a:srgbClr val="FF6600"/>
                </a:solidFill>
              </a:endParaRPr>
            </a:p>
            <a:p>
              <a:r>
                <a:rPr kumimoji="1" lang="zh-CN" altLang="en-US" i="0" dirty="0" smtClean="0">
                  <a:solidFill>
                    <a:srgbClr val="FF6600"/>
                  </a:solidFill>
                </a:rPr>
                <a:t>构建产品版本</a:t>
              </a:r>
              <a:endParaRPr kumimoji="1" lang="zh-CN" altLang="en-US" i="0" dirty="0">
                <a:solidFill>
                  <a:srgbClr val="FF6600"/>
                </a:solidFill>
              </a:endParaRPr>
            </a:p>
          </p:txBody>
        </p:sp>
        <p:cxnSp>
          <p:nvCxnSpPr>
            <p:cNvPr id="23" name="曲线连接符 22"/>
            <p:cNvCxnSpPr>
              <a:stCxn id="11" idx="4"/>
              <a:endCxn id="13" idx="1"/>
            </p:cNvCxnSpPr>
            <p:nvPr/>
          </p:nvCxnSpPr>
          <p:spPr bwMode="auto">
            <a:xfrm flipV="1">
              <a:off x="4476750" y="2688334"/>
              <a:ext cx="1031240" cy="1761744"/>
            </a:xfrm>
            <a:prstGeom prst="curvedConnector3">
              <a:avLst>
                <a:gd name="adj1" fmla="val 50000"/>
              </a:avLst>
            </a:prstGeom>
            <a:solidFill>
              <a:schemeClr val="accent1"/>
            </a:solidFill>
            <a:ln w="19050" cap="flat" cmpd="sng" algn="ctr">
              <a:solidFill>
                <a:srgbClr val="FF6600"/>
              </a:solidFill>
              <a:prstDash val="solid"/>
              <a:round/>
              <a:headEnd type="none" w="med" len="med"/>
              <a:tailEnd type="arrow"/>
            </a:ln>
            <a:effectLst/>
          </p:spPr>
        </p:cxnSp>
        <p:sp>
          <p:nvSpPr>
            <p:cNvPr id="26" name="文本框 25"/>
            <p:cNvSpPr txBox="1"/>
            <p:nvPr/>
          </p:nvSpPr>
          <p:spPr>
            <a:xfrm>
              <a:off x="4860032" y="3212976"/>
              <a:ext cx="936103" cy="774192"/>
            </a:xfrm>
            <a:prstGeom prst="rect">
              <a:avLst/>
            </a:prstGeom>
            <a:noFill/>
          </p:spPr>
          <p:txBody>
            <a:bodyPr wrap="square" rtlCol="0">
              <a:spAutoFit/>
            </a:bodyPr>
            <a:lstStyle/>
            <a:p>
              <a:pPr algn="ctr"/>
              <a:r>
                <a:rPr kumimoji="1" lang="en-US" altLang="zh-CN" i="0" dirty="0" smtClean="0"/>
                <a:t>Check out</a:t>
              </a:r>
              <a:endParaRPr kumimoji="1" lang="zh-CN" altLang="en-US" i="0" dirty="0"/>
            </a:p>
          </p:txBody>
        </p:sp>
      </p:grpSp>
      <p:pic>
        <p:nvPicPr>
          <p:cNvPr id="35" name="图片 34" descr="屏幕快照 2014-10-14 下午10.07.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12360" y="3969060"/>
            <a:ext cx="792088" cy="913948"/>
          </a:xfrm>
          <a:prstGeom prst="rect">
            <a:avLst/>
          </a:prstGeom>
        </p:spPr>
      </p:pic>
      <p:grpSp>
        <p:nvGrpSpPr>
          <p:cNvPr id="8" name="组 7"/>
          <p:cNvGrpSpPr/>
          <p:nvPr/>
        </p:nvGrpSpPr>
        <p:grpSpPr>
          <a:xfrm>
            <a:off x="6948264" y="2888940"/>
            <a:ext cx="2016224" cy="1080120"/>
            <a:chOff x="6948264" y="2780928"/>
            <a:chExt cx="2016224" cy="1296144"/>
          </a:xfrm>
        </p:grpSpPr>
        <p:cxnSp>
          <p:nvCxnSpPr>
            <p:cNvPr id="36" name="曲线连接符 35"/>
            <p:cNvCxnSpPr>
              <a:endCxn id="35" idx="0"/>
            </p:cNvCxnSpPr>
            <p:nvPr/>
          </p:nvCxnSpPr>
          <p:spPr bwMode="auto">
            <a:xfrm>
              <a:off x="6948264" y="2924944"/>
              <a:ext cx="1260140" cy="1152128"/>
            </a:xfrm>
            <a:prstGeom prst="curvedConnector2">
              <a:avLst/>
            </a:prstGeom>
            <a:solidFill>
              <a:schemeClr val="accent1"/>
            </a:solidFill>
            <a:ln w="19050" cap="flat" cmpd="sng" algn="ctr">
              <a:solidFill>
                <a:srgbClr val="FF6600"/>
              </a:solidFill>
              <a:prstDash val="solid"/>
              <a:round/>
              <a:headEnd type="none" w="med" len="med"/>
              <a:tailEnd type="arrow"/>
            </a:ln>
            <a:effectLst/>
          </p:spPr>
        </p:cxnSp>
        <p:sp>
          <p:nvSpPr>
            <p:cNvPr id="39" name="文本框 38"/>
            <p:cNvSpPr txBox="1"/>
            <p:nvPr/>
          </p:nvSpPr>
          <p:spPr>
            <a:xfrm>
              <a:off x="7668344" y="2780928"/>
              <a:ext cx="1296144" cy="774192"/>
            </a:xfrm>
            <a:prstGeom prst="rect">
              <a:avLst/>
            </a:prstGeom>
            <a:noFill/>
          </p:spPr>
          <p:txBody>
            <a:bodyPr wrap="square" rtlCol="0">
              <a:spAutoFit/>
            </a:bodyPr>
            <a:lstStyle/>
            <a:p>
              <a:pPr algn="ctr"/>
              <a:r>
                <a:rPr kumimoji="1" lang="zh-CN" altLang="en-US" i="0" dirty="0" smtClean="0">
                  <a:solidFill>
                    <a:srgbClr val="FF6600"/>
                  </a:solidFill>
                </a:rPr>
                <a:t>自动部署自动验证</a:t>
              </a:r>
              <a:endParaRPr kumimoji="1" lang="zh-CN" altLang="en-US" i="0" dirty="0">
                <a:solidFill>
                  <a:srgbClr val="FF6600"/>
                </a:solidFill>
              </a:endParaRPr>
            </a:p>
          </p:txBody>
        </p:sp>
      </p:grpSp>
      <p:sp>
        <p:nvSpPr>
          <p:cNvPr id="40" name="文本框 39"/>
          <p:cNvSpPr txBox="1"/>
          <p:nvPr/>
        </p:nvSpPr>
        <p:spPr>
          <a:xfrm>
            <a:off x="5364092" y="4929167"/>
            <a:ext cx="1376680" cy="368300"/>
          </a:xfrm>
          <a:prstGeom prst="rect">
            <a:avLst/>
          </a:prstGeom>
          <a:noFill/>
        </p:spPr>
        <p:txBody>
          <a:bodyPr wrap="none" rtlCol="0">
            <a:spAutoFit/>
          </a:bodyPr>
          <a:lstStyle/>
          <a:p>
            <a:r>
              <a:rPr kumimoji="1" lang="en-US" altLang="zh-CN" b="1" i="0" dirty="0" smtClean="0"/>
              <a:t>Dashboard</a:t>
            </a:r>
            <a:endParaRPr kumimoji="1" lang="zh-CN" altLang="en-US" b="1" i="0" dirty="0"/>
          </a:p>
        </p:txBody>
      </p:sp>
      <p:sp>
        <p:nvSpPr>
          <p:cNvPr id="41" name="文本框 40"/>
          <p:cNvSpPr txBox="1"/>
          <p:nvPr/>
        </p:nvSpPr>
        <p:spPr>
          <a:xfrm>
            <a:off x="5220076" y="5289207"/>
            <a:ext cx="1706880" cy="398780"/>
          </a:xfrm>
          <a:prstGeom prst="rect">
            <a:avLst/>
          </a:prstGeom>
          <a:noFill/>
        </p:spPr>
        <p:txBody>
          <a:bodyPr wrap="none" rtlCol="0">
            <a:spAutoFit/>
          </a:bodyPr>
          <a:lstStyle/>
          <a:p>
            <a:r>
              <a:rPr kumimoji="1" lang="zh-CN" altLang="en-US" sz="2000" i="0" dirty="0" smtClean="0">
                <a:solidFill>
                  <a:srgbClr val="FF6600"/>
                </a:solidFill>
              </a:rPr>
              <a:t>呈现各种状态</a:t>
            </a:r>
            <a:endParaRPr kumimoji="1" lang="zh-CN" altLang="en-US" sz="2000" i="0" dirty="0">
              <a:solidFill>
                <a:srgbClr val="FF6600"/>
              </a:solidFill>
            </a:endParaRPr>
          </a:p>
        </p:txBody>
      </p:sp>
      <p:cxnSp>
        <p:nvCxnSpPr>
          <p:cNvPr id="44" name="直线箭头连接符 43"/>
          <p:cNvCxnSpPr>
            <a:stCxn id="15" idx="0"/>
            <a:endCxn id="26" idx="1"/>
          </p:cNvCxnSpPr>
          <p:nvPr/>
        </p:nvCxnSpPr>
        <p:spPr bwMode="auto">
          <a:xfrm flipH="1" flipV="1">
            <a:off x="4860079" y="3571856"/>
            <a:ext cx="1188085" cy="1868805"/>
          </a:xfrm>
          <a:prstGeom prst="straightConnector1">
            <a:avLst/>
          </a:prstGeom>
          <a:solidFill>
            <a:schemeClr val="accent1"/>
          </a:solidFill>
          <a:ln w="9525" cap="flat" cmpd="sng" algn="ctr">
            <a:solidFill>
              <a:schemeClr val="accent1">
                <a:lumMod val="50000"/>
              </a:schemeClr>
            </a:solidFill>
            <a:prstDash val="sysDash"/>
            <a:round/>
            <a:headEnd type="arrow" w="med" len="med"/>
            <a:tailEnd type="none"/>
          </a:ln>
          <a:effectLst/>
        </p:spPr>
      </p:cxnSp>
      <p:cxnSp>
        <p:nvCxnSpPr>
          <p:cNvPr id="47" name="直线箭头连接符 46"/>
          <p:cNvCxnSpPr>
            <a:stCxn id="15" idx="0"/>
            <a:endCxn id="13" idx="2"/>
          </p:cNvCxnSpPr>
          <p:nvPr/>
        </p:nvCxnSpPr>
        <p:spPr bwMode="auto">
          <a:xfrm flipV="1">
            <a:off x="6048164" y="3333731"/>
            <a:ext cx="217805" cy="2106930"/>
          </a:xfrm>
          <a:prstGeom prst="straightConnector1">
            <a:avLst/>
          </a:prstGeom>
          <a:solidFill>
            <a:schemeClr val="accent1"/>
          </a:solidFill>
          <a:ln w="9525" cap="flat" cmpd="sng" algn="ctr">
            <a:solidFill>
              <a:schemeClr val="accent1">
                <a:lumMod val="50000"/>
              </a:schemeClr>
            </a:solidFill>
            <a:prstDash val="sysDash"/>
            <a:round/>
            <a:headEnd type="arrow" w="med" len="med"/>
            <a:tailEnd type="none"/>
          </a:ln>
          <a:effectLst/>
        </p:spPr>
      </p:cxnSp>
      <p:cxnSp>
        <p:nvCxnSpPr>
          <p:cNvPr id="50" name="直线箭头连接符 49"/>
          <p:cNvCxnSpPr>
            <a:stCxn id="15" idx="0"/>
            <a:endCxn id="35" idx="1"/>
          </p:cNvCxnSpPr>
          <p:nvPr/>
        </p:nvCxnSpPr>
        <p:spPr bwMode="auto">
          <a:xfrm flipV="1">
            <a:off x="6048164" y="4426035"/>
            <a:ext cx="1764196" cy="443126"/>
          </a:xfrm>
          <a:prstGeom prst="straightConnector1">
            <a:avLst/>
          </a:prstGeom>
          <a:solidFill>
            <a:schemeClr val="accent1"/>
          </a:solidFill>
          <a:ln w="9525" cap="flat" cmpd="sng" algn="ctr">
            <a:solidFill>
              <a:schemeClr val="accent1">
                <a:lumMod val="50000"/>
              </a:schemeClr>
            </a:solidFill>
            <a:prstDash val="sysDash"/>
            <a:round/>
            <a:headEnd type="arrow" w="med" len="med"/>
            <a:tailEnd type="none"/>
          </a:ln>
          <a:effectLst/>
        </p:spPr>
      </p:cxnSp>
      <p:sp>
        <p:nvSpPr>
          <p:cNvPr id="62" name="文本框 61"/>
          <p:cNvSpPr txBox="1"/>
          <p:nvPr/>
        </p:nvSpPr>
        <p:spPr>
          <a:xfrm>
            <a:off x="7380315" y="4869162"/>
            <a:ext cx="1656185" cy="645160"/>
          </a:xfrm>
          <a:prstGeom prst="rect">
            <a:avLst/>
          </a:prstGeom>
          <a:noFill/>
        </p:spPr>
        <p:txBody>
          <a:bodyPr wrap="square" rtlCol="0">
            <a:spAutoFit/>
          </a:bodyPr>
          <a:lstStyle/>
          <a:p>
            <a:pPr algn="ctr"/>
            <a:r>
              <a:rPr kumimoji="1" lang="zh-CN" altLang="en-US" i="0" dirty="0" smtClean="0"/>
              <a:t>接近生产环境的测试环境</a:t>
            </a:r>
            <a:endParaRPr kumimoji="1" lang="zh-CN" altLang="en-US" i="0" dirty="0"/>
          </a:p>
        </p:txBody>
      </p:sp>
      <p:cxnSp>
        <p:nvCxnSpPr>
          <p:cNvPr id="29" name="直线箭头连接符 28"/>
          <p:cNvCxnSpPr>
            <a:stCxn id="15" idx="0"/>
          </p:cNvCxnSpPr>
          <p:nvPr/>
        </p:nvCxnSpPr>
        <p:spPr bwMode="auto">
          <a:xfrm flipH="1" flipV="1">
            <a:off x="2411760" y="4209088"/>
            <a:ext cx="3636404" cy="660072"/>
          </a:xfrm>
          <a:prstGeom prst="straightConnector1">
            <a:avLst/>
          </a:prstGeom>
          <a:solidFill>
            <a:schemeClr val="accent1"/>
          </a:solidFill>
          <a:ln w="9525" cap="flat" cmpd="sng" algn="ctr">
            <a:solidFill>
              <a:schemeClr val="accent1">
                <a:lumMod val="50000"/>
              </a:schemeClr>
            </a:solidFill>
            <a:prstDash val="sysDash"/>
            <a:round/>
            <a:headEnd type="arrow" w="med" len="med"/>
            <a:tailEnd type="none"/>
          </a:ln>
          <a:effectLst/>
        </p:spPr>
      </p:cxnSp>
      <p:cxnSp>
        <p:nvCxnSpPr>
          <p:cNvPr id="37" name="直线箭头连接符 36"/>
          <p:cNvCxnSpPr>
            <a:stCxn id="15" idx="0"/>
          </p:cNvCxnSpPr>
          <p:nvPr/>
        </p:nvCxnSpPr>
        <p:spPr bwMode="auto">
          <a:xfrm flipV="1">
            <a:off x="6048164" y="3248983"/>
            <a:ext cx="1692188" cy="1620179"/>
          </a:xfrm>
          <a:prstGeom prst="straightConnector1">
            <a:avLst/>
          </a:prstGeom>
          <a:solidFill>
            <a:schemeClr val="accent1"/>
          </a:solidFill>
          <a:ln w="9525" cap="flat" cmpd="sng" algn="ctr">
            <a:solidFill>
              <a:schemeClr val="accent1">
                <a:lumMod val="50000"/>
              </a:schemeClr>
            </a:solidFill>
            <a:prstDash val="sysDash"/>
            <a:round/>
            <a:headEnd type="arrow" w="med" len="med"/>
            <a:tailEnd type="none"/>
          </a:ln>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p:tgtEl>
                                          <p:spTgt spid="7"/>
                                        </p:tgtEl>
                                        <p:attrNameLst>
                                          <p:attrName>ppt_x</p:attrName>
                                        </p:attrNameLst>
                                      </p:cBhvr>
                                      <p:tavLst>
                                        <p:tav tm="0">
                                          <p:val>
                                            <p:strVal val="#ppt_x+#ppt_w*1.125000"/>
                                          </p:val>
                                        </p:tav>
                                        <p:tav tm="100000">
                                          <p:val>
                                            <p:strVal val="#ppt_x"/>
                                          </p:val>
                                        </p:tav>
                                      </p:tavLst>
                                    </p:anim>
                                    <p:animEffect transition="in" filter="wipe(left)">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additive="base">
                                        <p:cTn id="19" dur="500"/>
                                        <p:tgtEl>
                                          <p:spTgt spid="35"/>
                                        </p:tgtEl>
                                        <p:attrNameLst>
                                          <p:attrName>ppt_y</p:attrName>
                                        </p:attrNameLst>
                                      </p:cBhvr>
                                      <p:tavLst>
                                        <p:tav tm="0">
                                          <p:val>
                                            <p:strVal val="#ppt_y-#ppt_h*1.125000"/>
                                          </p:val>
                                        </p:tav>
                                        <p:tav tm="100000">
                                          <p:val>
                                            <p:strVal val="#ppt_y"/>
                                          </p:val>
                                        </p:tav>
                                      </p:tavLst>
                                    </p:anim>
                                    <p:animEffect transition="in" filter="wipe(down)">
                                      <p:cBhvr>
                                        <p:cTn id="20" dur="500"/>
                                        <p:tgtEl>
                                          <p:spTgt spid="35"/>
                                        </p:tgtEl>
                                      </p:cBhvr>
                                    </p:animEffect>
                                  </p:childTnLst>
                                </p:cTn>
                              </p:par>
                              <p:par>
                                <p:cTn id="21" presetID="12" presetClass="entr" presetSubtype="1"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ppt_y</p:attrName>
                                        </p:attrNameLst>
                                      </p:cBhvr>
                                      <p:tavLst>
                                        <p:tav tm="0">
                                          <p:val>
                                            <p:strVal val="#ppt_y-#ppt_h*1.125000"/>
                                          </p:val>
                                        </p:tav>
                                        <p:tav tm="100000">
                                          <p:val>
                                            <p:strVal val="#ppt_y"/>
                                          </p:val>
                                        </p:tav>
                                      </p:tavLst>
                                    </p:anim>
                                    <p:animEffect transition="in" filter="wipe(down)">
                                      <p:cBhvr>
                                        <p:cTn id="24" dur="500"/>
                                        <p:tgtEl>
                                          <p:spTgt spid="8"/>
                                        </p:tgtEl>
                                      </p:cBhvr>
                                    </p:animEffect>
                                  </p:childTnLst>
                                </p:cTn>
                              </p:par>
                              <p:par>
                                <p:cTn id="25" presetID="12" presetClass="entr" presetSubtype="1" fill="hold" grpId="0" nodeType="withEffect">
                                  <p:stCondLst>
                                    <p:cond delay="0"/>
                                  </p:stCondLst>
                                  <p:childTnLst>
                                    <p:set>
                                      <p:cBhvr>
                                        <p:cTn id="26" dur="1" fill="hold">
                                          <p:stCondLst>
                                            <p:cond delay="0"/>
                                          </p:stCondLst>
                                        </p:cTn>
                                        <p:tgtEl>
                                          <p:spTgt spid="62"/>
                                        </p:tgtEl>
                                        <p:attrNameLst>
                                          <p:attrName>style.visibility</p:attrName>
                                        </p:attrNameLst>
                                      </p:cBhvr>
                                      <p:to>
                                        <p:strVal val="visible"/>
                                      </p:to>
                                    </p:set>
                                    <p:anim calcmode="lin" valueType="num">
                                      <p:cBhvr additive="base">
                                        <p:cTn id="27" dur="500"/>
                                        <p:tgtEl>
                                          <p:spTgt spid="62"/>
                                        </p:tgtEl>
                                        <p:attrNameLst>
                                          <p:attrName>ppt_y</p:attrName>
                                        </p:attrNameLst>
                                      </p:cBhvr>
                                      <p:tavLst>
                                        <p:tav tm="0">
                                          <p:val>
                                            <p:strVal val="#ppt_y-#ppt_h*1.125000"/>
                                          </p:val>
                                        </p:tav>
                                        <p:tav tm="100000">
                                          <p:val>
                                            <p:strVal val="#ppt_y"/>
                                          </p:val>
                                        </p:tav>
                                      </p:tavLst>
                                    </p:anim>
                                    <p:animEffect transition="in" filter="wipe(down)">
                                      <p:cBhvr>
                                        <p:cTn id="28" dur="500"/>
                                        <p:tgtEl>
                                          <p:spTgt spid="62"/>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1" fill="hold" nodeType="click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p:tgtEl>
                                          <p:spTgt spid="50"/>
                                        </p:tgtEl>
                                        <p:attrNameLst>
                                          <p:attrName>ppt_y</p:attrName>
                                        </p:attrNameLst>
                                      </p:cBhvr>
                                      <p:tavLst>
                                        <p:tav tm="0">
                                          <p:val>
                                            <p:strVal val="#ppt_y-#ppt_h*1.125000"/>
                                          </p:val>
                                        </p:tav>
                                        <p:tav tm="100000">
                                          <p:val>
                                            <p:strVal val="#ppt_y"/>
                                          </p:val>
                                        </p:tav>
                                      </p:tavLst>
                                    </p:anim>
                                    <p:animEffect transition="in" filter="wipe(down)">
                                      <p:cBhvr>
                                        <p:cTn id="34" dur="500"/>
                                        <p:tgtEl>
                                          <p:spTgt spid="50"/>
                                        </p:tgtEl>
                                      </p:cBhvr>
                                    </p:animEffect>
                                  </p:childTnLst>
                                </p:cTn>
                              </p:par>
                              <p:par>
                                <p:cTn id="35" presetID="12" presetClass="entr" presetSubtype="1" fill="hold" nodeType="withEffect">
                                  <p:stCondLst>
                                    <p:cond delay="0"/>
                                  </p:stCondLst>
                                  <p:childTnLst>
                                    <p:set>
                                      <p:cBhvr>
                                        <p:cTn id="36" dur="1" fill="hold">
                                          <p:stCondLst>
                                            <p:cond delay="0"/>
                                          </p:stCondLst>
                                        </p:cTn>
                                        <p:tgtEl>
                                          <p:spTgt spid="47"/>
                                        </p:tgtEl>
                                        <p:attrNameLst>
                                          <p:attrName>style.visibility</p:attrName>
                                        </p:attrNameLst>
                                      </p:cBhvr>
                                      <p:to>
                                        <p:strVal val="visible"/>
                                      </p:to>
                                    </p:set>
                                    <p:anim calcmode="lin" valueType="num">
                                      <p:cBhvr additive="base">
                                        <p:cTn id="37" dur="500"/>
                                        <p:tgtEl>
                                          <p:spTgt spid="47"/>
                                        </p:tgtEl>
                                        <p:attrNameLst>
                                          <p:attrName>ppt_y</p:attrName>
                                        </p:attrNameLst>
                                      </p:cBhvr>
                                      <p:tavLst>
                                        <p:tav tm="0">
                                          <p:val>
                                            <p:strVal val="#ppt_y-#ppt_h*1.125000"/>
                                          </p:val>
                                        </p:tav>
                                        <p:tav tm="100000">
                                          <p:val>
                                            <p:strVal val="#ppt_y"/>
                                          </p:val>
                                        </p:tav>
                                      </p:tavLst>
                                    </p:anim>
                                    <p:animEffect transition="in" filter="wipe(down)">
                                      <p:cBhvr>
                                        <p:cTn id="38" dur="500"/>
                                        <p:tgtEl>
                                          <p:spTgt spid="47"/>
                                        </p:tgtEl>
                                      </p:cBhvr>
                                    </p:animEffect>
                                  </p:childTnLst>
                                </p:cTn>
                              </p:par>
                              <p:par>
                                <p:cTn id="39" presetID="12" presetClass="entr" presetSubtype="1"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p:tgtEl>
                                          <p:spTgt spid="44"/>
                                        </p:tgtEl>
                                        <p:attrNameLst>
                                          <p:attrName>ppt_y</p:attrName>
                                        </p:attrNameLst>
                                      </p:cBhvr>
                                      <p:tavLst>
                                        <p:tav tm="0">
                                          <p:val>
                                            <p:strVal val="#ppt_y-#ppt_h*1.125000"/>
                                          </p:val>
                                        </p:tav>
                                        <p:tav tm="100000">
                                          <p:val>
                                            <p:strVal val="#ppt_y"/>
                                          </p:val>
                                        </p:tav>
                                      </p:tavLst>
                                    </p:anim>
                                    <p:animEffect transition="in" filter="wipe(down)">
                                      <p:cBhvr>
                                        <p:cTn id="42" dur="500"/>
                                        <p:tgtEl>
                                          <p:spTgt spid="44"/>
                                        </p:tgtEl>
                                      </p:cBhvr>
                                    </p:animEffect>
                                  </p:childTnLst>
                                </p:cTn>
                              </p:par>
                              <p:par>
                                <p:cTn id="43" presetID="12" presetClass="entr" presetSubtype="1"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additive="base">
                                        <p:cTn id="45" dur="500"/>
                                        <p:tgtEl>
                                          <p:spTgt spid="29"/>
                                        </p:tgtEl>
                                        <p:attrNameLst>
                                          <p:attrName>ppt_y</p:attrName>
                                        </p:attrNameLst>
                                      </p:cBhvr>
                                      <p:tavLst>
                                        <p:tav tm="0">
                                          <p:val>
                                            <p:strVal val="#ppt_y-#ppt_h*1.125000"/>
                                          </p:val>
                                        </p:tav>
                                        <p:tav tm="100000">
                                          <p:val>
                                            <p:strVal val="#ppt_y"/>
                                          </p:val>
                                        </p:tav>
                                      </p:tavLst>
                                    </p:anim>
                                    <p:animEffect transition="in" filter="wipe(down)">
                                      <p:cBhvr>
                                        <p:cTn id="46" dur="500"/>
                                        <p:tgtEl>
                                          <p:spTgt spid="29"/>
                                        </p:tgtEl>
                                      </p:cBhvr>
                                    </p:animEffect>
                                  </p:childTnLst>
                                </p:cTn>
                              </p:par>
                            </p:childTnLst>
                          </p:cTn>
                        </p:par>
                        <p:par>
                          <p:cTn id="47" fill="hold">
                            <p:stCondLst>
                              <p:cond delay="500"/>
                            </p:stCondLst>
                            <p:childTnLst>
                              <p:par>
                                <p:cTn id="48" presetID="12" presetClass="entr" presetSubtype="1"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additive="base">
                                        <p:cTn id="50" dur="500"/>
                                        <p:tgtEl>
                                          <p:spTgt spid="37"/>
                                        </p:tgtEl>
                                        <p:attrNameLst>
                                          <p:attrName>ppt_y</p:attrName>
                                        </p:attrNameLst>
                                      </p:cBhvr>
                                      <p:tavLst>
                                        <p:tav tm="0">
                                          <p:val>
                                            <p:strVal val="#ppt_y-#ppt_h*1.125000"/>
                                          </p:val>
                                        </p:tav>
                                        <p:tav tm="100000">
                                          <p:val>
                                            <p:strVal val="#ppt_y"/>
                                          </p:val>
                                        </p:tav>
                                      </p:tavLst>
                                    </p:anim>
                                    <p:animEffect transition="in" filter="wipe(down)">
                                      <p:cBhvr>
                                        <p:cTn id="51" dur="500"/>
                                        <p:tgtEl>
                                          <p:spTgt spid="37"/>
                                        </p:tgtEl>
                                      </p:cBhvr>
                                    </p:animEffect>
                                  </p:childTnLst>
                                </p:cTn>
                              </p:par>
                              <p:par>
                                <p:cTn id="52" presetID="12" presetClass="entr" presetSubtype="1" fill="hold"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additive="base">
                                        <p:cTn id="54" dur="500"/>
                                        <p:tgtEl>
                                          <p:spTgt spid="15"/>
                                        </p:tgtEl>
                                        <p:attrNameLst>
                                          <p:attrName>ppt_y</p:attrName>
                                        </p:attrNameLst>
                                      </p:cBhvr>
                                      <p:tavLst>
                                        <p:tav tm="0">
                                          <p:val>
                                            <p:strVal val="#ppt_y-#ppt_h*1.125000"/>
                                          </p:val>
                                        </p:tav>
                                        <p:tav tm="100000">
                                          <p:val>
                                            <p:strVal val="#ppt_y"/>
                                          </p:val>
                                        </p:tav>
                                      </p:tavLst>
                                    </p:anim>
                                    <p:animEffect transition="in" filter="wipe(down)">
                                      <p:cBhvr>
                                        <p:cTn id="55" dur="500"/>
                                        <p:tgtEl>
                                          <p:spTgt spid="15"/>
                                        </p:tgtEl>
                                      </p:cBhvr>
                                    </p:animEffect>
                                  </p:childTnLst>
                                </p:cTn>
                              </p:par>
                            </p:childTnLst>
                          </p:cTn>
                        </p:par>
                        <p:par>
                          <p:cTn id="56" fill="hold">
                            <p:stCondLst>
                              <p:cond delay="1000"/>
                            </p:stCondLst>
                            <p:childTnLst>
                              <p:par>
                                <p:cTn id="57" presetID="1" presetClass="entr" presetSubtype="0" fill="hold" grpId="0" nodeType="after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par>
                          <p:cTn id="59" fill="hold">
                            <p:stCondLst>
                              <p:cond delay="1000"/>
                            </p:stCondLst>
                            <p:childTnLst>
                              <p:par>
                                <p:cTn id="60" presetID="1" presetClass="entr" presetSubtype="0" fill="hold" grpId="0" nodeType="afterEffect">
                                  <p:stCondLst>
                                    <p:cond delay="0"/>
                                  </p:stCondLst>
                                  <p:childTnLst>
                                    <p:set>
                                      <p:cBhvr>
                                        <p:cTn id="61"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6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7664" y="877081"/>
            <a:ext cx="6024732" cy="468312"/>
          </a:xfrm>
        </p:spPr>
        <p:txBody>
          <a:bodyPr>
            <a:normAutofit fontScale="90000"/>
          </a:bodyPr>
          <a:lstStyle/>
          <a:p>
            <a:pPr algn="ctr"/>
            <a:r>
              <a:rPr kumimoji="1" lang="zh-CN" altLang="en-US" sz="3600" dirty="0" smtClean="0">
                <a:solidFill>
                  <a:schemeClr val="tx1"/>
                </a:solidFill>
              </a:rPr>
              <a:t>持续集成的内涵</a:t>
            </a:r>
            <a:endParaRPr kumimoji="1" lang="zh-CN" altLang="en-US" sz="3600" dirty="0" smtClean="0">
              <a:solidFill>
                <a:schemeClr val="tx1"/>
              </a:solidFill>
            </a:endParaRPr>
          </a:p>
        </p:txBody>
      </p:sp>
      <p:sp>
        <p:nvSpPr>
          <p:cNvPr id="4" name="幻灯片编号占位符 3"/>
          <p:cNvSpPr>
            <a:spLocks noGrp="1"/>
          </p:cNvSpPr>
          <p:nvPr>
            <p:ph type="sldNum" sz="quarter" idx="10"/>
          </p:nvPr>
        </p:nvSpPr>
        <p:spPr/>
        <p:txBody>
          <a:bodyPr/>
          <a:lstStyle/>
          <a:p>
            <a:fld id="{DBE2DA07-CE19-4C9B-A0EC-06D3955056CF}" type="slidenum">
              <a:rPr lang="en-US" altLang="zh-CN" smtClean="0"/>
            </a:fld>
            <a:endParaRPr lang="en-US" altLang="zh-CN"/>
          </a:p>
        </p:txBody>
      </p:sp>
      <p:sp>
        <p:nvSpPr>
          <p:cNvPr id="9" name="内容占位符 2"/>
          <p:cNvSpPr>
            <a:spLocks noGrp="1"/>
          </p:cNvSpPr>
          <p:nvPr>
            <p:ph idx="1"/>
          </p:nvPr>
        </p:nvSpPr>
        <p:spPr>
          <a:xfrm>
            <a:off x="683568" y="2132857"/>
            <a:ext cx="4320480" cy="3156351"/>
          </a:xfrm>
        </p:spPr>
        <p:txBody>
          <a:bodyPr>
            <a:normAutofit lnSpcReduction="10000"/>
          </a:bodyPr>
          <a:lstStyle/>
          <a:p>
            <a:pPr marL="355600" indent="-355600">
              <a:lnSpc>
                <a:spcPct val="140000"/>
              </a:lnSpc>
              <a:spcBef>
                <a:spcPct val="0"/>
              </a:spcBef>
              <a:buClr>
                <a:srgbClr val="0070C0"/>
              </a:buClr>
              <a:buSzPct val="80000"/>
              <a:buFont typeface="Wingdings" panose="05000000000000000000" pitchFamily="2" charset="2"/>
              <a:buChar char="p"/>
              <a:defRPr/>
            </a:pPr>
            <a:r>
              <a:rPr lang="zh-CN" altLang="zh-CN" sz="2400" kern="1200" dirty="0" smtClean="0">
                <a:ea typeface="楷体" panose="02010609060101010101" charset="-122"/>
                <a:cs typeface="楷体" panose="02010609060101010101" charset="-122"/>
              </a:rPr>
              <a:t>持续检查</a:t>
            </a:r>
            <a:r>
              <a:rPr lang="zh-CN" altLang="en-US" sz="1800" kern="1200" dirty="0" smtClean="0">
                <a:ea typeface="楷体" panose="02010609060101010101" charset="-122"/>
                <a:cs typeface="楷体" panose="02010609060101010101" charset="-122"/>
              </a:rPr>
              <a:t>（用工具扫描分析代码）</a:t>
            </a:r>
            <a:endParaRPr lang="en-US" altLang="zh-CN" sz="1800" kern="1200" dirty="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zh-CN" sz="2400" kern="1200" dirty="0" smtClean="0">
                <a:ea typeface="楷体" panose="02010609060101010101" charset="-122"/>
                <a:cs typeface="楷体" panose="02010609060101010101" charset="-122"/>
              </a:rPr>
              <a:t>持续</a:t>
            </a:r>
            <a:r>
              <a:rPr lang="zh-CN" altLang="en-US" sz="2400" kern="1200" dirty="0" smtClean="0">
                <a:ea typeface="楷体" panose="02010609060101010101" charset="-122"/>
                <a:cs typeface="楷体" panose="02010609060101010101" charset="-122"/>
              </a:rPr>
              <a:t>构建</a:t>
            </a:r>
            <a:r>
              <a:rPr lang="zh-CN" altLang="en-US" sz="1800" kern="1200" dirty="0" smtClean="0">
                <a:ea typeface="楷体" panose="02010609060101010101" charset="-122"/>
                <a:cs typeface="楷体" panose="02010609060101010101" charset="-122"/>
              </a:rPr>
              <a:t>（</a:t>
            </a:r>
            <a:r>
              <a:rPr lang="en-US" altLang="zh-CN" sz="1800" kern="1200" dirty="0" smtClean="0">
                <a:ea typeface="楷体" panose="02010609060101010101" charset="-122"/>
                <a:cs typeface="楷体" panose="02010609060101010101" charset="-122"/>
              </a:rPr>
              <a:t>Build</a:t>
            </a:r>
            <a:r>
              <a:rPr lang="zh-CN" altLang="en-US" sz="1800" kern="1200" dirty="0" smtClean="0">
                <a:ea typeface="楷体" panose="02010609060101010101" charset="-122"/>
                <a:cs typeface="楷体" panose="02010609060101010101" charset="-122"/>
              </a:rPr>
              <a:t>）</a:t>
            </a:r>
            <a:endParaRPr lang="en-US" altLang="zh-CN" sz="1800" kern="1200" dirty="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zh-CN" sz="2400" kern="1200" dirty="0" smtClean="0">
                <a:ea typeface="楷体" panose="02010609060101010101" charset="-122"/>
                <a:cs typeface="楷体" panose="02010609060101010101" charset="-122"/>
              </a:rPr>
              <a:t>持续</a:t>
            </a:r>
            <a:r>
              <a:rPr lang="zh-CN" altLang="zh-CN" sz="2400" kern="1200" dirty="0">
                <a:ea typeface="楷体" panose="02010609060101010101" charset="-122"/>
                <a:cs typeface="楷体" panose="02010609060101010101" charset="-122"/>
              </a:rPr>
              <a:t>部署</a:t>
            </a:r>
            <a:endParaRPr lang="en-US" altLang="zh-CN" sz="2400" kern="1200" dirty="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zh-CN" sz="2400" kern="1200" dirty="0">
                <a:ea typeface="楷体" panose="02010609060101010101" charset="-122"/>
                <a:cs typeface="楷体" panose="02010609060101010101" charset="-122"/>
              </a:rPr>
              <a:t>持续验证</a:t>
            </a:r>
            <a:r>
              <a:rPr lang="zh-CN" altLang="en-US" sz="2400" kern="1200" dirty="0">
                <a:ea typeface="楷体" panose="02010609060101010101" charset="-122"/>
                <a:cs typeface="楷体" panose="02010609060101010101" charset="-122"/>
              </a:rPr>
              <a:t>、测试</a:t>
            </a:r>
            <a:endParaRPr lang="en-US" altLang="zh-CN" sz="2400" kern="1200" dirty="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zh-CN" sz="2400" kern="1200" dirty="0" smtClean="0">
                <a:ea typeface="楷体" panose="02010609060101010101" charset="-122"/>
                <a:cs typeface="楷体" panose="02010609060101010101" charset="-122"/>
              </a:rPr>
              <a:t>持续</a:t>
            </a:r>
            <a:r>
              <a:rPr lang="zh-CN" altLang="en-US" sz="2400" kern="1200" dirty="0" smtClean="0">
                <a:ea typeface="楷体" panose="02010609060101010101" charset="-122"/>
                <a:cs typeface="楷体" panose="02010609060101010101" charset="-122"/>
              </a:rPr>
              <a:t>集成环境</a:t>
            </a:r>
            <a:r>
              <a:rPr lang="zh-CN" altLang="en-US" sz="1800" kern="1200" dirty="0">
                <a:ea typeface="楷体" panose="02010609060101010101" charset="-122"/>
                <a:cs typeface="楷体" panose="02010609060101010101" charset="-122"/>
              </a:rPr>
              <a:t>（</a:t>
            </a:r>
            <a:r>
              <a:rPr lang="zh-CN" altLang="zh-CN" sz="1800" kern="1200" dirty="0">
                <a:ea typeface="楷体" panose="02010609060101010101" charset="-122"/>
                <a:cs typeface="楷体" panose="02010609060101010101" charset="-122"/>
              </a:rPr>
              <a:t>基础设施</a:t>
            </a:r>
            <a:r>
              <a:rPr lang="zh-CN" altLang="en-US" sz="1800" kern="1200" dirty="0">
                <a:ea typeface="楷体" panose="02010609060101010101" charset="-122"/>
                <a:cs typeface="楷体" panose="02010609060101010101" charset="-122"/>
              </a:rPr>
              <a:t>）</a:t>
            </a:r>
            <a:endParaRPr lang="en-US" altLang="zh-CN" sz="1800" kern="1200" dirty="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zh-CN" sz="2400" kern="1200" dirty="0">
                <a:ea typeface="楷体" panose="02010609060101010101" charset="-122"/>
                <a:cs typeface="楷体" panose="02010609060101010101" charset="-122"/>
              </a:rPr>
              <a:t>持续报告 </a:t>
            </a:r>
            <a:endParaRPr lang="zh-CN" altLang="en-US" sz="2400" kern="1200" dirty="0">
              <a:ea typeface="楷体" panose="02010609060101010101" charset="-122"/>
              <a:cs typeface="楷体" panose="02010609060101010101" charset="-122"/>
            </a:endParaRPr>
          </a:p>
        </p:txBody>
      </p:sp>
      <p:pic>
        <p:nvPicPr>
          <p:cNvPr id="10" name="图片 9"/>
          <p:cNvPicPr>
            <a:picLocks noChangeAspect="1"/>
          </p:cNvPicPr>
          <p:nvPr/>
        </p:nvPicPr>
        <p:blipFill>
          <a:blip r:embed="rId1"/>
          <a:stretch>
            <a:fillRect/>
          </a:stretch>
        </p:blipFill>
        <p:spPr>
          <a:xfrm>
            <a:off x="5220074" y="2276872"/>
            <a:ext cx="3328717" cy="3171464"/>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1403648" y="877081"/>
            <a:ext cx="6168748" cy="468312"/>
          </a:xfrm>
        </p:spPr>
        <p:txBody>
          <a:bodyPr>
            <a:normAutofit fontScale="90000"/>
          </a:bodyPr>
          <a:lstStyle/>
          <a:p>
            <a:pPr algn="ctr"/>
            <a:r>
              <a:rPr lang="zh-CN" altLang="en-US" sz="3200" dirty="0" smtClean="0">
                <a:solidFill>
                  <a:schemeClr val="tx1"/>
                </a:solidFill>
                <a:latin typeface="+mn-lt"/>
              </a:rPr>
              <a:t>持续集成的核心价值</a:t>
            </a:r>
            <a:endParaRPr lang="zh-CN" altLang="en-US" sz="3200" dirty="0" smtClean="0">
              <a:solidFill>
                <a:schemeClr val="tx1"/>
              </a:solidFill>
              <a:latin typeface="+mn-lt"/>
            </a:endParaRPr>
          </a:p>
        </p:txBody>
      </p:sp>
      <p:sp>
        <p:nvSpPr>
          <p:cNvPr id="22532" name="Text Box 7"/>
          <p:cNvSpPr txBox="1">
            <a:spLocks noChangeArrowheads="1"/>
          </p:cNvSpPr>
          <p:nvPr/>
        </p:nvSpPr>
        <p:spPr bwMode="auto">
          <a:xfrm>
            <a:off x="323528" y="1700809"/>
            <a:ext cx="8568952" cy="3877945"/>
          </a:xfrm>
          <a:prstGeom prst="rect">
            <a:avLst/>
          </a:prstGeom>
          <a:noFill/>
          <a:ln w="9525">
            <a:noFill/>
            <a:miter lim="800000"/>
          </a:ln>
        </p:spPr>
        <p:txBody>
          <a:bodyPr wrap="square" lIns="0" tIns="0" rIns="0" bIns="0">
            <a:spAutoFit/>
          </a:bodyPr>
          <a:lstStyle/>
          <a:p>
            <a:pPr marL="355600" indent="-355600">
              <a:lnSpc>
                <a:spcPct val="140000"/>
              </a:lnSpc>
              <a:buClr>
                <a:srgbClr val="0070C0"/>
              </a:buClr>
              <a:buSzPct val="80000"/>
              <a:buFont typeface="Wingdings" panose="05000000000000000000" pitchFamily="2" charset="2"/>
              <a:buChar char="p"/>
              <a:defRPr/>
            </a:pPr>
            <a:r>
              <a:rPr lang="zh-CN" altLang="en-US" sz="2000" i="0" dirty="0">
                <a:ea typeface="楷体" panose="02010609060101010101" charset="-122"/>
                <a:cs typeface="楷体" panose="02010609060101010101" charset="-122"/>
              </a:rPr>
              <a:t>持续集成中的任何一个环节都是</a:t>
            </a:r>
            <a:r>
              <a:rPr lang="zh-CN" altLang="en-US" sz="2000" i="0" dirty="0">
                <a:solidFill>
                  <a:srgbClr val="3366FF"/>
                </a:solidFill>
                <a:ea typeface="楷体" panose="02010609060101010101" charset="-122"/>
                <a:cs typeface="楷体" panose="02010609060101010101" charset="-122"/>
              </a:rPr>
              <a:t>自动</a:t>
            </a:r>
            <a:r>
              <a:rPr lang="zh-CN" altLang="en-US" sz="2000" i="0" dirty="0">
                <a:ea typeface="楷体" panose="02010609060101010101" charset="-122"/>
                <a:cs typeface="楷体" panose="02010609060101010101" charset="-122"/>
              </a:rPr>
              <a:t>完成的，有利于</a:t>
            </a:r>
            <a:r>
              <a:rPr lang="zh-CN" altLang="en-US" sz="2000" i="0" dirty="0">
                <a:solidFill>
                  <a:srgbClr val="3366FF"/>
                </a:solidFill>
                <a:ea typeface="楷体" panose="02010609060101010101" charset="-122"/>
                <a:cs typeface="楷体" panose="02010609060101010101" charset="-122"/>
              </a:rPr>
              <a:t>减少重复过程</a:t>
            </a:r>
            <a:r>
              <a:rPr lang="zh-CN" altLang="en-US" sz="2000" i="0" dirty="0">
                <a:ea typeface="楷体" panose="02010609060101010101" charset="-122"/>
                <a:cs typeface="楷体" panose="02010609060101010101" charset="-122"/>
              </a:rPr>
              <a:t>以节省时间、成本等；</a:t>
            </a:r>
            <a:endParaRPr lang="zh-CN" altLang="en-US" sz="2000" i="0" dirty="0">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2000" i="0" dirty="0">
                <a:ea typeface="楷体" panose="02010609060101010101" charset="-122"/>
                <a:cs typeface="楷体" panose="02010609060101010101" charset="-122"/>
              </a:rPr>
              <a:t>任何时间点都能</a:t>
            </a:r>
            <a:r>
              <a:rPr lang="zh-CN" altLang="en-US" sz="2000" i="0" dirty="0">
                <a:solidFill>
                  <a:srgbClr val="3366FF"/>
                </a:solidFill>
                <a:ea typeface="楷体" panose="02010609060101010101" charset="-122"/>
                <a:cs typeface="楷体" panose="02010609060101010101" charset="-122"/>
              </a:rPr>
              <a:t>第一时间发现软件的集成问题</a:t>
            </a:r>
            <a:r>
              <a:rPr lang="zh-CN" altLang="en-US" sz="2000" i="0" dirty="0">
                <a:ea typeface="楷体" panose="02010609060101010101" charset="-122"/>
                <a:cs typeface="楷体" panose="02010609060101010101" charset="-122"/>
              </a:rPr>
              <a:t>，</a:t>
            </a:r>
            <a:r>
              <a:rPr lang="zh-CN" altLang="en-US" sz="2000" i="0" dirty="0" smtClean="0">
                <a:ea typeface="楷体" panose="02010609060101010101" charset="-122"/>
                <a:cs typeface="楷体" panose="02010609060101010101" charset="-122"/>
              </a:rPr>
              <a:t>使随时</a:t>
            </a:r>
            <a:r>
              <a:rPr lang="zh-CN" altLang="en-US" i="0" dirty="0">
                <a:solidFill>
                  <a:schemeClr val="accent1">
                    <a:lumMod val="50000"/>
                  </a:schemeClr>
                </a:solidFill>
                <a:latin typeface="楷体" panose="02010609060101010101" charset="-122"/>
                <a:ea typeface="楷体" panose="02010609060101010101" charset="-122"/>
                <a:cs typeface="楷体" panose="02010609060101010101" charset="-122"/>
              </a:rPr>
              <a:t>（</a:t>
            </a:r>
            <a:r>
              <a:rPr lang="en-US" altLang="zh-CN" i="0" dirty="0">
                <a:solidFill>
                  <a:schemeClr val="accent1">
                    <a:lumMod val="50000"/>
                  </a:schemeClr>
                </a:solidFill>
                <a:latin typeface="楷体" panose="02010609060101010101" charset="-122"/>
                <a:ea typeface="楷体" panose="02010609060101010101" charset="-122"/>
                <a:cs typeface="楷体" panose="02010609060101010101" charset="-122"/>
              </a:rPr>
              <a:t>快速、可靠、低风险</a:t>
            </a:r>
            <a:r>
              <a:rPr lang="zh-CN" altLang="en-US" i="0" dirty="0">
                <a:solidFill>
                  <a:schemeClr val="accent1">
                    <a:lumMod val="50000"/>
                  </a:schemeClr>
                </a:solidFill>
                <a:latin typeface="楷体" panose="02010609060101010101" charset="-122"/>
                <a:ea typeface="楷体" panose="02010609060101010101" charset="-122"/>
                <a:cs typeface="楷体" panose="02010609060101010101" charset="-122"/>
              </a:rPr>
              <a:t>）</a:t>
            </a:r>
            <a:r>
              <a:rPr lang="zh-CN" altLang="en-US" sz="2000" i="0" dirty="0">
                <a:ea typeface="楷体" panose="02010609060101010101" charset="-122"/>
                <a:cs typeface="楷体" panose="02010609060101010101" charset="-122"/>
              </a:rPr>
              <a:t>发布可部署的软件成为了</a:t>
            </a:r>
            <a:r>
              <a:rPr lang="zh-CN" altLang="en-US" sz="2000" i="0" dirty="0" smtClean="0">
                <a:ea typeface="楷体" panose="02010609060101010101" charset="-122"/>
                <a:cs typeface="楷体" panose="02010609060101010101" charset="-122"/>
              </a:rPr>
              <a:t>可能；</a:t>
            </a:r>
            <a:r>
              <a:rPr lang="zh-CN" altLang="en-US" sz="2000" i="0" dirty="0">
                <a:ea typeface="楷体" panose="02010609060101010101" charset="-122"/>
                <a:cs typeface="楷体" panose="02010609060101010101" charset="-122"/>
              </a:rPr>
              <a:t>做到持续集成，才能做到</a:t>
            </a:r>
            <a:r>
              <a:rPr lang="zh-CN" altLang="en-US" sz="2000" i="0" dirty="0">
                <a:solidFill>
                  <a:srgbClr val="FF6600"/>
                </a:solidFill>
                <a:ea typeface="楷体" panose="02010609060101010101" charset="-122"/>
                <a:cs typeface="楷体" panose="02010609060101010101" charset="-122"/>
              </a:rPr>
              <a:t>持续</a:t>
            </a:r>
            <a:r>
              <a:rPr lang="zh-CN" altLang="en-US" sz="2000" i="0" dirty="0" smtClean="0">
                <a:solidFill>
                  <a:srgbClr val="FF6600"/>
                </a:solidFill>
                <a:ea typeface="楷体" panose="02010609060101010101" charset="-122"/>
                <a:cs typeface="楷体" panose="02010609060101010101" charset="-122"/>
              </a:rPr>
              <a:t>交付</a:t>
            </a:r>
            <a:endParaRPr lang="zh-CN" altLang="en-US" sz="2000" i="0" dirty="0">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2000" i="0" dirty="0">
                <a:ea typeface="楷体" panose="02010609060101010101" charset="-122"/>
                <a:cs typeface="楷体" panose="02010609060101010101" charset="-122"/>
              </a:rPr>
              <a:t>有利于软件本身的发展趋势，在需求不明确或频繁变更的情景中尤其重要，能够</a:t>
            </a:r>
            <a:r>
              <a:rPr lang="zh-CN" altLang="en-US" sz="2000" i="0" dirty="0">
                <a:solidFill>
                  <a:srgbClr val="3366FF"/>
                </a:solidFill>
                <a:ea typeface="楷体" panose="02010609060101010101" charset="-122"/>
                <a:cs typeface="楷体" panose="02010609060101010101" charset="-122"/>
              </a:rPr>
              <a:t>更好、更快地满足用户的需求</a:t>
            </a:r>
            <a:endParaRPr lang="en-US" altLang="zh-CN" sz="2000" i="0" dirty="0">
              <a:solidFill>
                <a:srgbClr val="3366FF"/>
              </a:solidFill>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2000" i="0" dirty="0">
                <a:ea typeface="楷体" panose="02010609060101010101" charset="-122"/>
                <a:cs typeface="楷体" panose="02010609060101010101" charset="-122"/>
              </a:rPr>
              <a:t>能帮助团队进行有效决策、提高开发产品的</a:t>
            </a:r>
            <a:r>
              <a:rPr lang="zh-CN" altLang="en-US" sz="2000" i="0" dirty="0" smtClean="0">
                <a:ea typeface="楷体" panose="02010609060101010101" charset="-122"/>
                <a:cs typeface="楷体" panose="02010609060101010101" charset="-122"/>
              </a:rPr>
              <a:t>信心</a:t>
            </a:r>
            <a:endParaRPr lang="en-US" altLang="zh-CN" sz="2000" i="0" dirty="0">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2000" i="0" dirty="0">
                <a:ea typeface="楷体" panose="02010609060101010101" charset="-122"/>
                <a:cs typeface="楷体" panose="02010609060101010101" charset="-122"/>
              </a:rPr>
              <a:t>尽早、尽快进行集成，有助于</a:t>
            </a:r>
            <a:r>
              <a:rPr lang="zh-CN" altLang="en-US" sz="2000" i="0" dirty="0">
                <a:solidFill>
                  <a:srgbClr val="3366FF"/>
                </a:solidFill>
                <a:ea typeface="楷体" panose="02010609060101010101" charset="-122"/>
                <a:cs typeface="楷体" panose="02010609060101010101" charset="-122"/>
              </a:rPr>
              <a:t>尽早发现</a:t>
            </a:r>
            <a:r>
              <a:rPr lang="en-US" altLang="zh-CN" sz="2000" i="0" dirty="0">
                <a:solidFill>
                  <a:srgbClr val="3366FF"/>
                </a:solidFill>
                <a:ea typeface="楷体" panose="02010609060101010101" charset="-122"/>
                <a:cs typeface="楷体" panose="02010609060101010101" charset="-122"/>
              </a:rPr>
              <a:t>Bug</a:t>
            </a:r>
            <a:r>
              <a:rPr lang="zh-CN" altLang="en-US" sz="2000" i="0" dirty="0">
                <a:ea typeface="楷体" panose="02010609060101010101" charset="-122"/>
                <a:cs typeface="楷体" panose="02010609060101010101" charset="-122"/>
              </a:rPr>
              <a:t>，避免集成中大量</a:t>
            </a:r>
            <a:r>
              <a:rPr lang="en-US" altLang="zh-CN" sz="2000" i="0" dirty="0">
                <a:ea typeface="楷体" panose="02010609060101010101" charset="-122"/>
                <a:cs typeface="楷体" panose="02010609060101010101" charset="-122"/>
              </a:rPr>
              <a:t>Bug</a:t>
            </a:r>
            <a:r>
              <a:rPr lang="zh-CN" altLang="en-US" sz="2000" i="0" dirty="0">
                <a:ea typeface="楷体" panose="02010609060101010101" charset="-122"/>
                <a:cs typeface="楷体" panose="02010609060101010101" charset="-122"/>
              </a:rPr>
              <a:t>涌现</a:t>
            </a:r>
            <a:r>
              <a:rPr lang="zh-CN" altLang="zh-CN" sz="2000" i="0" dirty="0">
                <a:ea typeface="楷体" panose="02010609060101010101" charset="-122"/>
                <a:cs typeface="楷体" panose="02010609060101010101" charset="-122"/>
              </a:rPr>
              <a:t>，</a:t>
            </a:r>
            <a:r>
              <a:rPr lang="zh-CN" altLang="en-US" sz="2000" i="0" dirty="0">
                <a:solidFill>
                  <a:srgbClr val="3366FF"/>
                </a:solidFill>
                <a:ea typeface="楷体" panose="02010609060101010101" charset="-122"/>
                <a:cs typeface="楷体" panose="02010609060101010101" charset="-122"/>
              </a:rPr>
              <a:t>容易定位和修正</a:t>
            </a:r>
            <a:r>
              <a:rPr lang="en-US" altLang="zh-CN" sz="2000" i="0" dirty="0">
                <a:solidFill>
                  <a:srgbClr val="3366FF"/>
                </a:solidFill>
                <a:ea typeface="楷体" panose="02010609060101010101" charset="-122"/>
                <a:cs typeface="楷体" panose="02010609060101010101" charset="-122"/>
              </a:rPr>
              <a:t>Bug</a:t>
            </a:r>
            <a:r>
              <a:rPr lang="zh-CN" altLang="en-US" sz="2000" i="0" dirty="0">
                <a:ea typeface="楷体" panose="02010609060101010101" charset="-122"/>
                <a:cs typeface="楷体" panose="02010609060101010101" charset="-122"/>
              </a:rPr>
              <a:t>，这样能够提高软件开发的质量与效率</a:t>
            </a:r>
            <a:endParaRPr lang="en-US" altLang="zh-CN" sz="2000" i="0" dirty="0">
              <a:ea typeface="楷体" panose="02010609060101010101" charset="-122"/>
              <a:cs typeface="楷体" panose="02010609060101010101" charset="-122"/>
            </a:endParaRPr>
          </a:p>
        </p:txBody>
      </p:sp>
      <p:sp>
        <p:nvSpPr>
          <p:cNvPr id="2" name="矩形 1"/>
          <p:cNvSpPr/>
          <p:nvPr/>
        </p:nvSpPr>
        <p:spPr>
          <a:xfrm>
            <a:off x="1187624" y="5733256"/>
            <a:ext cx="6532880" cy="398780"/>
          </a:xfrm>
          <a:prstGeom prst="rect">
            <a:avLst/>
          </a:prstGeom>
        </p:spPr>
        <p:txBody>
          <a:bodyPr wrap="none">
            <a:spAutoFit/>
          </a:bodyPr>
          <a:lstStyle/>
          <a:p>
            <a:r>
              <a:rPr lang="zh-CN" altLang="en-US" sz="2000" i="0" dirty="0" smtClean="0">
                <a:solidFill>
                  <a:srgbClr val="FF6600"/>
                </a:solidFill>
                <a:ea typeface="楷体" panose="02010609060101010101" charset="-122"/>
                <a:cs typeface="楷体" panose="02010609060101010101" charset="-122"/>
              </a:rPr>
              <a:t>符合敏捷开发模式的价值观，</a:t>
            </a:r>
            <a:r>
              <a:rPr lang="zh-CN" altLang="zh-CN" sz="2000" i="0" dirty="0" smtClean="0">
                <a:solidFill>
                  <a:srgbClr val="FF6600"/>
                </a:solidFill>
                <a:ea typeface="楷体" panose="02010609060101010101" charset="-122"/>
                <a:cs typeface="楷体" panose="02010609060101010101" charset="-122"/>
              </a:rPr>
              <a:t>没</a:t>
            </a:r>
            <a:r>
              <a:rPr lang="zh-CN" altLang="zh-CN" sz="2000" i="0" dirty="0">
                <a:solidFill>
                  <a:srgbClr val="FF6600"/>
                </a:solidFill>
                <a:ea typeface="楷体" panose="02010609060101010101" charset="-122"/>
                <a:cs typeface="楷体" panose="02010609060101010101" charset="-122"/>
              </a:rPr>
              <a:t>有</a:t>
            </a:r>
            <a:r>
              <a:rPr lang="en-US" altLang="zh-CN" sz="2000" i="0" dirty="0">
                <a:solidFill>
                  <a:srgbClr val="FF6600"/>
                </a:solidFill>
                <a:ea typeface="楷体" panose="02010609060101010101" charset="-122"/>
                <a:cs typeface="楷体" panose="02010609060101010101" charset="-122"/>
              </a:rPr>
              <a:t>CI</a:t>
            </a:r>
            <a:r>
              <a:rPr lang="zh-CN" altLang="zh-CN" sz="2000" i="0" dirty="0">
                <a:solidFill>
                  <a:srgbClr val="FF6600"/>
                </a:solidFill>
                <a:ea typeface="楷体" panose="02010609060101010101" charset="-122"/>
                <a:cs typeface="楷体" panose="02010609060101010101" charset="-122"/>
              </a:rPr>
              <a:t>的敏捷是不可想象的</a:t>
            </a:r>
            <a:endParaRPr lang="zh-CN" altLang="en-US" sz="2000" dirty="0">
              <a:solidFill>
                <a:srgbClr val="FF6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2532">
                                            <p:txEl>
                                              <p:pRg st="1" end="1"/>
                                            </p:txEl>
                                          </p:spTgt>
                                        </p:tgtEl>
                                        <p:attrNameLst>
                                          <p:attrName>style.visibility</p:attrName>
                                        </p:attrNameLst>
                                      </p:cBhvr>
                                      <p:to>
                                        <p:strVal val="visible"/>
                                      </p:to>
                                    </p:set>
                                    <p:anim calcmode="lin" valueType="num">
                                      <p:cBhvr additive="base">
                                        <p:cTn id="7" dur="500"/>
                                        <p:tgtEl>
                                          <p:spTgt spid="22532">
                                            <p:txEl>
                                              <p:pRg st="1" end="1"/>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2532">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2532">
                                            <p:txEl>
                                              <p:pRg st="2" end="2"/>
                                            </p:txEl>
                                          </p:spTgt>
                                        </p:tgtEl>
                                        <p:attrNameLst>
                                          <p:attrName>style.visibility</p:attrName>
                                        </p:attrNameLst>
                                      </p:cBhvr>
                                      <p:to>
                                        <p:strVal val="visible"/>
                                      </p:to>
                                    </p:set>
                                    <p:anim calcmode="lin" valueType="num">
                                      <p:cBhvr additive="base">
                                        <p:cTn id="13" dur="500"/>
                                        <p:tgtEl>
                                          <p:spTgt spid="22532">
                                            <p:txEl>
                                              <p:pRg st="2" end="2"/>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253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22532">
                                            <p:txEl>
                                              <p:pRg st="3" end="3"/>
                                            </p:txEl>
                                          </p:spTgt>
                                        </p:tgtEl>
                                        <p:attrNameLst>
                                          <p:attrName>style.visibility</p:attrName>
                                        </p:attrNameLst>
                                      </p:cBhvr>
                                      <p:to>
                                        <p:strVal val="visible"/>
                                      </p:to>
                                    </p:set>
                                    <p:anim calcmode="lin" valueType="num">
                                      <p:cBhvr additive="base">
                                        <p:cTn id="19" dur="500"/>
                                        <p:tgtEl>
                                          <p:spTgt spid="22532">
                                            <p:txEl>
                                              <p:pRg st="3" end="3"/>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253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22532">
                                            <p:txEl>
                                              <p:pRg st="4" end="4"/>
                                            </p:txEl>
                                          </p:spTgt>
                                        </p:tgtEl>
                                        <p:attrNameLst>
                                          <p:attrName>style.visibility</p:attrName>
                                        </p:attrNameLst>
                                      </p:cBhvr>
                                      <p:to>
                                        <p:strVal val="visible"/>
                                      </p:to>
                                    </p:set>
                                    <p:anim calcmode="lin" valueType="num">
                                      <p:cBhvr additive="base">
                                        <p:cTn id="25" dur="500"/>
                                        <p:tgtEl>
                                          <p:spTgt spid="22532">
                                            <p:txEl>
                                              <p:pRg st="4" end="4"/>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253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dissolve">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TW" altLang="en-US" dirty="0" smtClean="0">
                <a:solidFill>
                  <a:schemeClr val="tx1"/>
                </a:solidFill>
                <a:sym typeface="+mn-ea"/>
              </a:rPr>
              <a:t>如何完成自动部署和自动集成测试</a:t>
            </a:r>
            <a:r>
              <a:rPr lang="zh-TW" altLang="en-US" dirty="0">
                <a:solidFill>
                  <a:schemeClr val="tx1"/>
                </a:solidFill>
                <a:sym typeface="+mn-ea"/>
              </a:rPr>
              <a:t>？</a:t>
            </a:r>
            <a:endParaRPr lang="zh-TW" altLang="en-US" dirty="0">
              <a:solidFill>
                <a:schemeClr val="tx1"/>
              </a:solidFill>
              <a:sym typeface="+mn-ea"/>
            </a:endParaRPr>
          </a:p>
        </p:txBody>
      </p:sp>
      <p:sp>
        <p:nvSpPr>
          <p:cNvPr id="3" name="内容占位符 2"/>
          <p:cNvSpPr>
            <a:spLocks noGrp="1"/>
          </p:cNvSpPr>
          <p:nvPr>
            <p:ph idx="1"/>
          </p:nvPr>
        </p:nvSpPr>
        <p:spPr/>
        <p:txBody>
          <a:bodyPr/>
          <a:p>
            <a:r>
              <a:rPr lang="zh-TW" altLang="en-US" dirty="0" smtClean="0">
                <a:solidFill>
                  <a:schemeClr val="tx1"/>
                </a:solidFill>
                <a:sym typeface="+mn-ea"/>
              </a:rPr>
              <a:t>如何完成自动部署和自动集成测试</a:t>
            </a:r>
            <a:r>
              <a:rPr lang="zh-TW" altLang="en-US" dirty="0">
                <a:solidFill>
                  <a:schemeClr val="tx1"/>
                </a:solidFill>
                <a:sym typeface="+mn-ea"/>
              </a:rPr>
              <a:t>？</a:t>
            </a:r>
            <a:endParaRPr lang="zh-TW" altLang="en-US" dirty="0">
              <a:solidFill>
                <a:schemeClr val="tx1"/>
              </a:solidFill>
              <a:sym typeface="+mn-ea"/>
            </a:endParaRPr>
          </a:p>
          <a:p>
            <a:r>
              <a:rPr lang="zh-TW" altLang="en-US" dirty="0" smtClean="0">
                <a:solidFill>
                  <a:schemeClr val="tx1"/>
                </a:solidFill>
                <a:sym typeface="+mn-ea"/>
              </a:rPr>
              <a:t>如何实现自动静态</a:t>
            </a:r>
            <a:r>
              <a:rPr lang="zh-TW" altLang="en-US" dirty="0">
                <a:solidFill>
                  <a:schemeClr val="tx1"/>
                </a:solidFill>
                <a:sym typeface="+mn-ea"/>
              </a:rPr>
              <a:t>分析</a:t>
            </a:r>
            <a:r>
              <a:rPr lang="zh-TW" altLang="en-US" dirty="0" smtClean="0">
                <a:solidFill>
                  <a:schemeClr val="tx1"/>
                </a:solidFill>
                <a:sym typeface="+mn-ea"/>
              </a:rPr>
              <a:t>？</a:t>
            </a:r>
            <a:endParaRPr lang="zh-TW" altLang="en-US" dirty="0" smtClean="0">
              <a:solidFill>
                <a:schemeClr val="tx1"/>
              </a:solidFill>
              <a:sym typeface="+mn-ea"/>
            </a:endParaRPr>
          </a:p>
          <a:p>
            <a:r>
              <a:rPr lang="zh-TW" altLang="en-US" dirty="0">
                <a:solidFill>
                  <a:schemeClr val="tx1"/>
                </a:solidFill>
                <a:sym typeface="+mn-ea"/>
              </a:rPr>
              <a:t>如何在构建后实现自动验证？</a:t>
            </a:r>
            <a:endParaRPr lang="zh-TW" altLang="en-US" dirty="0" smtClean="0">
              <a:solidFill>
                <a:schemeClr val="tx1"/>
              </a:solidFill>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42" name="Rectangle 2"/>
          <p:cNvSpPr>
            <a:spLocks noGrp="1" noChangeArrowheads="1"/>
          </p:cNvSpPr>
          <p:nvPr>
            <p:ph type="title"/>
          </p:nvPr>
        </p:nvSpPr>
        <p:spPr>
          <a:xfrm>
            <a:off x="1331644" y="728700"/>
            <a:ext cx="6263779" cy="698500"/>
          </a:xfrm>
        </p:spPr>
        <p:txBody>
          <a:bodyPr/>
          <a:lstStyle/>
          <a:p>
            <a:pPr algn="ctr"/>
            <a:r>
              <a:rPr lang="zh-CN" altLang="en-US" sz="3600" b="1" dirty="0" smtClean="0">
                <a:solidFill>
                  <a:schemeClr val="tx1"/>
                </a:solidFill>
                <a:ea typeface="宋体" panose="02010600030101010101" pitchFamily="2" charset="-122"/>
              </a:rPr>
              <a:t>在</a:t>
            </a:r>
            <a:r>
              <a:rPr lang="en-US" altLang="en-US" sz="3600" b="1" dirty="0" smtClean="0">
                <a:solidFill>
                  <a:schemeClr val="tx1"/>
                </a:solidFill>
                <a:ea typeface="宋体" panose="02010600030101010101" pitchFamily="2" charset="-122"/>
              </a:rPr>
              <a:t>CI</a:t>
            </a:r>
            <a:r>
              <a:rPr lang="zh-CN" altLang="en-US" sz="3600" b="1" dirty="0" smtClean="0">
                <a:solidFill>
                  <a:schemeClr val="tx1"/>
                </a:solidFill>
                <a:ea typeface="宋体" panose="02010600030101010101" pitchFamily="2" charset="-122"/>
              </a:rPr>
              <a:t>中测试份量很重</a:t>
            </a:r>
            <a:endParaRPr lang="zh-CN" altLang="en-US" sz="3600" b="1" dirty="0" smtClean="0">
              <a:solidFill>
                <a:schemeClr val="tx1"/>
              </a:solidFill>
              <a:ea typeface="宋体" panose="02010600030101010101" pitchFamily="2" charset="-122"/>
            </a:endParaRPr>
          </a:p>
        </p:txBody>
      </p:sp>
      <p:sp>
        <p:nvSpPr>
          <p:cNvPr id="4" name="内容占位符 2"/>
          <p:cNvSpPr>
            <a:spLocks noGrp="1"/>
          </p:cNvSpPr>
          <p:nvPr>
            <p:ph idx="1"/>
          </p:nvPr>
        </p:nvSpPr>
        <p:spPr>
          <a:xfrm>
            <a:off x="899592" y="2420889"/>
            <a:ext cx="2376264" cy="3276364"/>
          </a:xfrm>
          <a:solidFill>
            <a:srgbClr val="E3F2F3"/>
          </a:solidFill>
        </p:spPr>
        <p:txBody>
          <a:bodyPr/>
          <a:lstStyle/>
          <a:p>
            <a:pPr marL="355600" indent="-355600">
              <a:lnSpc>
                <a:spcPct val="140000"/>
              </a:lnSpc>
              <a:spcBef>
                <a:spcPct val="0"/>
              </a:spcBef>
              <a:buClr>
                <a:srgbClr val="0070C0"/>
              </a:buClr>
              <a:buSzPct val="80000"/>
              <a:buFont typeface="Wingdings" panose="05000000000000000000" pitchFamily="2" charset="2"/>
              <a:buChar char="p"/>
              <a:defRPr/>
            </a:pPr>
            <a:r>
              <a:rPr lang="zh-CN" altLang="zh-CN" sz="2400" kern="1200" dirty="0">
                <a:solidFill>
                  <a:srgbClr val="3366FF"/>
                </a:solidFill>
                <a:ea typeface="楷体" panose="02010609060101010101" charset="-122"/>
                <a:cs typeface="楷体" panose="02010609060101010101" charset="-122"/>
              </a:rPr>
              <a:t>持续检查</a:t>
            </a:r>
            <a:endParaRPr lang="en-US" altLang="zh-CN" sz="2400" kern="1200" dirty="0">
              <a:solidFill>
                <a:srgbClr val="3366FF"/>
              </a:solidFill>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zh-CN" sz="2400" kern="1200" dirty="0" smtClean="0">
                <a:ea typeface="楷体" panose="02010609060101010101" charset="-122"/>
                <a:cs typeface="楷体" panose="02010609060101010101" charset="-122"/>
              </a:rPr>
              <a:t>持续</a:t>
            </a:r>
            <a:r>
              <a:rPr lang="zh-CN" altLang="en-US" sz="2400" kern="1200" dirty="0" smtClean="0">
                <a:ea typeface="楷体" panose="02010609060101010101" charset="-122"/>
                <a:cs typeface="楷体" panose="02010609060101010101" charset="-122"/>
              </a:rPr>
              <a:t>构建</a:t>
            </a:r>
            <a:endParaRPr lang="en-US" altLang="zh-CN" sz="2400" kern="1200" dirty="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zh-CN" sz="2400" kern="1200" dirty="0" smtClean="0">
                <a:solidFill>
                  <a:srgbClr val="3366FF"/>
                </a:solidFill>
                <a:ea typeface="楷体" panose="02010609060101010101" charset="-122"/>
                <a:cs typeface="楷体" panose="02010609060101010101" charset="-122"/>
              </a:rPr>
              <a:t>持续验证</a:t>
            </a:r>
            <a:endParaRPr lang="en-US" altLang="zh-CN" sz="2400" kern="1200" dirty="0">
              <a:solidFill>
                <a:srgbClr val="3366FF"/>
              </a:solidFill>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zh-CN" sz="2400" kern="1200" dirty="0">
                <a:solidFill>
                  <a:srgbClr val="3366FF"/>
                </a:solidFill>
                <a:ea typeface="楷体" panose="02010609060101010101" charset="-122"/>
                <a:cs typeface="楷体" panose="02010609060101010101" charset="-122"/>
              </a:rPr>
              <a:t>持续部署</a:t>
            </a:r>
            <a:endParaRPr lang="en-US" altLang="zh-CN" sz="2400" kern="1200" dirty="0">
              <a:solidFill>
                <a:srgbClr val="3366FF"/>
              </a:solidFill>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en-US" altLang="zh-CN" sz="2400" kern="1200" dirty="0" smtClean="0">
                <a:ea typeface="楷体" panose="02010609060101010101" charset="-122"/>
                <a:cs typeface="楷体" panose="02010609060101010101" charset="-122"/>
              </a:rPr>
              <a:t>CI</a:t>
            </a:r>
            <a:r>
              <a:rPr lang="zh-CN" altLang="zh-CN" sz="2400" kern="1200" dirty="0" smtClean="0">
                <a:ea typeface="楷体" panose="02010609060101010101" charset="-122"/>
                <a:cs typeface="楷体" panose="02010609060101010101" charset="-122"/>
              </a:rPr>
              <a:t>基础设施</a:t>
            </a:r>
            <a:endParaRPr lang="en-US" altLang="zh-CN" sz="2400" kern="1200" dirty="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zh-CN" sz="2400" kern="1200" dirty="0">
                <a:solidFill>
                  <a:srgbClr val="3366FF"/>
                </a:solidFill>
                <a:ea typeface="楷体" panose="02010609060101010101" charset="-122"/>
                <a:cs typeface="楷体" panose="02010609060101010101" charset="-122"/>
              </a:rPr>
              <a:t>持续报告 </a:t>
            </a:r>
            <a:endParaRPr lang="zh-CN" altLang="en-US" sz="2400" kern="1200" dirty="0">
              <a:solidFill>
                <a:srgbClr val="3366FF"/>
              </a:solidFill>
              <a:ea typeface="楷体" panose="02010609060101010101" charset="-122"/>
              <a:cs typeface="楷体" panose="02010609060101010101" charset="-122"/>
            </a:endParaRPr>
          </a:p>
        </p:txBody>
      </p:sp>
      <p:sp>
        <p:nvSpPr>
          <p:cNvPr id="5" name="内容占位符 2"/>
          <p:cNvSpPr txBox="1"/>
          <p:nvPr/>
        </p:nvSpPr>
        <p:spPr bwMode="auto">
          <a:xfrm>
            <a:off x="5220072" y="2636912"/>
            <a:ext cx="3816424" cy="2688298"/>
          </a:xfrm>
          <a:prstGeom prst="rect">
            <a:avLst/>
          </a:prstGeom>
          <a:solidFill>
            <a:srgbClr val="E3C96C"/>
          </a:solidFill>
          <a:ln w="9525">
            <a:noFill/>
            <a:miter lim="800000"/>
          </a:ln>
          <a:effec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defRPr sz="2000">
                <a:solidFill>
                  <a:schemeClr val="tx1"/>
                </a:solidFill>
                <a:latin typeface="+mn-lt"/>
                <a:ea typeface="+mn-ea"/>
                <a:cs typeface="+mn-cs"/>
              </a:defRPr>
            </a:lvl1pPr>
            <a:lvl2pPr marL="742950" indent="-285750" algn="l" rtl="0" eaLnBrk="1" fontAlgn="base" hangingPunct="1">
              <a:spcBef>
                <a:spcPct val="20000"/>
              </a:spcBef>
              <a:spcAft>
                <a:spcPct val="0"/>
              </a:spcAft>
              <a:defRPr sz="2000">
                <a:solidFill>
                  <a:schemeClr val="tx1"/>
                </a:solidFill>
                <a:latin typeface="+mn-lt"/>
                <a:ea typeface="+mn-ea"/>
              </a:defRPr>
            </a:lvl2pPr>
            <a:lvl3pPr marL="1143000" indent="-228600" algn="l" rtl="0" eaLnBrk="1" fontAlgn="base" hangingPunct="1">
              <a:spcBef>
                <a:spcPct val="20000"/>
              </a:spcBef>
              <a:spcAft>
                <a:spcPct val="0"/>
              </a:spcAft>
              <a:defRPr sz="2000">
                <a:solidFill>
                  <a:schemeClr val="tx1"/>
                </a:solidFill>
                <a:latin typeface="+mn-lt"/>
                <a:ea typeface="+mn-ea"/>
              </a:defRPr>
            </a:lvl3pPr>
            <a:lvl4pPr marL="1600200" indent="-228600" algn="l" rtl="0" eaLnBrk="1" fontAlgn="base" hangingPunct="1">
              <a:spcBef>
                <a:spcPct val="20000"/>
              </a:spcBef>
              <a:spcAft>
                <a:spcPct val="0"/>
              </a:spcAft>
              <a:defRPr sz="2000">
                <a:solidFill>
                  <a:schemeClr val="tx1"/>
                </a:solidFill>
                <a:latin typeface="+mn-lt"/>
                <a:ea typeface="+mn-ea"/>
              </a:defRPr>
            </a:lvl4pPr>
            <a:lvl5pPr marL="2057400" indent="-228600" algn="l" rtl="0" eaLnBrk="1" fontAlgn="base" hangingPunct="1">
              <a:spcBef>
                <a:spcPct val="20000"/>
              </a:spcBef>
              <a:spcAft>
                <a:spcPct val="0"/>
              </a:spcAft>
              <a:defRPr sz="2000">
                <a:solidFill>
                  <a:schemeClr val="tx1"/>
                </a:solidFill>
                <a:latin typeface="+mn-lt"/>
                <a:ea typeface="+mn-ea"/>
              </a:defRPr>
            </a:lvl5pPr>
            <a:lvl6pPr marL="2514600" indent="-228600" algn="l" rtl="0" eaLnBrk="1" fontAlgn="base" hangingPunct="1">
              <a:spcBef>
                <a:spcPct val="20000"/>
              </a:spcBef>
              <a:spcAft>
                <a:spcPct val="0"/>
              </a:spcAft>
              <a:defRPr sz="2000">
                <a:solidFill>
                  <a:schemeClr val="bg1"/>
                </a:solidFill>
                <a:latin typeface="+mn-lt"/>
                <a:ea typeface="+mn-ea"/>
              </a:defRPr>
            </a:lvl6pPr>
            <a:lvl7pPr marL="2971800" indent="-228600" algn="l" rtl="0" eaLnBrk="1" fontAlgn="base" hangingPunct="1">
              <a:spcBef>
                <a:spcPct val="20000"/>
              </a:spcBef>
              <a:spcAft>
                <a:spcPct val="0"/>
              </a:spcAft>
              <a:defRPr sz="2000">
                <a:solidFill>
                  <a:schemeClr val="bg1"/>
                </a:solidFill>
                <a:latin typeface="+mn-lt"/>
                <a:ea typeface="+mn-ea"/>
              </a:defRPr>
            </a:lvl7pPr>
            <a:lvl8pPr marL="3429000" indent="-228600" algn="l" rtl="0" eaLnBrk="1" fontAlgn="base" hangingPunct="1">
              <a:spcBef>
                <a:spcPct val="20000"/>
              </a:spcBef>
              <a:spcAft>
                <a:spcPct val="0"/>
              </a:spcAft>
              <a:defRPr sz="2000">
                <a:solidFill>
                  <a:schemeClr val="bg1"/>
                </a:solidFill>
                <a:latin typeface="+mn-lt"/>
                <a:ea typeface="+mn-ea"/>
              </a:defRPr>
            </a:lvl8pPr>
            <a:lvl9pPr marL="3886200" indent="-228600" algn="l" rtl="0" eaLnBrk="1" fontAlgn="base" hangingPunct="1">
              <a:spcBef>
                <a:spcPct val="20000"/>
              </a:spcBef>
              <a:spcAft>
                <a:spcPct val="0"/>
              </a:spcAft>
              <a:defRPr sz="2000">
                <a:solidFill>
                  <a:schemeClr val="bg1"/>
                </a:solidFill>
                <a:latin typeface="+mn-lt"/>
                <a:ea typeface="+mn-ea"/>
              </a:defRPr>
            </a:lvl9pPr>
          </a:lstStyle>
          <a:p>
            <a:pPr marL="355600" indent="-355600">
              <a:lnSpc>
                <a:spcPct val="140000"/>
              </a:lnSpc>
              <a:spcBef>
                <a:spcPct val="0"/>
              </a:spcBef>
              <a:buClr>
                <a:srgbClr val="0070C0"/>
              </a:buClr>
              <a:buSzPct val="80000"/>
              <a:buFont typeface="Wingdings" panose="05000000000000000000" pitchFamily="2" charset="2"/>
              <a:buChar char="p"/>
              <a:defRPr/>
            </a:pPr>
            <a:r>
              <a:rPr lang="zh-CN" altLang="en-US" sz="2400" i="0" kern="1200" dirty="0" smtClean="0">
                <a:ea typeface="楷体" panose="02010609060101010101" charset="-122"/>
                <a:cs typeface="楷体" panose="02010609060101010101" charset="-122"/>
              </a:rPr>
              <a:t>自动</a:t>
            </a:r>
            <a:r>
              <a:rPr lang="zh-CN" altLang="en-US" sz="2400" i="0" dirty="0" smtClean="0">
                <a:ea typeface="楷体" panose="02010609060101010101" charset="-122"/>
                <a:cs typeface="楷体" panose="02010609060101010101" charset="-122"/>
              </a:rPr>
              <a:t>代码</a:t>
            </a:r>
            <a:r>
              <a:rPr lang="zh-CN" altLang="en-US" sz="2400" i="0" kern="1200" dirty="0" smtClean="0">
                <a:ea typeface="楷体" panose="02010609060101010101" charset="-122"/>
                <a:cs typeface="楷体" panose="02010609060101010101" charset="-122"/>
              </a:rPr>
              <a:t>静态测试</a:t>
            </a:r>
            <a:endParaRPr lang="en-US" altLang="zh-CN" sz="2400" i="0" kern="1200" dirty="0" smtClean="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en-US" sz="2400" i="0" dirty="0" smtClean="0">
                <a:ea typeface="楷体" panose="02010609060101010101" charset="-122"/>
                <a:cs typeface="楷体" panose="02010609060101010101" charset="-122"/>
              </a:rPr>
              <a:t>自动单元动态测试</a:t>
            </a:r>
            <a:r>
              <a:rPr lang="en-US" altLang="zh-CN" sz="1400" i="0" dirty="0" smtClean="0">
                <a:ea typeface="楷体" panose="02010609060101010101" charset="-122"/>
                <a:cs typeface="楷体" panose="02010609060101010101" charset="-122"/>
              </a:rPr>
              <a:t>(</a:t>
            </a:r>
            <a:r>
              <a:rPr lang="zh-CN" altLang="en-US" sz="1400" i="0" dirty="0" smtClean="0">
                <a:ea typeface="楷体" panose="02010609060101010101" charset="-122"/>
                <a:cs typeface="楷体" panose="02010609060101010101" charset="-122"/>
              </a:rPr>
              <a:t>如</a:t>
            </a:r>
            <a:r>
              <a:rPr lang="en-US" altLang="zh-CN" sz="1400" i="0" dirty="0" err="1" smtClean="0">
                <a:ea typeface="楷体" panose="02010609060101010101" charset="-122"/>
                <a:cs typeface="楷体" panose="02010609060101010101" charset="-122"/>
              </a:rPr>
              <a:t>JUnit</a:t>
            </a:r>
            <a:r>
              <a:rPr lang="en-US" altLang="zh-CN" sz="1400" i="0" dirty="0" smtClean="0">
                <a:ea typeface="楷体" panose="02010609060101010101" charset="-122"/>
                <a:cs typeface="楷体" panose="02010609060101010101" charset="-122"/>
              </a:rPr>
              <a:t>)</a:t>
            </a:r>
            <a:endParaRPr lang="en-US" altLang="zh-CN" sz="1400" i="0" kern="1200" dirty="0" smtClean="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en-US" sz="2400" i="0" dirty="0" smtClean="0">
                <a:ea typeface="楷体" panose="02010609060101010101" charset="-122"/>
                <a:cs typeface="楷体" panose="02010609060101010101" charset="-122"/>
              </a:rPr>
              <a:t>自动部署</a:t>
            </a:r>
            <a:r>
              <a:rPr lang="en-US" altLang="zh-CN" sz="2400" i="0" dirty="0" smtClean="0">
                <a:ea typeface="楷体" panose="02010609060101010101" charset="-122"/>
                <a:cs typeface="楷体" panose="02010609060101010101" charset="-122"/>
              </a:rPr>
              <a:t>SUT</a:t>
            </a:r>
            <a:r>
              <a:rPr lang="en-US" altLang="zh-CN" sz="1200" i="0" dirty="0">
                <a:ea typeface="楷体" panose="02010609060101010101" charset="-122"/>
                <a:cs typeface="楷体" panose="02010609060101010101" charset="-122"/>
              </a:rPr>
              <a:t>(</a:t>
            </a:r>
            <a:r>
              <a:rPr lang="en-US" altLang="zh-CN" sz="1200" i="0" dirty="0" smtClean="0">
                <a:ea typeface="楷体" panose="02010609060101010101" charset="-122"/>
                <a:cs typeface="楷体" panose="02010609060101010101" charset="-122"/>
              </a:rPr>
              <a:t>System Under Test)</a:t>
            </a:r>
            <a:endParaRPr lang="en-US" altLang="zh-CN" sz="1200" i="0" dirty="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en-US" sz="2400" i="0" dirty="0" smtClean="0">
                <a:ea typeface="楷体" panose="02010609060101010101" charset="-122"/>
                <a:cs typeface="楷体" panose="02010609060101010101" charset="-122"/>
              </a:rPr>
              <a:t>自动</a:t>
            </a:r>
            <a:r>
              <a:rPr lang="en-US" altLang="zh-CN" sz="2400" i="0" dirty="0" smtClean="0">
                <a:ea typeface="楷体" panose="02010609060101010101" charset="-122"/>
                <a:cs typeface="楷体" panose="02010609060101010101" charset="-122"/>
              </a:rPr>
              <a:t>BVT</a:t>
            </a:r>
            <a:r>
              <a:rPr lang="zh-CN" altLang="en-US" sz="1400" i="0" dirty="0" smtClean="0">
                <a:ea typeface="楷体" panose="02010609060101010101" charset="-122"/>
                <a:cs typeface="楷体" panose="02010609060101010101" charset="-122"/>
              </a:rPr>
              <a:t>（</a:t>
            </a:r>
            <a:r>
              <a:rPr lang="en-US" altLang="zh-CN" sz="1400" i="0" dirty="0" smtClean="0">
                <a:ea typeface="楷体" panose="02010609060101010101" charset="-122"/>
                <a:cs typeface="楷体" panose="02010609060101010101" charset="-122"/>
              </a:rPr>
              <a:t>Build Verification Test</a:t>
            </a:r>
            <a:r>
              <a:rPr lang="zh-CN" altLang="en-US" sz="1400" i="0" dirty="0" smtClean="0">
                <a:ea typeface="楷体" panose="02010609060101010101" charset="-122"/>
                <a:cs typeface="楷体" panose="02010609060101010101" charset="-122"/>
              </a:rPr>
              <a:t>）</a:t>
            </a:r>
            <a:endParaRPr lang="en-US" altLang="zh-CN" sz="1400" i="0" kern="1200" dirty="0" smtClean="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en-US" sz="2400" i="0" dirty="0" smtClean="0">
                <a:ea typeface="楷体" panose="02010609060101010101" charset="-122"/>
                <a:cs typeface="楷体" panose="02010609060101010101" charset="-122"/>
              </a:rPr>
              <a:t>自动生成测试</a:t>
            </a:r>
            <a:r>
              <a:rPr lang="zh-CN" altLang="zh-CN" sz="2400" i="0" kern="1200" dirty="0" smtClean="0">
                <a:ea typeface="楷体" panose="02010609060101010101" charset="-122"/>
                <a:cs typeface="楷体" panose="02010609060101010101" charset="-122"/>
              </a:rPr>
              <a:t>报告 </a:t>
            </a:r>
            <a:endParaRPr lang="zh-CN" altLang="en-US" sz="2400" i="0" kern="1200" dirty="0">
              <a:ea typeface="楷体" panose="02010609060101010101" charset="-122"/>
              <a:cs typeface="楷体" panose="02010609060101010101" charset="-122"/>
            </a:endParaRPr>
          </a:p>
        </p:txBody>
      </p:sp>
      <p:sp>
        <p:nvSpPr>
          <p:cNvPr id="6" name="上箭头 5"/>
          <p:cNvSpPr/>
          <p:nvPr/>
        </p:nvSpPr>
        <p:spPr>
          <a:xfrm rot="5400000">
            <a:off x="3923928" y="3068960"/>
            <a:ext cx="648072" cy="1800200"/>
          </a:xfrm>
          <a:prstGeom prst="upArrow">
            <a:avLst>
              <a:gd name="adj1" fmla="val 50000"/>
              <a:gd name="adj2" fmla="val 97171"/>
            </a:avLst>
          </a:prstGeom>
          <a:gradFill flip="none" rotWithShape="1">
            <a:gsLst>
              <a:gs pos="0">
                <a:schemeClr val="accent6">
                  <a:lumMod val="20000"/>
                  <a:lumOff val="80000"/>
                </a:schemeClr>
              </a:gs>
              <a:gs pos="100000">
                <a:srgbClr val="FF6600"/>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med">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p:tgtEl>
                                          <p:spTgt spid="5"/>
                                        </p:tgtEl>
                                        <p:attrNameLst>
                                          <p:attrName>ppt_x</p:attrName>
                                        </p:attrNameLst>
                                      </p:cBhvr>
                                      <p:tavLst>
                                        <p:tav tm="0">
                                          <p:val>
                                            <p:strVal val="#ppt_x-#ppt_w*1.125000"/>
                                          </p:val>
                                        </p:tav>
                                        <p:tav tm="100000">
                                          <p:val>
                                            <p:strVal val="#ppt_x"/>
                                          </p:val>
                                        </p:tav>
                                      </p:tavLst>
                                    </p:anim>
                                    <p:animEffect transition="in" filter="wipe(right)">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259632" y="877081"/>
            <a:ext cx="6312764" cy="468312"/>
          </a:xfrm>
        </p:spPr>
        <p:txBody>
          <a:bodyPr>
            <a:normAutofit fontScale="90000"/>
          </a:bodyPr>
          <a:lstStyle/>
          <a:p>
            <a:pPr algn="ctr"/>
            <a:r>
              <a:rPr lang="zh-CN" altLang="en-US" sz="3200" dirty="0" smtClean="0">
                <a:solidFill>
                  <a:schemeClr val="tx1"/>
                </a:solidFill>
                <a:latin typeface="+mn-lt"/>
              </a:rPr>
              <a:t>把软件单元集成为类</a:t>
            </a:r>
            <a:endParaRPr lang="zh-CN" altLang="en-US" sz="3200" dirty="0" smtClean="0">
              <a:solidFill>
                <a:schemeClr val="tx1"/>
              </a:solidFill>
              <a:latin typeface="+mn-lt"/>
            </a:endParaRPr>
          </a:p>
        </p:txBody>
      </p:sp>
      <p:sp>
        <p:nvSpPr>
          <p:cNvPr id="16" name="矩形 15"/>
          <p:cNvSpPr/>
          <p:nvPr/>
        </p:nvSpPr>
        <p:spPr>
          <a:xfrm>
            <a:off x="6017260" y="2924810"/>
            <a:ext cx="2267585" cy="337185"/>
          </a:xfrm>
          <a:prstGeom prst="rect">
            <a:avLst/>
          </a:prstGeom>
          <a:solidFill>
            <a:srgbClr val="008000"/>
          </a:solidFill>
        </p:spPr>
        <p:txBody>
          <a:bodyPr wrap="square">
            <a:spAutoFit/>
          </a:bodyPr>
          <a:lstStyle/>
          <a:p>
            <a:r>
              <a:rPr lang="en-US" altLang="zh-CN" sz="1600" dirty="0" err="1">
                <a:solidFill>
                  <a:schemeClr val="bg1"/>
                </a:solidFill>
              </a:rPr>
              <a:t>BugCategoryDao.java</a:t>
            </a:r>
            <a:endParaRPr lang="zh-CN" altLang="en-US" sz="1600" dirty="0">
              <a:solidFill>
                <a:schemeClr val="bg1"/>
              </a:solidFill>
            </a:endParaRPr>
          </a:p>
        </p:txBody>
      </p:sp>
      <p:sp>
        <p:nvSpPr>
          <p:cNvPr id="23" name="矩形 22"/>
          <p:cNvSpPr/>
          <p:nvPr/>
        </p:nvSpPr>
        <p:spPr>
          <a:xfrm>
            <a:off x="1187450" y="4004945"/>
            <a:ext cx="2249170" cy="337185"/>
          </a:xfrm>
          <a:prstGeom prst="rect">
            <a:avLst/>
          </a:prstGeom>
          <a:solidFill>
            <a:srgbClr val="008000"/>
          </a:solidFill>
        </p:spPr>
        <p:txBody>
          <a:bodyPr wrap="square">
            <a:spAutoFit/>
          </a:bodyPr>
          <a:lstStyle/>
          <a:p>
            <a:r>
              <a:rPr lang="en-US" altLang="zh-CN" sz="1600" dirty="0" err="1" smtClean="0">
                <a:solidFill>
                  <a:schemeClr val="bg1"/>
                </a:solidFill>
              </a:rPr>
              <a:t>BugSeverityDao.java</a:t>
            </a:r>
            <a:endParaRPr lang="zh-CN" altLang="en-US" sz="1600" dirty="0">
              <a:solidFill>
                <a:schemeClr val="bg1"/>
              </a:solidFill>
            </a:endParaRPr>
          </a:p>
        </p:txBody>
      </p:sp>
      <p:sp>
        <p:nvSpPr>
          <p:cNvPr id="24" name="矩形 23"/>
          <p:cNvSpPr/>
          <p:nvPr/>
        </p:nvSpPr>
        <p:spPr>
          <a:xfrm>
            <a:off x="2339975" y="4725035"/>
            <a:ext cx="1439545" cy="337185"/>
          </a:xfrm>
          <a:prstGeom prst="rect">
            <a:avLst/>
          </a:prstGeom>
          <a:solidFill>
            <a:srgbClr val="008000"/>
          </a:solidFill>
        </p:spPr>
        <p:txBody>
          <a:bodyPr wrap="square">
            <a:spAutoFit/>
          </a:bodyPr>
          <a:lstStyle/>
          <a:p>
            <a:r>
              <a:rPr lang="en-US" altLang="zh-CN" sz="1600" dirty="0" err="1">
                <a:solidFill>
                  <a:schemeClr val="bg1"/>
                </a:solidFill>
              </a:rPr>
              <a:t>BugDao.java</a:t>
            </a:r>
            <a:endParaRPr lang="zh-CN" altLang="en-US" sz="1600" dirty="0">
              <a:solidFill>
                <a:schemeClr val="bg1"/>
              </a:solidFill>
            </a:endParaRPr>
          </a:p>
        </p:txBody>
      </p:sp>
      <p:sp>
        <p:nvSpPr>
          <p:cNvPr id="25" name="矩形 24"/>
          <p:cNvSpPr/>
          <p:nvPr/>
        </p:nvSpPr>
        <p:spPr>
          <a:xfrm>
            <a:off x="5147945" y="3717290"/>
            <a:ext cx="2026920" cy="337185"/>
          </a:xfrm>
          <a:prstGeom prst="rect">
            <a:avLst/>
          </a:prstGeom>
          <a:solidFill>
            <a:srgbClr val="008000"/>
          </a:solidFill>
        </p:spPr>
        <p:txBody>
          <a:bodyPr wrap="square">
            <a:spAutoFit/>
          </a:bodyPr>
          <a:lstStyle/>
          <a:p>
            <a:r>
              <a:rPr lang="en-US" altLang="zh-CN" sz="1600" dirty="0" err="1">
                <a:solidFill>
                  <a:schemeClr val="bg1"/>
                </a:solidFill>
              </a:rPr>
              <a:t>BugStatusDao.java</a:t>
            </a:r>
            <a:endParaRPr lang="zh-CN" altLang="en-US" sz="1600" dirty="0">
              <a:solidFill>
                <a:schemeClr val="bg1"/>
              </a:solidFill>
            </a:endParaRPr>
          </a:p>
        </p:txBody>
      </p:sp>
      <p:sp>
        <p:nvSpPr>
          <p:cNvPr id="26" name="矩形 25"/>
          <p:cNvSpPr/>
          <p:nvPr/>
        </p:nvSpPr>
        <p:spPr>
          <a:xfrm>
            <a:off x="4932045" y="5805170"/>
            <a:ext cx="2368550" cy="337185"/>
          </a:xfrm>
          <a:prstGeom prst="rect">
            <a:avLst/>
          </a:prstGeom>
          <a:solidFill>
            <a:srgbClr val="008000"/>
          </a:solidFill>
        </p:spPr>
        <p:txBody>
          <a:bodyPr wrap="square">
            <a:spAutoFit/>
          </a:bodyPr>
          <a:lstStyle/>
          <a:p>
            <a:r>
              <a:rPr lang="en-US" altLang="zh-CN" sz="1600" dirty="0" err="1">
                <a:solidFill>
                  <a:schemeClr val="bg1"/>
                </a:solidFill>
              </a:rPr>
              <a:t>MailVerificationDao.java</a:t>
            </a:r>
            <a:endParaRPr lang="zh-CN" altLang="en-US" sz="1600" dirty="0">
              <a:solidFill>
                <a:schemeClr val="bg1"/>
              </a:solidFill>
            </a:endParaRPr>
          </a:p>
        </p:txBody>
      </p:sp>
      <p:sp>
        <p:nvSpPr>
          <p:cNvPr id="27" name="矩形 26"/>
          <p:cNvSpPr/>
          <p:nvPr/>
        </p:nvSpPr>
        <p:spPr>
          <a:xfrm>
            <a:off x="1979930" y="3284855"/>
            <a:ext cx="2670810" cy="337185"/>
          </a:xfrm>
          <a:prstGeom prst="rect">
            <a:avLst/>
          </a:prstGeom>
          <a:solidFill>
            <a:srgbClr val="008000"/>
          </a:solidFill>
        </p:spPr>
        <p:txBody>
          <a:bodyPr wrap="square">
            <a:spAutoFit/>
          </a:bodyPr>
          <a:lstStyle/>
          <a:p>
            <a:r>
              <a:rPr lang="en-US" altLang="zh-CN" sz="1600" dirty="0" err="1">
                <a:solidFill>
                  <a:schemeClr val="bg1"/>
                </a:solidFill>
              </a:rPr>
              <a:t>ProductCategoryDao.java</a:t>
            </a:r>
            <a:endParaRPr lang="zh-CN" altLang="en-US" sz="1600" dirty="0">
              <a:solidFill>
                <a:schemeClr val="bg1"/>
              </a:solidFill>
            </a:endParaRPr>
          </a:p>
        </p:txBody>
      </p:sp>
      <p:sp>
        <p:nvSpPr>
          <p:cNvPr id="28" name="矩形 27"/>
          <p:cNvSpPr/>
          <p:nvPr/>
        </p:nvSpPr>
        <p:spPr>
          <a:xfrm>
            <a:off x="2915920" y="5517515"/>
            <a:ext cx="1734820" cy="337185"/>
          </a:xfrm>
          <a:prstGeom prst="rect">
            <a:avLst/>
          </a:prstGeom>
          <a:solidFill>
            <a:srgbClr val="008000"/>
          </a:solidFill>
        </p:spPr>
        <p:txBody>
          <a:bodyPr wrap="square">
            <a:spAutoFit/>
          </a:bodyPr>
          <a:lstStyle/>
          <a:p>
            <a:r>
              <a:rPr lang="en-US" altLang="zh-CN" sz="1600" dirty="0" err="1">
                <a:solidFill>
                  <a:schemeClr val="bg1"/>
                </a:solidFill>
              </a:rPr>
              <a:t>ProductDao.java</a:t>
            </a:r>
            <a:endParaRPr lang="zh-CN" altLang="en-US" sz="1600" dirty="0">
              <a:solidFill>
                <a:schemeClr val="bg1"/>
              </a:solidFill>
            </a:endParaRPr>
          </a:p>
        </p:txBody>
      </p:sp>
      <p:sp>
        <p:nvSpPr>
          <p:cNvPr id="29" name="矩形 28"/>
          <p:cNvSpPr/>
          <p:nvPr/>
        </p:nvSpPr>
        <p:spPr>
          <a:xfrm>
            <a:off x="6443980" y="4725035"/>
            <a:ext cx="1522095" cy="337185"/>
          </a:xfrm>
          <a:prstGeom prst="rect">
            <a:avLst/>
          </a:prstGeom>
          <a:solidFill>
            <a:srgbClr val="008000"/>
          </a:solidFill>
        </p:spPr>
        <p:txBody>
          <a:bodyPr wrap="square">
            <a:spAutoFit/>
          </a:bodyPr>
          <a:lstStyle/>
          <a:p>
            <a:r>
              <a:rPr lang="en-US" altLang="zh-CN" sz="1600" dirty="0" err="1">
                <a:solidFill>
                  <a:schemeClr val="bg1"/>
                </a:solidFill>
              </a:rPr>
              <a:t>UserDao.java</a:t>
            </a:r>
            <a:endParaRPr lang="zh-CN" altLang="en-US" sz="1600" dirty="0">
              <a:solidFill>
                <a:schemeClr val="bg1"/>
              </a:solidFill>
            </a:endParaRPr>
          </a:p>
        </p:txBody>
      </p:sp>
      <p:sp>
        <p:nvSpPr>
          <p:cNvPr id="30" name="矩形 29"/>
          <p:cNvSpPr/>
          <p:nvPr/>
        </p:nvSpPr>
        <p:spPr>
          <a:xfrm>
            <a:off x="3347720" y="2637155"/>
            <a:ext cx="2007235" cy="337185"/>
          </a:xfrm>
          <a:prstGeom prst="rect">
            <a:avLst/>
          </a:prstGeom>
          <a:solidFill>
            <a:srgbClr val="008000"/>
          </a:solidFill>
        </p:spPr>
        <p:txBody>
          <a:bodyPr wrap="square">
            <a:spAutoFit/>
          </a:bodyPr>
          <a:lstStyle/>
          <a:p>
            <a:r>
              <a:rPr lang="en-US" altLang="zh-CN" sz="1600" dirty="0" err="1">
                <a:solidFill>
                  <a:schemeClr val="bg1"/>
                </a:solidFill>
              </a:rPr>
              <a:t>UserGroupDao.java</a:t>
            </a:r>
            <a:endParaRPr lang="zh-CN" altLang="en-US" sz="1600" dirty="0">
              <a:solidFill>
                <a:schemeClr val="bg1"/>
              </a:solidFill>
            </a:endParaRPr>
          </a:p>
        </p:txBody>
      </p:sp>
      <p:grpSp>
        <p:nvGrpSpPr>
          <p:cNvPr id="21" name="组 20"/>
          <p:cNvGrpSpPr/>
          <p:nvPr/>
        </p:nvGrpSpPr>
        <p:grpSpPr>
          <a:xfrm>
            <a:off x="4283968" y="4077073"/>
            <a:ext cx="1080120" cy="864096"/>
            <a:chOff x="7092280" y="2713484"/>
            <a:chExt cx="1080120" cy="864096"/>
          </a:xfrm>
          <a:solidFill>
            <a:schemeClr val="accent4">
              <a:lumMod val="20000"/>
              <a:lumOff val="80000"/>
            </a:schemeClr>
          </a:solidFill>
        </p:grpSpPr>
        <p:sp>
          <p:nvSpPr>
            <p:cNvPr id="17" name="六边形 16"/>
            <p:cNvSpPr/>
            <p:nvPr/>
          </p:nvSpPr>
          <p:spPr>
            <a:xfrm>
              <a:off x="7092280" y="2713484"/>
              <a:ext cx="1080120" cy="864096"/>
            </a:xfrm>
            <a:prstGeom prst="hexagon">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p:cNvSpPr txBox="1"/>
            <p:nvPr/>
          </p:nvSpPr>
          <p:spPr>
            <a:xfrm>
              <a:off x="7308304" y="2929508"/>
              <a:ext cx="599440" cy="368300"/>
            </a:xfrm>
            <a:prstGeom prst="rect">
              <a:avLst/>
            </a:prstGeom>
            <a:grpFill/>
          </p:spPr>
          <p:txBody>
            <a:bodyPr wrap="none" rtlCol="0">
              <a:spAutoFit/>
            </a:bodyPr>
            <a:lstStyle/>
            <a:p>
              <a:r>
                <a:rPr kumimoji="1" lang="en-US" altLang="zh-CN" dirty="0" smtClean="0"/>
                <a:t>DAO</a:t>
              </a:r>
              <a:endParaRPr kumimoji="1" lang="zh-CN" altLang="en-US" dirty="0"/>
            </a:p>
          </p:txBody>
        </p:sp>
      </p:grpSp>
      <p:grpSp>
        <p:nvGrpSpPr>
          <p:cNvPr id="8" name="组 7"/>
          <p:cNvGrpSpPr/>
          <p:nvPr/>
        </p:nvGrpSpPr>
        <p:grpSpPr>
          <a:xfrm>
            <a:off x="5868144" y="1772816"/>
            <a:ext cx="1296144" cy="1080120"/>
            <a:chOff x="1691680" y="2137420"/>
            <a:chExt cx="1296144" cy="1080120"/>
          </a:xfrm>
        </p:grpSpPr>
        <p:sp>
          <p:nvSpPr>
            <p:cNvPr id="5" name="菱形 4"/>
            <p:cNvSpPr/>
            <p:nvPr/>
          </p:nvSpPr>
          <p:spPr>
            <a:xfrm>
              <a:off x="1691680" y="2137420"/>
              <a:ext cx="1296144" cy="1080120"/>
            </a:xfrm>
            <a:prstGeom prst="diamond">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文本框 6"/>
            <p:cNvSpPr txBox="1"/>
            <p:nvPr/>
          </p:nvSpPr>
          <p:spPr>
            <a:xfrm>
              <a:off x="1835696" y="2497460"/>
              <a:ext cx="811530" cy="368300"/>
            </a:xfrm>
            <a:prstGeom prst="rect">
              <a:avLst/>
            </a:prstGeom>
            <a:noFill/>
          </p:spPr>
          <p:txBody>
            <a:bodyPr wrap="none" rtlCol="0">
              <a:spAutoFit/>
            </a:bodyPr>
            <a:lstStyle/>
            <a:p>
              <a:r>
                <a:rPr kumimoji="1" lang="en-US" altLang="zh-CN" dirty="0" smtClean="0"/>
                <a:t>Aspect</a:t>
              </a:r>
              <a:endParaRPr kumimoji="1" lang="zh-CN" altLang="en-US" dirty="0"/>
            </a:p>
          </p:txBody>
        </p:sp>
      </p:grpSp>
      <p:grpSp>
        <p:nvGrpSpPr>
          <p:cNvPr id="10" name="组 9"/>
          <p:cNvGrpSpPr/>
          <p:nvPr/>
        </p:nvGrpSpPr>
        <p:grpSpPr>
          <a:xfrm>
            <a:off x="1979712" y="2060849"/>
            <a:ext cx="1152128" cy="864096"/>
            <a:chOff x="4716016" y="1633364"/>
            <a:chExt cx="1152128" cy="864096"/>
          </a:xfrm>
        </p:grpSpPr>
        <p:sp>
          <p:nvSpPr>
            <p:cNvPr id="2" name="八边形 1"/>
            <p:cNvSpPr/>
            <p:nvPr/>
          </p:nvSpPr>
          <p:spPr>
            <a:xfrm>
              <a:off x="4716016" y="1633364"/>
              <a:ext cx="1152128" cy="864096"/>
            </a:xfrm>
            <a:prstGeom prst="octago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4716016" y="1849388"/>
              <a:ext cx="1115695" cy="368300"/>
            </a:xfrm>
            <a:prstGeom prst="rect">
              <a:avLst/>
            </a:prstGeom>
            <a:noFill/>
          </p:spPr>
          <p:txBody>
            <a:bodyPr wrap="none" rtlCol="0">
              <a:spAutoFit/>
            </a:bodyPr>
            <a:lstStyle/>
            <a:p>
              <a:r>
                <a:rPr kumimoji="1" lang="en-US" altLang="zh-CN" dirty="0" smtClean="0"/>
                <a:t>Controller</a:t>
              </a:r>
              <a:endParaRPr kumimoji="1" lang="zh-CN" altLang="en-US" dirty="0"/>
            </a:p>
          </p:txBody>
        </p:sp>
      </p:grpSp>
      <p:grpSp>
        <p:nvGrpSpPr>
          <p:cNvPr id="12" name="组 11"/>
          <p:cNvGrpSpPr/>
          <p:nvPr/>
        </p:nvGrpSpPr>
        <p:grpSpPr>
          <a:xfrm>
            <a:off x="7596336" y="3573016"/>
            <a:ext cx="1008112" cy="936104"/>
            <a:chOff x="2987824" y="4153644"/>
            <a:chExt cx="1008112" cy="936104"/>
          </a:xfrm>
        </p:grpSpPr>
        <p:sp>
          <p:nvSpPr>
            <p:cNvPr id="6" name="正五边形 5"/>
            <p:cNvSpPr/>
            <p:nvPr/>
          </p:nvSpPr>
          <p:spPr>
            <a:xfrm>
              <a:off x="2987824" y="4153644"/>
              <a:ext cx="1008112" cy="936104"/>
            </a:xfrm>
            <a:prstGeom prst="pentago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3059832" y="4441676"/>
              <a:ext cx="785495" cy="368300"/>
            </a:xfrm>
            <a:prstGeom prst="rect">
              <a:avLst/>
            </a:prstGeom>
            <a:noFill/>
          </p:spPr>
          <p:txBody>
            <a:bodyPr wrap="none" rtlCol="0">
              <a:spAutoFit/>
            </a:bodyPr>
            <a:lstStyle/>
            <a:p>
              <a:r>
                <a:rPr kumimoji="1" lang="en-US" altLang="zh-CN" dirty="0" smtClean="0"/>
                <a:t>Model</a:t>
              </a:r>
              <a:endParaRPr kumimoji="1" lang="zh-CN" altLang="en-US" dirty="0"/>
            </a:p>
          </p:txBody>
        </p:sp>
      </p:grpSp>
      <p:grpSp>
        <p:nvGrpSpPr>
          <p:cNvPr id="22" name="组 21"/>
          <p:cNvGrpSpPr/>
          <p:nvPr/>
        </p:nvGrpSpPr>
        <p:grpSpPr>
          <a:xfrm>
            <a:off x="611560" y="2924945"/>
            <a:ext cx="1080120" cy="864096"/>
            <a:chOff x="5076056" y="3145532"/>
            <a:chExt cx="1080120" cy="864096"/>
          </a:xfrm>
        </p:grpSpPr>
        <p:sp>
          <p:nvSpPr>
            <p:cNvPr id="4" name="六边形 3"/>
            <p:cNvSpPr/>
            <p:nvPr/>
          </p:nvSpPr>
          <p:spPr>
            <a:xfrm>
              <a:off x="5076056" y="3145532"/>
              <a:ext cx="1080120" cy="864096"/>
            </a:xfrm>
            <a:prstGeom prst="hexago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5076056" y="3361556"/>
              <a:ext cx="849630" cy="368300"/>
            </a:xfrm>
            <a:prstGeom prst="rect">
              <a:avLst/>
            </a:prstGeom>
            <a:noFill/>
          </p:spPr>
          <p:txBody>
            <a:bodyPr wrap="none" rtlCol="0">
              <a:spAutoFit/>
            </a:bodyPr>
            <a:lstStyle/>
            <a:p>
              <a:r>
                <a:rPr kumimoji="1" lang="en-US" altLang="zh-CN" dirty="0" smtClean="0"/>
                <a:t>Service</a:t>
              </a:r>
              <a:endParaRPr kumimoji="1" lang="zh-CN" altLang="en-US" dirty="0"/>
            </a:p>
          </p:txBody>
        </p:sp>
      </p:grpSp>
      <p:grpSp>
        <p:nvGrpSpPr>
          <p:cNvPr id="18" name="组 17"/>
          <p:cNvGrpSpPr/>
          <p:nvPr/>
        </p:nvGrpSpPr>
        <p:grpSpPr>
          <a:xfrm>
            <a:off x="3779912" y="1628800"/>
            <a:ext cx="1008112" cy="864096"/>
            <a:chOff x="2987824" y="4153644"/>
            <a:chExt cx="1008112" cy="936104"/>
          </a:xfrm>
        </p:grpSpPr>
        <p:sp>
          <p:nvSpPr>
            <p:cNvPr id="19" name="正五边形 18"/>
            <p:cNvSpPr/>
            <p:nvPr/>
          </p:nvSpPr>
          <p:spPr>
            <a:xfrm>
              <a:off x="2987824" y="4153644"/>
              <a:ext cx="1008112" cy="936104"/>
            </a:xfrm>
            <a:prstGeom prst="pentago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3203848" y="4465679"/>
              <a:ext cx="511810" cy="398992"/>
            </a:xfrm>
            <a:prstGeom prst="rect">
              <a:avLst/>
            </a:prstGeom>
            <a:noFill/>
          </p:spPr>
          <p:txBody>
            <a:bodyPr wrap="none" rtlCol="0">
              <a:spAutoFit/>
            </a:bodyPr>
            <a:lstStyle/>
            <a:p>
              <a:r>
                <a:rPr kumimoji="1" lang="en-US" altLang="zh-CN" dirty="0" err="1" smtClean="0"/>
                <a:t>Util</a:t>
              </a:r>
              <a:endParaRPr kumimoji="1" lang="zh-CN" altLang="en-US" dirty="0"/>
            </a:p>
          </p:txBody>
        </p:sp>
      </p:grpSp>
      <p:sp>
        <p:nvSpPr>
          <p:cNvPr id="31" name="爆炸形 2 30"/>
          <p:cNvSpPr/>
          <p:nvPr/>
        </p:nvSpPr>
        <p:spPr>
          <a:xfrm>
            <a:off x="3059832" y="2564904"/>
            <a:ext cx="3456384" cy="2520280"/>
          </a:xfrm>
          <a:prstGeom prst="irregularSeal2">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i="0" dirty="0" smtClean="0"/>
              <a:t>集成失败</a:t>
            </a:r>
            <a:endParaRPr kumimoji="1" lang="zh-CN" altLang="en-US" sz="2400" i="0" dirty="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3.12337E-6 -2.22222E-6 L -0.21309 0.20084 " pathEditMode="relative" rAng="0" ptsTypes="AA">
                                      <p:cBhvr>
                                        <p:cTn id="6" dur="2000" fill="hold"/>
                                        <p:tgtEl>
                                          <p:spTgt spid="16"/>
                                        </p:tgtEl>
                                        <p:attrNameLst>
                                          <p:attrName>ppt_x</p:attrName>
                                          <p:attrName>ppt_y</p:attrName>
                                        </p:attrNameLst>
                                      </p:cBhvr>
                                      <p:rCtr x="-10654" y="10028"/>
                                    </p:animMotion>
                                  </p:childTnLst>
                                </p:cTn>
                              </p:par>
                              <p:par>
                                <p:cTn id="7" presetID="0" presetClass="path" presetSubtype="0" accel="50000" decel="50000" fill="hold" grpId="0" nodeType="withEffect">
                                  <p:stCondLst>
                                    <p:cond delay="0"/>
                                  </p:stCondLst>
                                  <p:childTnLst>
                                    <p:animMotion origin="layout" path="M -1.71091E-6 -2.22222E-6 L 0.22835 0.05861 " pathEditMode="relative" rAng="0" ptsTypes="AA">
                                      <p:cBhvr>
                                        <p:cTn id="8" dur="2000" fill="hold"/>
                                        <p:tgtEl>
                                          <p:spTgt spid="23"/>
                                        </p:tgtEl>
                                        <p:attrNameLst>
                                          <p:attrName>ppt_x</p:attrName>
                                          <p:attrName>ppt_y</p:attrName>
                                        </p:attrNameLst>
                                      </p:cBhvr>
                                      <p:rCtr x="11418" y="2917"/>
                                    </p:animMotion>
                                  </p:childTnLst>
                                </p:cTn>
                              </p:par>
                              <p:par>
                                <p:cTn id="9" presetID="0" presetClass="path" presetSubtype="0" accel="50000" decel="50000" fill="hold" grpId="0" nodeType="withEffect">
                                  <p:stCondLst>
                                    <p:cond delay="0"/>
                                  </p:stCondLst>
                                  <p:childTnLst>
                                    <p:animMotion origin="layout" path="M -2.07878E-6 1.11111E-6 L 0.14958 -0.03778 " pathEditMode="relative" rAng="0" ptsTypes="AA">
                                      <p:cBhvr>
                                        <p:cTn id="10" dur="2000" fill="hold"/>
                                        <p:tgtEl>
                                          <p:spTgt spid="24"/>
                                        </p:tgtEl>
                                        <p:attrNameLst>
                                          <p:attrName>ppt_x</p:attrName>
                                          <p:attrName>ppt_y</p:attrName>
                                        </p:attrNameLst>
                                      </p:cBhvr>
                                      <p:rCtr x="7479" y="-1889"/>
                                    </p:animMotion>
                                  </p:childTnLst>
                                </p:cTn>
                              </p:par>
                              <p:par>
                                <p:cTn id="11" presetID="0" presetClass="path" presetSubtype="0" accel="50000" decel="50000" fill="hold" grpId="0" nodeType="withEffect">
                                  <p:stCondLst>
                                    <p:cond delay="0"/>
                                  </p:stCondLst>
                                  <p:childTnLst>
                                    <p:animMotion origin="layout" path="M -2.28874E-6 1.11022E-16 L -0.10914 0.10889 " pathEditMode="relative" rAng="0" ptsTypes="AA">
                                      <p:cBhvr>
                                        <p:cTn id="12" dur="2000" fill="hold"/>
                                        <p:tgtEl>
                                          <p:spTgt spid="25"/>
                                        </p:tgtEl>
                                        <p:attrNameLst>
                                          <p:attrName>ppt_x</p:attrName>
                                          <p:attrName>ppt_y</p:attrName>
                                        </p:attrNameLst>
                                      </p:cBhvr>
                                      <p:rCtr x="-5466" y="5444"/>
                                    </p:animMotion>
                                  </p:childTnLst>
                                </p:cTn>
                              </p:par>
                              <p:par>
                                <p:cTn id="13" presetID="0" presetClass="path" presetSubtype="0" accel="50000" decel="50000" fill="hold" grpId="0" nodeType="withEffect">
                                  <p:stCondLst>
                                    <p:cond delay="0"/>
                                  </p:stCondLst>
                                  <p:childTnLst>
                                    <p:animMotion origin="layout" path="M 4.19053E-6 0 L -0.11713 -0.20583 " pathEditMode="relative" rAng="0" ptsTypes="AA">
                                      <p:cBhvr>
                                        <p:cTn id="14" dur="2000" fill="hold"/>
                                        <p:tgtEl>
                                          <p:spTgt spid="26"/>
                                        </p:tgtEl>
                                        <p:attrNameLst>
                                          <p:attrName>ppt_x</p:attrName>
                                          <p:attrName>ppt_y</p:attrName>
                                        </p:attrNameLst>
                                      </p:cBhvr>
                                      <p:rCtr x="-5865" y="-10306"/>
                                    </p:animMotion>
                                  </p:childTnLst>
                                </p:cTn>
                              </p:par>
                              <p:par>
                                <p:cTn id="15" presetID="0" presetClass="path" presetSubtype="0" accel="50000" decel="50000" fill="hold" grpId="0" nodeType="withEffect">
                                  <p:stCondLst>
                                    <p:cond delay="0"/>
                                  </p:stCondLst>
                                  <p:childTnLst>
                                    <p:animMotion origin="layout" path="M 2.6219E-6 -1.11111E-6 L 0.12615 0.15945 " pathEditMode="relative" rAng="0" ptsTypes="AA">
                                      <p:cBhvr>
                                        <p:cTn id="16" dur="2000" fill="hold"/>
                                        <p:tgtEl>
                                          <p:spTgt spid="27"/>
                                        </p:tgtEl>
                                        <p:attrNameLst>
                                          <p:attrName>ppt_x</p:attrName>
                                          <p:attrName>ppt_y</p:attrName>
                                        </p:attrNameLst>
                                      </p:cBhvr>
                                      <p:rCtr x="6299" y="7972"/>
                                    </p:animMotion>
                                  </p:childTnLst>
                                </p:cTn>
                              </p:par>
                              <p:par>
                                <p:cTn id="17" presetID="0" presetClass="path" presetSubtype="0" accel="50000" decel="50000" fill="hold" grpId="0" nodeType="withEffect">
                                  <p:stCondLst>
                                    <p:cond delay="0"/>
                                  </p:stCondLst>
                                  <p:childTnLst>
                                    <p:animMotion origin="layout" path="M -2.87177E-6 -4.44444E-6 L 0.10238 -0.16805 " pathEditMode="relative" rAng="0" ptsTypes="AA">
                                      <p:cBhvr>
                                        <p:cTn id="18" dur="2000" fill="hold"/>
                                        <p:tgtEl>
                                          <p:spTgt spid="28"/>
                                        </p:tgtEl>
                                        <p:attrNameLst>
                                          <p:attrName>ppt_x</p:attrName>
                                          <p:attrName>ppt_y</p:attrName>
                                        </p:attrNameLst>
                                      </p:cBhvr>
                                      <p:rCtr x="5119" y="-8417"/>
                                    </p:animMotion>
                                  </p:childTnLst>
                                </p:cTn>
                              </p:par>
                              <p:par>
                                <p:cTn id="19" presetID="0" presetClass="path" presetSubtype="0" accel="50000" decel="50000" fill="hold" grpId="0" nodeType="withEffect">
                                  <p:stCondLst>
                                    <p:cond delay="0"/>
                                  </p:stCondLst>
                                  <p:childTnLst>
                                    <p:animMotion origin="layout" path="M -3.18064E-6 1.11111E-6 L -0.22037 -0.03778 " pathEditMode="relative" rAng="0" ptsTypes="AA">
                                      <p:cBhvr>
                                        <p:cTn id="20" dur="2000" fill="hold"/>
                                        <p:tgtEl>
                                          <p:spTgt spid="29"/>
                                        </p:tgtEl>
                                        <p:attrNameLst>
                                          <p:attrName>ppt_x</p:attrName>
                                          <p:attrName>ppt_y</p:attrName>
                                        </p:attrNameLst>
                                      </p:cBhvr>
                                      <p:rCtr x="-11019" y="-1889"/>
                                    </p:animMotion>
                                  </p:childTnLst>
                                </p:cTn>
                              </p:par>
                              <p:par>
                                <p:cTn id="21" presetID="0" presetClass="path" presetSubtype="0" accel="50000" decel="50000" fill="hold" grpId="0" nodeType="withEffect">
                                  <p:stCondLst>
                                    <p:cond delay="0"/>
                                  </p:stCondLst>
                                  <p:childTnLst>
                                    <p:animMotion origin="layout" path="M 2.75204E-6 2.22222E-6 L 0.0295 0.2475 " pathEditMode="relative" rAng="0" ptsTypes="AA">
                                      <p:cBhvr>
                                        <p:cTn id="22" dur="2000" fill="hold"/>
                                        <p:tgtEl>
                                          <p:spTgt spid="30"/>
                                        </p:tgtEl>
                                        <p:attrNameLst>
                                          <p:attrName>ppt_x</p:attrName>
                                          <p:attrName>ppt_y</p:attrName>
                                        </p:attrNameLst>
                                      </p:cBhvr>
                                      <p:rCtr x="1475" y="12361"/>
                                    </p:animMotion>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dissolve">
                                      <p:cBhvr>
                                        <p:cTn id="27" dur="500"/>
                                        <p:tgtEl>
                                          <p:spTgt spid="12"/>
                                        </p:tgtEl>
                                      </p:cBhvr>
                                    </p:animEffect>
                                  </p:childTnLst>
                                </p:cTn>
                              </p:par>
                              <p:par>
                                <p:cTn id="28" presetID="9" presetClass="entr" presetSubtype="0" fill="hold"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dissolve">
                                      <p:cBhvr>
                                        <p:cTn id="30" dur="500"/>
                                        <p:tgtEl>
                                          <p:spTgt spid="8"/>
                                        </p:tgtEl>
                                      </p:cBhvr>
                                    </p:animEffect>
                                  </p:childTnLst>
                                </p:cTn>
                              </p:par>
                              <p:par>
                                <p:cTn id="31" presetID="9"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dissolve">
                                      <p:cBhvr>
                                        <p:cTn id="33" dur="500"/>
                                        <p:tgtEl>
                                          <p:spTgt spid="18"/>
                                        </p:tgtEl>
                                      </p:cBhvr>
                                    </p:animEffect>
                                  </p:childTnLst>
                                </p:cTn>
                              </p:par>
                              <p:par>
                                <p:cTn id="34" presetID="9"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dissolve">
                                      <p:cBhvr>
                                        <p:cTn id="36" dur="500"/>
                                        <p:tgtEl>
                                          <p:spTgt spid="10"/>
                                        </p:tgtEl>
                                      </p:cBhvr>
                                    </p:animEffect>
                                  </p:childTnLst>
                                </p:cTn>
                              </p:par>
                              <p:par>
                                <p:cTn id="37" presetID="9" presetClass="entr" presetSubtype="0" fill="hold"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dissolve">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0.00017 4.44444E-6 L 0.03158 0.28972 " pathEditMode="relative" rAng="0" ptsTypes="AA">
                                      <p:cBhvr>
                                        <p:cTn id="43" dur="2000" fill="hold"/>
                                        <p:tgtEl>
                                          <p:spTgt spid="18"/>
                                        </p:tgtEl>
                                        <p:attrNameLst>
                                          <p:attrName>ppt_x</p:attrName>
                                          <p:attrName>ppt_y</p:attrName>
                                        </p:attrNameLst>
                                      </p:cBhvr>
                                      <p:rCtr x="1562" y="14472"/>
                                    </p:animMotion>
                                  </p:childTnLst>
                                </p:cTn>
                              </p:par>
                              <p:par>
                                <p:cTn id="44" presetID="0" presetClass="path" presetSubtype="0" accel="50000" decel="50000" fill="hold" nodeType="withEffect">
                                  <p:stCondLst>
                                    <p:cond delay="0"/>
                                  </p:stCondLst>
                                  <p:childTnLst>
                                    <p:animMotion origin="layout" path="M -2.5334E-6 -2.22222E-6 L 0.27156 0.16389 " pathEditMode="relative" rAng="0" ptsTypes="AA">
                                      <p:cBhvr>
                                        <p:cTn id="45" dur="2000" fill="hold"/>
                                        <p:tgtEl>
                                          <p:spTgt spid="22"/>
                                        </p:tgtEl>
                                        <p:attrNameLst>
                                          <p:attrName>ppt_x</p:attrName>
                                          <p:attrName>ppt_y</p:attrName>
                                        </p:attrNameLst>
                                      </p:cBhvr>
                                      <p:rCtr x="13569" y="8194"/>
                                    </p:animMotion>
                                  </p:childTnLst>
                                </p:cTn>
                              </p:par>
                              <p:par>
                                <p:cTn id="46" presetID="0" presetClass="path" presetSubtype="0" accel="50000" decel="50000" fill="hold" nodeType="withEffect">
                                  <p:stCondLst>
                                    <p:cond delay="0"/>
                                  </p:stCondLst>
                                  <p:childTnLst>
                                    <p:animMotion origin="layout" path="M -1.6658E-6 2.22222E-6 L 0.14454 0.2225 " pathEditMode="relative" rAng="0" ptsTypes="AA">
                                      <p:cBhvr>
                                        <p:cTn id="47" dur="2000" fill="hold"/>
                                        <p:tgtEl>
                                          <p:spTgt spid="10"/>
                                        </p:tgtEl>
                                        <p:attrNameLst>
                                          <p:attrName>ppt_x</p:attrName>
                                          <p:attrName>ppt_y</p:attrName>
                                        </p:attrNameLst>
                                      </p:cBhvr>
                                      <p:rCtr x="7218" y="11111"/>
                                    </p:animMotion>
                                  </p:childTnLst>
                                </p:cTn>
                              </p:par>
                              <p:par>
                                <p:cTn id="48" presetID="0" presetClass="path" presetSubtype="0" accel="50000" decel="50000" fill="hold" nodeType="withEffect">
                                  <p:stCondLst>
                                    <p:cond delay="0"/>
                                  </p:stCondLst>
                                  <p:childTnLst>
                                    <p:animMotion origin="layout" path="M 9.00573E-7 -2.22222E-6 L -0.1258 0.19528 " pathEditMode="relative" rAng="0" ptsTypes="AA">
                                      <p:cBhvr>
                                        <p:cTn id="49" dur="2000" fill="hold"/>
                                        <p:tgtEl>
                                          <p:spTgt spid="8"/>
                                        </p:tgtEl>
                                        <p:attrNameLst>
                                          <p:attrName>ppt_x</p:attrName>
                                          <p:attrName>ppt_y</p:attrName>
                                        </p:attrNameLst>
                                      </p:cBhvr>
                                      <p:rCtr x="-6299" y="9750"/>
                                    </p:animMotion>
                                  </p:childTnLst>
                                </p:cTn>
                              </p:par>
                              <p:par>
                                <p:cTn id="50" presetID="0" presetClass="path" presetSubtype="0" accel="50000" decel="50000" fill="hold" nodeType="withEffect">
                                  <p:stCondLst>
                                    <p:cond delay="0"/>
                                  </p:stCondLst>
                                  <p:childTnLst>
                                    <p:animMotion origin="layout" path="M 1.46452E-6 1.11111E-6 L -0.26636 -0.01028 " pathEditMode="relative" rAng="0" ptsTypes="AA">
                                      <p:cBhvr>
                                        <p:cTn id="51" dur="2000" fill="hold"/>
                                        <p:tgtEl>
                                          <p:spTgt spid="12"/>
                                        </p:tgtEl>
                                        <p:attrNameLst>
                                          <p:attrName>ppt_x</p:attrName>
                                          <p:attrName>ppt_y</p:attrName>
                                        </p:attrNameLst>
                                      </p:cBhvr>
                                      <p:rCtr x="-13326" y="-528"/>
                                    </p:animMotion>
                                  </p:childTnLst>
                                </p:cTn>
                              </p:par>
                            </p:childTnLst>
                          </p:cTn>
                        </p:par>
                      </p:childTnLst>
                    </p:cTn>
                  </p:par>
                  <p:par>
                    <p:cTn id="52" fill="hold">
                      <p:stCondLst>
                        <p:cond delay="indefinite"/>
                      </p:stCondLst>
                      <p:childTnLst>
                        <p:par>
                          <p:cTn id="53" fill="hold">
                            <p:stCondLst>
                              <p:cond delay="0"/>
                            </p:stCondLst>
                            <p:childTnLst>
                              <p:par>
                                <p:cTn id="54" presetID="23" presetClass="entr" presetSubtype="16" fill="hold" grpId="0" nodeType="clickEffect">
                                  <p:stCondLst>
                                    <p:cond delay="0"/>
                                  </p:stCondLst>
                                  <p:childTnLst>
                                    <p:set>
                                      <p:cBhvr>
                                        <p:cTn id="55" dur="1" fill="hold">
                                          <p:stCondLst>
                                            <p:cond delay="0"/>
                                          </p:stCondLst>
                                        </p:cTn>
                                        <p:tgtEl>
                                          <p:spTgt spid="31"/>
                                        </p:tgtEl>
                                        <p:attrNameLst>
                                          <p:attrName>style.visibility</p:attrName>
                                        </p:attrNameLst>
                                      </p:cBhvr>
                                      <p:to>
                                        <p:strVal val="visible"/>
                                      </p:to>
                                    </p:set>
                                    <p:anim calcmode="lin" valueType="num">
                                      <p:cBhvr>
                                        <p:cTn id="56" dur="500" fill="hold"/>
                                        <p:tgtEl>
                                          <p:spTgt spid="31"/>
                                        </p:tgtEl>
                                        <p:attrNameLst>
                                          <p:attrName>ppt_w</p:attrName>
                                        </p:attrNameLst>
                                      </p:cBhvr>
                                      <p:tavLst>
                                        <p:tav tm="0">
                                          <p:val>
                                            <p:fltVal val="0"/>
                                          </p:val>
                                        </p:tav>
                                        <p:tav tm="100000">
                                          <p:val>
                                            <p:strVal val="#ppt_w"/>
                                          </p:val>
                                        </p:tav>
                                      </p:tavLst>
                                    </p:anim>
                                    <p:anim calcmode="lin" valueType="num">
                                      <p:cBhvr>
                                        <p:cTn id="57" dur="500" fill="hold"/>
                                        <p:tgtEl>
                                          <p:spTgt spid="3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23" grpId="0" bldLvl="0" animBg="1"/>
      <p:bldP spid="24" grpId="0" bldLvl="0" animBg="1"/>
      <p:bldP spid="25" grpId="0" bldLvl="0" animBg="1"/>
      <p:bldP spid="26" grpId="0" bldLvl="0" animBg="1"/>
      <p:bldP spid="27" grpId="0" bldLvl="0" animBg="1"/>
      <p:bldP spid="28" grpId="0" bldLvl="0" animBg="1"/>
      <p:bldP spid="29" grpId="0" bldLvl="0" animBg="1"/>
      <p:bldP spid="30" grpId="0" bldLvl="0" animBg="1"/>
      <p:bldP spid="31" grpId="0" bldLvl="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836713"/>
            <a:ext cx="6105872" cy="597765"/>
          </a:xfrm>
        </p:spPr>
        <p:txBody>
          <a:bodyPr/>
          <a:lstStyle/>
          <a:p>
            <a:pPr algn="ctr"/>
            <a:r>
              <a:rPr kumimoji="1" lang="zh-CN" altLang="en-US" sz="3600" dirty="0" smtClean="0">
                <a:solidFill>
                  <a:schemeClr val="tx1"/>
                </a:solidFill>
              </a:rPr>
              <a:t>自动静态测试</a:t>
            </a:r>
            <a:endParaRPr kumimoji="1" lang="zh-CN" altLang="en-US"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sp>
        <p:nvSpPr>
          <p:cNvPr id="4" name="文本框 3"/>
          <p:cNvSpPr txBox="1"/>
          <p:nvPr/>
        </p:nvSpPr>
        <p:spPr>
          <a:xfrm>
            <a:off x="467544" y="2420888"/>
            <a:ext cx="2448272" cy="2675255"/>
          </a:xfrm>
          <a:prstGeom prst="rect">
            <a:avLst/>
          </a:prstGeom>
          <a:solidFill>
            <a:schemeClr val="accent2">
              <a:lumMod val="20000"/>
              <a:lumOff val="80000"/>
            </a:schemeClr>
          </a:solidFill>
        </p:spPr>
        <p:txBody>
          <a:bodyPr wrap="square" rtlCol="0">
            <a:spAutoFit/>
          </a:bodyPr>
          <a:lstStyle/>
          <a:p>
            <a:pPr marL="355600" indent="-355600">
              <a:lnSpc>
                <a:spcPct val="140000"/>
              </a:lnSpc>
              <a:buClr>
                <a:srgbClr val="0070C0"/>
              </a:buClr>
              <a:buSzPct val="80000"/>
              <a:buFont typeface="Wingdings" panose="05000000000000000000" pitchFamily="2" charset="2"/>
              <a:buChar char="p"/>
              <a:defRPr/>
            </a:pPr>
            <a:r>
              <a:rPr lang="en-US" altLang="zh-CN" sz="2400" dirty="0">
                <a:latin typeface="+mn-lt"/>
                <a:ea typeface="楷体" panose="02010609060101010101" charset="-122"/>
                <a:cs typeface="楷体" panose="02010609060101010101" charset="-122"/>
              </a:rPr>
              <a:t>Checkstyle</a:t>
            </a:r>
            <a:endParaRPr lang="en-US" altLang="zh-CN" sz="240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400" dirty="0" err="1">
                <a:latin typeface="+mn-lt"/>
                <a:ea typeface="楷体" panose="02010609060101010101" charset="-122"/>
                <a:cs typeface="楷体" panose="02010609060101010101" charset="-122"/>
              </a:rPr>
              <a:t>Findbugs</a:t>
            </a:r>
            <a:endParaRPr lang="en-US" altLang="zh-CN" sz="240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400" dirty="0" smtClean="0">
                <a:latin typeface="+mn-lt"/>
                <a:ea typeface="楷体" panose="02010609060101010101" charset="-122"/>
                <a:cs typeface="楷体" panose="02010609060101010101" charset="-122"/>
              </a:rPr>
              <a:t>PMD</a:t>
            </a:r>
            <a:endParaRPr lang="en-US" altLang="zh-CN" sz="2400" dirty="0" smtClean="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400" dirty="0" smtClean="0">
                <a:latin typeface="+mn-lt"/>
                <a:ea typeface="楷体" panose="02010609060101010101" charset="-122"/>
                <a:cs typeface="楷体" panose="02010609060101010101" charset="-122"/>
              </a:rPr>
              <a:t>Android Lint</a:t>
            </a:r>
            <a:endParaRPr lang="en-US" altLang="zh-CN" sz="240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400" dirty="0" smtClean="0">
                <a:latin typeface="+mn-lt"/>
                <a:ea typeface="楷体" panose="02010609060101010101" charset="-122"/>
                <a:cs typeface="楷体" panose="02010609060101010101" charset="-122"/>
              </a:rPr>
              <a:t>……</a:t>
            </a:r>
            <a:endParaRPr lang="en-US" altLang="zh-CN" sz="2400" dirty="0">
              <a:latin typeface="+mn-lt"/>
              <a:ea typeface="楷体" panose="02010609060101010101" charset="-122"/>
              <a:cs typeface="楷体" panose="02010609060101010101" charset="-122"/>
            </a:endParaRPr>
          </a:p>
        </p:txBody>
      </p:sp>
      <p:grpSp>
        <p:nvGrpSpPr>
          <p:cNvPr id="13" name="组 12"/>
          <p:cNvGrpSpPr/>
          <p:nvPr/>
        </p:nvGrpSpPr>
        <p:grpSpPr>
          <a:xfrm>
            <a:off x="3131840" y="3284984"/>
            <a:ext cx="792088" cy="720080"/>
            <a:chOff x="4283968" y="3284984"/>
            <a:chExt cx="864096" cy="1008112"/>
          </a:xfrm>
        </p:grpSpPr>
        <p:cxnSp>
          <p:nvCxnSpPr>
            <p:cNvPr id="9" name="直线连接符 8"/>
            <p:cNvCxnSpPr/>
            <p:nvPr/>
          </p:nvCxnSpPr>
          <p:spPr bwMode="auto">
            <a:xfrm>
              <a:off x="4283968" y="3789040"/>
              <a:ext cx="864096" cy="0"/>
            </a:xfrm>
            <a:prstGeom prst="line">
              <a:avLst/>
            </a:prstGeom>
            <a:solidFill>
              <a:schemeClr val="accent1"/>
            </a:solidFill>
            <a:ln w="57150" cap="flat" cmpd="sng" algn="ctr">
              <a:solidFill>
                <a:srgbClr val="FF6600"/>
              </a:solidFill>
              <a:prstDash val="solid"/>
              <a:round/>
              <a:headEnd type="none" w="med" len="med"/>
              <a:tailEnd type="none" w="med" len="med"/>
            </a:ln>
            <a:effectLst/>
          </p:spPr>
        </p:cxnSp>
        <p:cxnSp>
          <p:nvCxnSpPr>
            <p:cNvPr id="11" name="直线连接符 10"/>
            <p:cNvCxnSpPr/>
            <p:nvPr/>
          </p:nvCxnSpPr>
          <p:spPr bwMode="auto">
            <a:xfrm>
              <a:off x="4716016" y="3284984"/>
              <a:ext cx="0" cy="1008112"/>
            </a:xfrm>
            <a:prstGeom prst="line">
              <a:avLst/>
            </a:prstGeom>
            <a:solidFill>
              <a:schemeClr val="accent1"/>
            </a:solidFill>
            <a:ln w="57150" cap="flat" cmpd="sng" algn="ctr">
              <a:solidFill>
                <a:srgbClr val="FF6600"/>
              </a:solidFill>
              <a:prstDash val="solid"/>
              <a:round/>
              <a:headEnd type="none" w="med" len="med"/>
              <a:tailEnd type="none" w="med" len="med"/>
            </a:ln>
            <a:effectLst/>
          </p:spPr>
        </p:cxnSp>
      </p:grpSp>
      <p:sp>
        <p:nvSpPr>
          <p:cNvPr id="14" name="文本框 13"/>
          <p:cNvSpPr txBox="1"/>
          <p:nvPr/>
        </p:nvSpPr>
        <p:spPr>
          <a:xfrm>
            <a:off x="3995936" y="2852937"/>
            <a:ext cx="1584176" cy="1641475"/>
          </a:xfrm>
          <a:prstGeom prst="rect">
            <a:avLst/>
          </a:prstGeom>
          <a:solidFill>
            <a:srgbClr val="E3C96C"/>
          </a:solidFill>
        </p:spPr>
        <p:txBody>
          <a:bodyPr wrap="square" rtlCol="0">
            <a:spAutoFit/>
          </a:bodyPr>
          <a:lstStyle/>
          <a:p>
            <a:pPr marL="355600" indent="-355600">
              <a:lnSpc>
                <a:spcPct val="140000"/>
              </a:lnSpc>
              <a:buClr>
                <a:srgbClr val="0070C0"/>
              </a:buClr>
              <a:buSzPct val="80000"/>
              <a:buFont typeface="Wingdings" panose="05000000000000000000" pitchFamily="2" charset="2"/>
              <a:buChar char="p"/>
              <a:defRPr/>
            </a:pPr>
            <a:r>
              <a:rPr lang="en-US" altLang="zh-CN" sz="2400" dirty="0" smtClean="0">
                <a:latin typeface="+mn-lt"/>
                <a:ea typeface="楷体" panose="02010609060101010101" charset="-122"/>
                <a:cs typeface="楷体" panose="02010609060101010101" charset="-122"/>
              </a:rPr>
              <a:t>Ant</a:t>
            </a:r>
            <a:endParaRPr lang="en-US" altLang="zh-CN" sz="240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400" dirty="0" smtClean="0">
                <a:latin typeface="+mn-lt"/>
                <a:ea typeface="楷体" panose="02010609060101010101" charset="-122"/>
                <a:cs typeface="楷体" panose="02010609060101010101" charset="-122"/>
              </a:rPr>
              <a:t>Maven</a:t>
            </a:r>
            <a:endParaRPr lang="en-US" altLang="zh-CN" sz="240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400" dirty="0" smtClean="0">
                <a:latin typeface="+mn-lt"/>
                <a:ea typeface="楷体" panose="02010609060101010101" charset="-122"/>
                <a:cs typeface="楷体" panose="02010609060101010101" charset="-122"/>
              </a:rPr>
              <a:t>……</a:t>
            </a:r>
            <a:endParaRPr lang="en-US" altLang="zh-CN" sz="2400" dirty="0">
              <a:latin typeface="+mn-lt"/>
              <a:ea typeface="楷体" panose="02010609060101010101" charset="-122"/>
              <a:cs typeface="楷体" panose="02010609060101010101" charset="-122"/>
            </a:endParaRPr>
          </a:p>
        </p:txBody>
      </p:sp>
      <p:grpSp>
        <p:nvGrpSpPr>
          <p:cNvPr id="15" name="组 14"/>
          <p:cNvGrpSpPr/>
          <p:nvPr/>
        </p:nvGrpSpPr>
        <p:grpSpPr>
          <a:xfrm>
            <a:off x="5652120" y="3284984"/>
            <a:ext cx="792088" cy="720080"/>
            <a:chOff x="4283968" y="3284984"/>
            <a:chExt cx="864096" cy="1008112"/>
          </a:xfrm>
        </p:grpSpPr>
        <p:cxnSp>
          <p:nvCxnSpPr>
            <p:cNvPr id="16" name="直线连接符 15"/>
            <p:cNvCxnSpPr/>
            <p:nvPr/>
          </p:nvCxnSpPr>
          <p:spPr bwMode="auto">
            <a:xfrm>
              <a:off x="4283968" y="3789040"/>
              <a:ext cx="864096" cy="0"/>
            </a:xfrm>
            <a:prstGeom prst="line">
              <a:avLst/>
            </a:prstGeom>
            <a:solidFill>
              <a:schemeClr val="accent1"/>
            </a:solidFill>
            <a:ln w="57150" cap="flat" cmpd="sng" algn="ctr">
              <a:solidFill>
                <a:srgbClr val="FF6600"/>
              </a:solidFill>
              <a:prstDash val="solid"/>
              <a:round/>
              <a:headEnd type="none" w="med" len="med"/>
              <a:tailEnd type="none" w="med" len="med"/>
            </a:ln>
            <a:effectLst/>
          </p:spPr>
        </p:cxnSp>
        <p:cxnSp>
          <p:nvCxnSpPr>
            <p:cNvPr id="17" name="直线连接符 16"/>
            <p:cNvCxnSpPr/>
            <p:nvPr/>
          </p:nvCxnSpPr>
          <p:spPr bwMode="auto">
            <a:xfrm>
              <a:off x="4716016" y="3284984"/>
              <a:ext cx="0" cy="1008112"/>
            </a:xfrm>
            <a:prstGeom prst="line">
              <a:avLst/>
            </a:prstGeom>
            <a:solidFill>
              <a:schemeClr val="accent1"/>
            </a:solidFill>
            <a:ln w="57150" cap="flat" cmpd="sng" algn="ctr">
              <a:solidFill>
                <a:srgbClr val="FF6600"/>
              </a:solidFill>
              <a:prstDash val="solid"/>
              <a:round/>
              <a:headEnd type="none" w="med" len="med"/>
              <a:tailEnd type="none" w="med" len="med"/>
            </a:ln>
            <a:effectLst/>
          </p:spPr>
        </p:cxnSp>
      </p:grpSp>
      <p:sp>
        <p:nvSpPr>
          <p:cNvPr id="18" name="文本框 17"/>
          <p:cNvSpPr txBox="1"/>
          <p:nvPr/>
        </p:nvSpPr>
        <p:spPr>
          <a:xfrm>
            <a:off x="6588224" y="2852937"/>
            <a:ext cx="2232248" cy="1641475"/>
          </a:xfrm>
          <a:prstGeom prst="rect">
            <a:avLst/>
          </a:prstGeom>
          <a:solidFill>
            <a:schemeClr val="accent6">
              <a:lumMod val="40000"/>
              <a:lumOff val="60000"/>
            </a:schemeClr>
          </a:solidFill>
        </p:spPr>
        <p:txBody>
          <a:bodyPr wrap="square" rtlCol="0">
            <a:spAutoFit/>
          </a:bodyPr>
          <a:lstStyle/>
          <a:p>
            <a:pPr marL="355600" indent="-355600">
              <a:lnSpc>
                <a:spcPct val="140000"/>
              </a:lnSpc>
              <a:buClr>
                <a:srgbClr val="0070C0"/>
              </a:buClr>
              <a:buSzPct val="80000"/>
              <a:buFont typeface="Wingdings" panose="05000000000000000000" pitchFamily="2" charset="2"/>
              <a:buChar char="p"/>
              <a:defRPr/>
            </a:pPr>
            <a:r>
              <a:rPr lang="en-US" altLang="zh-CN" sz="2400" dirty="0" smtClean="0">
                <a:latin typeface="+mn-lt"/>
                <a:ea typeface="楷体" panose="02010609060101010101" charset="-122"/>
                <a:cs typeface="楷体" panose="02010609060101010101" charset="-122"/>
              </a:rPr>
              <a:t>Jenkins</a:t>
            </a:r>
            <a:endParaRPr lang="en-US" altLang="zh-CN" sz="2400" dirty="0" smtClean="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400" dirty="0" smtClean="0">
                <a:solidFill>
                  <a:srgbClr val="3366FF"/>
                </a:solidFill>
                <a:latin typeface="+mn-lt"/>
                <a:ea typeface="楷体" panose="02010609060101010101" charset="-122"/>
                <a:cs typeface="楷体" panose="02010609060101010101" charset="-122"/>
              </a:rPr>
              <a:t>Sonar</a:t>
            </a:r>
            <a:r>
              <a:rPr lang="en-US" altLang="zh-CN" sz="2400" dirty="0" smtClean="0">
                <a:solidFill>
                  <a:srgbClr val="008000"/>
                </a:solidFill>
                <a:latin typeface="+mn-lt"/>
                <a:ea typeface="楷体" panose="02010609060101010101" charset="-122"/>
                <a:cs typeface="楷体" panose="02010609060101010101" charset="-122"/>
              </a:rPr>
              <a:t>Qube</a:t>
            </a:r>
            <a:endParaRPr lang="en-US" altLang="zh-CN" sz="2400" dirty="0">
              <a:solidFill>
                <a:srgbClr val="008000"/>
              </a:solidFill>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400" dirty="0" smtClean="0">
                <a:latin typeface="+mn-lt"/>
                <a:ea typeface="楷体" panose="02010609060101010101" charset="-122"/>
                <a:cs typeface="楷体" panose="02010609060101010101" charset="-122"/>
              </a:rPr>
              <a:t>……</a:t>
            </a:r>
            <a:endParaRPr lang="en-US" altLang="zh-CN" sz="2400" dirty="0">
              <a:latin typeface="+mn-lt"/>
              <a:ea typeface="楷体" panose="02010609060101010101" charset="-122"/>
              <a:cs typeface="楷体" panose="02010609060101010101" charset="-122"/>
            </a:endParaRPr>
          </a:p>
        </p:txBody>
      </p:sp>
      <p:sp>
        <p:nvSpPr>
          <p:cNvPr id="3" name="文本框 2"/>
          <p:cNvSpPr txBox="1"/>
          <p:nvPr/>
        </p:nvSpPr>
        <p:spPr>
          <a:xfrm>
            <a:off x="827586" y="5085184"/>
            <a:ext cx="1706880" cy="398780"/>
          </a:xfrm>
          <a:prstGeom prst="rect">
            <a:avLst/>
          </a:prstGeom>
          <a:noFill/>
        </p:spPr>
        <p:txBody>
          <a:bodyPr wrap="none" rtlCol="0">
            <a:spAutoFit/>
          </a:bodyPr>
          <a:lstStyle/>
          <a:p>
            <a:r>
              <a:rPr kumimoji="1" lang="zh-CN" altLang="en-US" sz="2000" i="0" dirty="0" smtClean="0">
                <a:solidFill>
                  <a:srgbClr val="FF6600"/>
                </a:solidFill>
              </a:rPr>
              <a:t>静态测试工具</a:t>
            </a:r>
            <a:endParaRPr kumimoji="1" lang="zh-CN" altLang="en-US" sz="2000" i="0" dirty="0">
              <a:solidFill>
                <a:srgbClr val="FF6600"/>
              </a:solidFill>
            </a:endParaRPr>
          </a:p>
        </p:txBody>
      </p:sp>
      <p:sp>
        <p:nvSpPr>
          <p:cNvPr id="19" name="文本框 18"/>
          <p:cNvSpPr txBox="1"/>
          <p:nvPr/>
        </p:nvSpPr>
        <p:spPr>
          <a:xfrm>
            <a:off x="4139954" y="4509120"/>
            <a:ext cx="1255395" cy="398780"/>
          </a:xfrm>
          <a:prstGeom prst="rect">
            <a:avLst/>
          </a:prstGeom>
          <a:noFill/>
        </p:spPr>
        <p:txBody>
          <a:bodyPr wrap="none" rtlCol="0">
            <a:spAutoFit/>
          </a:bodyPr>
          <a:lstStyle/>
          <a:p>
            <a:r>
              <a:rPr kumimoji="1" lang="en-US" altLang="zh-CN" sz="2000" i="0" dirty="0" smtClean="0">
                <a:solidFill>
                  <a:srgbClr val="FF6600"/>
                </a:solidFill>
              </a:rPr>
              <a:t>Build</a:t>
            </a:r>
            <a:r>
              <a:rPr kumimoji="1" lang="zh-CN" altLang="en-US" sz="2000" i="0" dirty="0" smtClean="0">
                <a:solidFill>
                  <a:srgbClr val="FF6600"/>
                </a:solidFill>
              </a:rPr>
              <a:t>工具</a:t>
            </a:r>
            <a:endParaRPr kumimoji="1" lang="zh-CN" altLang="en-US" sz="2000" i="0" dirty="0">
              <a:solidFill>
                <a:srgbClr val="FF6600"/>
              </a:solidFill>
            </a:endParaRPr>
          </a:p>
        </p:txBody>
      </p:sp>
      <p:sp>
        <p:nvSpPr>
          <p:cNvPr id="20" name="文本框 19"/>
          <p:cNvSpPr txBox="1"/>
          <p:nvPr/>
        </p:nvSpPr>
        <p:spPr>
          <a:xfrm>
            <a:off x="7092280" y="4509120"/>
            <a:ext cx="1198880" cy="398780"/>
          </a:xfrm>
          <a:prstGeom prst="rect">
            <a:avLst/>
          </a:prstGeom>
          <a:noFill/>
        </p:spPr>
        <p:txBody>
          <a:bodyPr wrap="none" rtlCol="0">
            <a:spAutoFit/>
          </a:bodyPr>
          <a:lstStyle/>
          <a:p>
            <a:r>
              <a:rPr kumimoji="1" lang="zh-CN" altLang="en-US" sz="2000" i="0" dirty="0" smtClean="0">
                <a:solidFill>
                  <a:srgbClr val="FF6600"/>
                </a:solidFill>
              </a:rPr>
              <a:t>集成工具</a:t>
            </a:r>
            <a:endParaRPr kumimoji="1" lang="zh-CN" altLang="en-US" sz="2000" i="0" dirty="0">
              <a:solidFill>
                <a:srgbClr val="FF66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p:tgtEl>
                                          <p:spTgt spid="13"/>
                                        </p:tgtEl>
                                        <p:attrNameLst>
                                          <p:attrName>ppt_x</p:attrName>
                                        </p:attrNameLst>
                                      </p:cBhvr>
                                      <p:tavLst>
                                        <p:tav tm="0">
                                          <p:val>
                                            <p:strVal val="#ppt_x+#ppt_w*1.125000"/>
                                          </p:val>
                                        </p:tav>
                                        <p:tav tm="100000">
                                          <p:val>
                                            <p:strVal val="#ppt_x"/>
                                          </p:val>
                                        </p:tav>
                                      </p:tavLst>
                                    </p:anim>
                                    <p:animEffect transition="in" filter="wipe(left)">
                                      <p:cBhvr>
                                        <p:cTn id="8" dur="500"/>
                                        <p:tgtEl>
                                          <p:spTgt spid="13"/>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p:tgtEl>
                                          <p:spTgt spid="14"/>
                                        </p:tgtEl>
                                        <p:attrNameLst>
                                          <p:attrName>ppt_x</p:attrName>
                                        </p:attrNameLst>
                                      </p:cBhvr>
                                      <p:tavLst>
                                        <p:tav tm="0">
                                          <p:val>
                                            <p:strVal val="#ppt_x+#ppt_w*1.125000"/>
                                          </p:val>
                                        </p:tav>
                                        <p:tav tm="100000">
                                          <p:val>
                                            <p:strVal val="#ppt_x"/>
                                          </p:val>
                                        </p:tav>
                                      </p:tavLst>
                                    </p:anim>
                                    <p:animEffect transition="in" filter="wipe(left)">
                                      <p:cBhvr>
                                        <p:cTn id="12" dur="500"/>
                                        <p:tgtEl>
                                          <p:spTgt spid="14"/>
                                        </p:tgtEl>
                                      </p:cBhvr>
                                    </p:animEffect>
                                  </p:childTnLst>
                                </p:cTn>
                              </p:par>
                            </p:childTnLst>
                          </p:cTn>
                        </p:par>
                        <p:par>
                          <p:cTn id="13" fill="hold">
                            <p:stCondLst>
                              <p:cond delay="500"/>
                            </p:stCondLst>
                            <p:childTnLst>
                              <p:par>
                                <p:cTn id="14" presetID="12" presetClass="entr" presetSubtype="2" fill="hold" grpId="0" nodeType="afterEffect">
                                  <p:stCondLst>
                                    <p:cond delay="0"/>
                                  </p:stCondLst>
                                  <p:childTnLst>
                                    <p:set>
                                      <p:cBhvr>
                                        <p:cTn id="15" dur="1" fill="hold">
                                          <p:stCondLst>
                                            <p:cond delay="0"/>
                                          </p:stCondLst>
                                        </p:cTn>
                                        <p:tgtEl>
                                          <p:spTgt spid="19"/>
                                        </p:tgtEl>
                                        <p:attrNameLst>
                                          <p:attrName>style.visibility</p:attrName>
                                        </p:attrNameLst>
                                      </p:cBhvr>
                                      <p:to>
                                        <p:strVal val="visible"/>
                                      </p:to>
                                    </p:set>
                                    <p:anim calcmode="lin" valueType="num">
                                      <p:cBhvr additive="base">
                                        <p:cTn id="16" dur="500"/>
                                        <p:tgtEl>
                                          <p:spTgt spid="19"/>
                                        </p:tgtEl>
                                        <p:attrNameLst>
                                          <p:attrName>ppt_x</p:attrName>
                                        </p:attrNameLst>
                                      </p:cBhvr>
                                      <p:tavLst>
                                        <p:tav tm="0">
                                          <p:val>
                                            <p:strVal val="#ppt_x+#ppt_w*1.125000"/>
                                          </p:val>
                                        </p:tav>
                                        <p:tav tm="100000">
                                          <p:val>
                                            <p:strVal val="#ppt_x"/>
                                          </p:val>
                                        </p:tav>
                                      </p:tavLst>
                                    </p:anim>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2"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p:tgtEl>
                                          <p:spTgt spid="15"/>
                                        </p:tgtEl>
                                        <p:attrNameLst>
                                          <p:attrName>ppt_x</p:attrName>
                                        </p:attrNameLst>
                                      </p:cBhvr>
                                      <p:tavLst>
                                        <p:tav tm="0">
                                          <p:val>
                                            <p:strVal val="#ppt_x+#ppt_w*1.125000"/>
                                          </p:val>
                                        </p:tav>
                                        <p:tav tm="100000">
                                          <p:val>
                                            <p:strVal val="#ppt_x"/>
                                          </p:val>
                                        </p:tav>
                                      </p:tavLst>
                                    </p:anim>
                                    <p:animEffect transition="in" filter="wipe(left)">
                                      <p:cBhvr>
                                        <p:cTn id="23" dur="500"/>
                                        <p:tgtEl>
                                          <p:spTgt spid="15"/>
                                        </p:tgtEl>
                                      </p:cBhvr>
                                    </p:animEffect>
                                  </p:childTnLst>
                                </p:cTn>
                              </p:par>
                              <p:par>
                                <p:cTn id="24" presetID="12" presetClass="entr" presetSubtype="2"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additive="base">
                                        <p:cTn id="26" dur="500"/>
                                        <p:tgtEl>
                                          <p:spTgt spid="18"/>
                                        </p:tgtEl>
                                        <p:attrNameLst>
                                          <p:attrName>ppt_x</p:attrName>
                                        </p:attrNameLst>
                                      </p:cBhvr>
                                      <p:tavLst>
                                        <p:tav tm="0">
                                          <p:val>
                                            <p:strVal val="#ppt_x+#ppt_w*1.125000"/>
                                          </p:val>
                                        </p:tav>
                                        <p:tav tm="100000">
                                          <p:val>
                                            <p:strVal val="#ppt_x"/>
                                          </p:val>
                                        </p:tav>
                                      </p:tavLst>
                                    </p:anim>
                                    <p:animEffect transition="in" filter="wipe(left)">
                                      <p:cBhvr>
                                        <p:cTn id="27" dur="500"/>
                                        <p:tgtEl>
                                          <p:spTgt spid="18"/>
                                        </p:tgtEl>
                                      </p:cBhvr>
                                    </p:animEffect>
                                  </p:childTnLst>
                                </p:cTn>
                              </p:par>
                            </p:childTnLst>
                          </p:cTn>
                        </p:par>
                        <p:par>
                          <p:cTn id="28" fill="hold">
                            <p:stCondLst>
                              <p:cond delay="500"/>
                            </p:stCondLst>
                            <p:childTnLst>
                              <p:par>
                                <p:cTn id="29" presetID="12" presetClass="entr" presetSubtype="2" fill="hold" grpId="0" nodeType="afterEffect">
                                  <p:stCondLst>
                                    <p:cond delay="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500"/>
                                        <p:tgtEl>
                                          <p:spTgt spid="20"/>
                                        </p:tgtEl>
                                        <p:attrNameLst>
                                          <p:attrName>ppt_x</p:attrName>
                                        </p:attrNameLst>
                                      </p:cBhvr>
                                      <p:tavLst>
                                        <p:tav tm="0">
                                          <p:val>
                                            <p:strVal val="#ppt_x+#ppt_w*1.125000"/>
                                          </p:val>
                                        </p:tav>
                                        <p:tav tm="100000">
                                          <p:val>
                                            <p:strVal val="#ppt_x"/>
                                          </p:val>
                                        </p:tav>
                                      </p:tavLst>
                                    </p:anim>
                                    <p:animEffect transition="in" filter="wipe(left)">
                                      <p:cBhvr>
                                        <p:cTn id="3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8" grpId="0" bldLvl="0" animBg="1"/>
      <p:bldP spid="19" grpId="0"/>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203850" y="1628800"/>
            <a:ext cx="2164080" cy="368300"/>
          </a:xfrm>
          <a:prstGeom prst="rect">
            <a:avLst/>
          </a:prstGeom>
        </p:spPr>
        <p:txBody>
          <a:bodyPr wrap="none">
            <a:spAutoFit/>
          </a:bodyPr>
          <a:lstStyle/>
          <a:p>
            <a:r>
              <a:rPr lang="en-US" altLang="zh-CN" sz="1600" dirty="0">
                <a:solidFill>
                  <a:schemeClr val="tx1">
                    <a:lumMod val="50000"/>
                    <a:lumOff val="50000"/>
                  </a:schemeClr>
                </a:solidFill>
              </a:rPr>
              <a:t>&lt;</a:t>
            </a:r>
            <a:r>
              <a:rPr lang="en-US" altLang="zh-CN" sz="1600" dirty="0" smtClean="0">
                <a:solidFill>
                  <a:schemeClr val="tx1">
                    <a:lumMod val="50000"/>
                    <a:lumOff val="50000"/>
                  </a:schemeClr>
                </a:solidFill>
              </a:rPr>
              <a:t>pluginManagement</a:t>
            </a:r>
            <a:r>
              <a:rPr lang="en-US" altLang="zh-CN" dirty="0" smtClean="0">
                <a:solidFill>
                  <a:schemeClr val="tx1">
                    <a:lumMod val="50000"/>
                    <a:lumOff val="50000"/>
                  </a:schemeClr>
                </a:solidFill>
              </a:rPr>
              <a:t>&gt;</a:t>
            </a:r>
            <a:endParaRPr lang="zh-CN" altLang="en-US" dirty="0">
              <a:solidFill>
                <a:schemeClr val="tx1">
                  <a:lumMod val="50000"/>
                  <a:lumOff val="50000"/>
                </a:schemeClr>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sp>
        <p:nvSpPr>
          <p:cNvPr id="3" name="矩形 2"/>
          <p:cNvSpPr/>
          <p:nvPr/>
        </p:nvSpPr>
        <p:spPr>
          <a:xfrm>
            <a:off x="4427984" y="1700808"/>
            <a:ext cx="4572000" cy="4399915"/>
          </a:xfrm>
          <a:prstGeom prst="rect">
            <a:avLst/>
          </a:prstGeom>
          <a:solidFill>
            <a:srgbClr val="C6E5E7"/>
          </a:solidFill>
        </p:spPr>
        <p:txBody>
          <a:bodyPr>
            <a:spAutoFit/>
          </a:bodyPr>
          <a:lstStyle/>
          <a:p>
            <a:r>
              <a:rPr lang="fr-FR" altLang="zh-CN" sz="1400" dirty="0"/>
              <a:t>&lt;</a:t>
            </a:r>
            <a:r>
              <a:rPr lang="fr-FR" altLang="zh-CN" sz="1400" dirty="0" err="1"/>
              <a:t>project</a:t>
            </a:r>
            <a:r>
              <a:rPr lang="fr-FR" altLang="zh-CN" sz="1400" dirty="0"/>
              <a:t>&gt;</a:t>
            </a:r>
            <a:endParaRPr lang="fr-FR" altLang="zh-CN" sz="1400" dirty="0"/>
          </a:p>
          <a:p>
            <a:r>
              <a:rPr lang="fr-FR" altLang="zh-CN" sz="1400" dirty="0"/>
              <a:t>  ...</a:t>
            </a:r>
            <a:endParaRPr lang="fr-FR" altLang="zh-CN" sz="1400" dirty="0"/>
          </a:p>
          <a:p>
            <a:r>
              <a:rPr lang="fr-FR" altLang="zh-CN" sz="1400" dirty="0"/>
              <a:t>   </a:t>
            </a:r>
            <a:r>
              <a:rPr lang="fr-FR" altLang="zh-CN" sz="1400" dirty="0">
                <a:solidFill>
                  <a:srgbClr val="3366FF"/>
                </a:solidFill>
              </a:rPr>
              <a:t>&lt;</a:t>
            </a:r>
            <a:r>
              <a:rPr lang="fr-FR" altLang="zh-CN" sz="1400" dirty="0" err="1">
                <a:solidFill>
                  <a:srgbClr val="3366FF"/>
                </a:solidFill>
              </a:rPr>
              <a:t>reporting</a:t>
            </a:r>
            <a:r>
              <a:rPr lang="fr-FR" altLang="zh-CN" sz="1400" dirty="0">
                <a:solidFill>
                  <a:srgbClr val="3366FF"/>
                </a:solidFill>
              </a:rPr>
              <a:t>&gt;</a:t>
            </a:r>
            <a:endParaRPr lang="fr-FR" altLang="zh-CN" sz="1400" dirty="0">
              <a:solidFill>
                <a:srgbClr val="3366FF"/>
              </a:solidFill>
            </a:endParaRPr>
          </a:p>
          <a:p>
            <a:r>
              <a:rPr lang="fr-FR" altLang="zh-CN" sz="1400" dirty="0"/>
              <a:t>      &lt;plugins&gt;</a:t>
            </a:r>
            <a:endParaRPr lang="fr-FR" altLang="zh-CN" sz="1400" dirty="0"/>
          </a:p>
          <a:p>
            <a:r>
              <a:rPr lang="fr-FR" altLang="zh-CN" sz="1400" dirty="0"/>
              <a:t>        </a:t>
            </a:r>
            <a:r>
              <a:rPr lang="fr-FR" altLang="zh-CN" sz="1400" dirty="0">
                <a:solidFill>
                  <a:srgbClr val="FF6600"/>
                </a:solidFill>
              </a:rPr>
              <a:t>&lt;plugin&gt;</a:t>
            </a:r>
            <a:endParaRPr lang="fr-FR" altLang="zh-CN" sz="1400" dirty="0">
              <a:solidFill>
                <a:srgbClr val="FF6600"/>
              </a:solidFill>
            </a:endParaRPr>
          </a:p>
          <a:p>
            <a:r>
              <a:rPr lang="fr-FR" altLang="zh-CN" sz="1400" dirty="0"/>
              <a:t>          &lt;</a:t>
            </a:r>
            <a:r>
              <a:rPr lang="fr-FR" altLang="zh-CN" sz="1400" dirty="0" err="1"/>
              <a:t>groupId</a:t>
            </a:r>
            <a:r>
              <a:rPr lang="fr-FR" altLang="zh-CN" sz="1400" dirty="0"/>
              <a:t>&gt;</a:t>
            </a:r>
            <a:r>
              <a:rPr lang="fr-FR" altLang="zh-CN" sz="1400" dirty="0" err="1"/>
              <a:t>org.apache.maven.plugins</a:t>
            </a:r>
            <a:r>
              <a:rPr lang="fr-FR" altLang="zh-CN" sz="1400" dirty="0"/>
              <a:t>&lt;/</a:t>
            </a:r>
            <a:r>
              <a:rPr lang="fr-FR" altLang="zh-CN" sz="1400" dirty="0" err="1"/>
              <a:t>groupId</a:t>
            </a:r>
            <a:r>
              <a:rPr lang="fr-FR" altLang="zh-CN" sz="1400" dirty="0"/>
              <a:t>&gt;</a:t>
            </a:r>
            <a:endParaRPr lang="fr-FR" altLang="zh-CN" sz="1400" dirty="0"/>
          </a:p>
          <a:p>
            <a:r>
              <a:rPr lang="fr-FR" altLang="zh-CN" sz="1400" dirty="0"/>
              <a:t>          &lt;</a:t>
            </a:r>
            <a:r>
              <a:rPr lang="fr-FR" altLang="zh-CN" sz="1400" dirty="0" err="1"/>
              <a:t>artifactId</a:t>
            </a:r>
            <a:r>
              <a:rPr lang="fr-FR" altLang="zh-CN" sz="1400" dirty="0"/>
              <a:t>&gt;</a:t>
            </a:r>
            <a:r>
              <a:rPr lang="fr-FR" altLang="zh-CN" sz="1400" dirty="0" err="1"/>
              <a:t>maven</a:t>
            </a:r>
            <a:r>
              <a:rPr lang="fr-FR" altLang="zh-CN" sz="1400" dirty="0"/>
              <a:t>-</a:t>
            </a:r>
            <a:r>
              <a:rPr lang="fr-FR" altLang="zh-CN" sz="1400" dirty="0" err="1"/>
              <a:t>checkstyle</a:t>
            </a:r>
            <a:r>
              <a:rPr lang="fr-FR" altLang="zh-CN" sz="1400" dirty="0"/>
              <a:t>-plugin&lt;/</a:t>
            </a:r>
            <a:r>
              <a:rPr lang="fr-FR" altLang="zh-CN" sz="1400" dirty="0" err="1"/>
              <a:t>artifactId</a:t>
            </a:r>
            <a:r>
              <a:rPr lang="fr-FR" altLang="zh-CN" sz="1400" dirty="0"/>
              <a:t>&gt;</a:t>
            </a:r>
            <a:endParaRPr lang="fr-FR" altLang="zh-CN" sz="1400" dirty="0"/>
          </a:p>
          <a:p>
            <a:r>
              <a:rPr lang="fr-FR" altLang="zh-CN" sz="1400" dirty="0"/>
              <a:t>          &lt;version&gt;2.14&lt;/version&gt;</a:t>
            </a:r>
            <a:endParaRPr lang="fr-FR" altLang="zh-CN" sz="1400" dirty="0"/>
          </a:p>
          <a:p>
            <a:r>
              <a:rPr lang="fr-FR" altLang="zh-CN" sz="1400" dirty="0"/>
              <a:t>          &lt;</a:t>
            </a:r>
            <a:r>
              <a:rPr lang="fr-FR" altLang="zh-CN" sz="1400" dirty="0" err="1"/>
              <a:t>reportSets</a:t>
            </a:r>
            <a:r>
              <a:rPr lang="fr-FR" altLang="zh-CN" sz="1400" dirty="0"/>
              <a:t>&gt;</a:t>
            </a:r>
            <a:endParaRPr lang="fr-FR" altLang="zh-CN" sz="1400" dirty="0"/>
          </a:p>
          <a:p>
            <a:r>
              <a:rPr lang="fr-FR" altLang="zh-CN" sz="1400" dirty="0"/>
              <a:t>            &lt;</a:t>
            </a:r>
            <a:r>
              <a:rPr lang="fr-FR" altLang="zh-CN" sz="1400" dirty="0" err="1"/>
              <a:t>reportSet</a:t>
            </a:r>
            <a:r>
              <a:rPr lang="fr-FR" altLang="zh-CN" sz="1400" dirty="0"/>
              <a:t>&gt;</a:t>
            </a:r>
            <a:endParaRPr lang="fr-FR" altLang="zh-CN" sz="1400" dirty="0"/>
          </a:p>
          <a:p>
            <a:r>
              <a:rPr lang="fr-FR" altLang="zh-CN" sz="1400" dirty="0"/>
              <a:t>              </a:t>
            </a:r>
            <a:r>
              <a:rPr lang="fr-FR" altLang="zh-CN" sz="1400" dirty="0">
                <a:solidFill>
                  <a:srgbClr val="FF6600"/>
                </a:solidFill>
              </a:rPr>
              <a:t>&lt;reports&gt;</a:t>
            </a:r>
            <a:endParaRPr lang="fr-FR" altLang="zh-CN" sz="1400" dirty="0">
              <a:solidFill>
                <a:srgbClr val="FF6600"/>
              </a:solidFill>
            </a:endParaRPr>
          </a:p>
          <a:p>
            <a:r>
              <a:rPr lang="fr-FR" altLang="zh-CN" sz="1400" dirty="0"/>
              <a:t>                </a:t>
            </a:r>
            <a:r>
              <a:rPr lang="fr-FR" altLang="zh-CN" sz="1400" dirty="0">
                <a:solidFill>
                  <a:srgbClr val="3366FF"/>
                </a:solidFill>
              </a:rPr>
              <a:t>&lt;report&gt;</a:t>
            </a:r>
            <a:r>
              <a:rPr lang="fr-FR" altLang="zh-CN" sz="1400" dirty="0" err="1">
                <a:solidFill>
                  <a:srgbClr val="3366FF"/>
                </a:solidFill>
              </a:rPr>
              <a:t>checkstyle</a:t>
            </a:r>
            <a:r>
              <a:rPr lang="fr-FR" altLang="zh-CN" sz="1400" dirty="0">
                <a:solidFill>
                  <a:srgbClr val="3366FF"/>
                </a:solidFill>
              </a:rPr>
              <a:t>&lt;/report&gt;</a:t>
            </a:r>
            <a:endParaRPr lang="fr-FR" altLang="zh-CN" sz="1400" dirty="0">
              <a:solidFill>
                <a:srgbClr val="3366FF"/>
              </a:solidFill>
            </a:endParaRPr>
          </a:p>
          <a:p>
            <a:r>
              <a:rPr lang="fr-FR" altLang="zh-CN" sz="1400" dirty="0"/>
              <a:t>              </a:t>
            </a:r>
            <a:r>
              <a:rPr lang="fr-FR" altLang="zh-CN" sz="1400" dirty="0">
                <a:solidFill>
                  <a:srgbClr val="FF6600"/>
                </a:solidFill>
              </a:rPr>
              <a:t>&lt;/reports&gt;</a:t>
            </a:r>
            <a:endParaRPr lang="fr-FR" altLang="zh-CN" sz="1400" dirty="0">
              <a:solidFill>
                <a:srgbClr val="FF6600"/>
              </a:solidFill>
            </a:endParaRPr>
          </a:p>
          <a:p>
            <a:r>
              <a:rPr lang="fr-FR" altLang="zh-CN" sz="1400" dirty="0"/>
              <a:t>            &lt;/</a:t>
            </a:r>
            <a:r>
              <a:rPr lang="fr-FR" altLang="zh-CN" sz="1400" dirty="0" err="1"/>
              <a:t>reportSet</a:t>
            </a:r>
            <a:r>
              <a:rPr lang="fr-FR" altLang="zh-CN" sz="1400" dirty="0"/>
              <a:t>&gt;</a:t>
            </a:r>
            <a:endParaRPr lang="fr-FR" altLang="zh-CN" sz="1400" dirty="0"/>
          </a:p>
          <a:p>
            <a:r>
              <a:rPr lang="fr-FR" altLang="zh-CN" sz="1400" dirty="0"/>
              <a:t>          &lt;/</a:t>
            </a:r>
            <a:r>
              <a:rPr lang="fr-FR" altLang="zh-CN" sz="1400" dirty="0" err="1"/>
              <a:t>reportSets</a:t>
            </a:r>
            <a:r>
              <a:rPr lang="fr-FR" altLang="zh-CN" sz="1400" dirty="0"/>
              <a:t>&gt;</a:t>
            </a:r>
            <a:endParaRPr lang="fr-FR" altLang="zh-CN" sz="1400" dirty="0"/>
          </a:p>
          <a:p>
            <a:r>
              <a:rPr lang="fr-FR" altLang="zh-CN" sz="1400" dirty="0"/>
              <a:t>       </a:t>
            </a:r>
            <a:r>
              <a:rPr lang="fr-FR" altLang="zh-CN" sz="1400" dirty="0">
                <a:solidFill>
                  <a:srgbClr val="FF6600"/>
                </a:solidFill>
              </a:rPr>
              <a:t> &lt;/plugin&gt;</a:t>
            </a:r>
            <a:endParaRPr lang="fr-FR" altLang="zh-CN" sz="1400" dirty="0">
              <a:solidFill>
                <a:srgbClr val="FF6600"/>
              </a:solidFill>
            </a:endParaRPr>
          </a:p>
          <a:p>
            <a:r>
              <a:rPr lang="fr-FR" altLang="zh-CN" sz="1400" dirty="0"/>
              <a:t>      &lt;/plugins&gt;</a:t>
            </a:r>
            <a:endParaRPr lang="fr-FR" altLang="zh-CN" sz="1400" dirty="0"/>
          </a:p>
          <a:p>
            <a:r>
              <a:rPr lang="fr-FR" altLang="zh-CN" sz="1400" dirty="0"/>
              <a:t>    </a:t>
            </a:r>
            <a:r>
              <a:rPr lang="fr-FR" altLang="zh-CN" sz="1400" dirty="0">
                <a:solidFill>
                  <a:srgbClr val="0000FF"/>
                </a:solidFill>
              </a:rPr>
              <a:t>&lt;/</a:t>
            </a:r>
            <a:r>
              <a:rPr lang="fr-FR" altLang="zh-CN" sz="1400" dirty="0" err="1">
                <a:solidFill>
                  <a:srgbClr val="0000FF"/>
                </a:solidFill>
              </a:rPr>
              <a:t>reporting</a:t>
            </a:r>
            <a:r>
              <a:rPr lang="fr-FR" altLang="zh-CN" sz="1400" dirty="0">
                <a:solidFill>
                  <a:srgbClr val="0000FF"/>
                </a:solidFill>
              </a:rPr>
              <a:t>&gt;</a:t>
            </a:r>
            <a:endParaRPr lang="fr-FR" altLang="zh-CN" sz="1400" dirty="0">
              <a:solidFill>
                <a:srgbClr val="0000FF"/>
              </a:solidFill>
            </a:endParaRPr>
          </a:p>
          <a:p>
            <a:r>
              <a:rPr lang="fr-FR" altLang="zh-CN" sz="1400" dirty="0"/>
              <a:t>  ...</a:t>
            </a:r>
            <a:endParaRPr lang="fr-FR" altLang="zh-CN" sz="1400" dirty="0"/>
          </a:p>
          <a:p>
            <a:r>
              <a:rPr lang="fr-FR" altLang="zh-CN" sz="1400" dirty="0"/>
              <a:t>&lt;/</a:t>
            </a:r>
            <a:r>
              <a:rPr lang="fr-FR" altLang="zh-CN" sz="1400" dirty="0" err="1"/>
              <a:t>project</a:t>
            </a:r>
            <a:r>
              <a:rPr lang="fr-FR" altLang="zh-CN" sz="1400" dirty="0"/>
              <a:t>&gt;</a:t>
            </a:r>
            <a:endParaRPr lang="zh-CN" altLang="en-US" sz="1400" dirty="0"/>
          </a:p>
        </p:txBody>
      </p:sp>
      <p:sp>
        <p:nvSpPr>
          <p:cNvPr id="5" name="矩形 4"/>
          <p:cNvSpPr/>
          <p:nvPr/>
        </p:nvSpPr>
        <p:spPr>
          <a:xfrm>
            <a:off x="7708863" y="1700809"/>
            <a:ext cx="1317625" cy="460375"/>
          </a:xfrm>
          <a:prstGeom prst="rect">
            <a:avLst/>
          </a:prstGeom>
        </p:spPr>
        <p:txBody>
          <a:bodyPr wrap="none">
            <a:spAutoFit/>
          </a:bodyPr>
          <a:lstStyle/>
          <a:p>
            <a:r>
              <a:rPr lang="en-US" altLang="zh-CN" sz="2400" dirty="0">
                <a:solidFill>
                  <a:srgbClr val="FF6600"/>
                </a:solidFill>
              </a:rPr>
              <a:t>mvn site</a:t>
            </a:r>
            <a:endParaRPr lang="zh-CN" altLang="en-US" sz="2400" dirty="0">
              <a:solidFill>
                <a:srgbClr val="FF6600"/>
              </a:solidFill>
            </a:endParaRPr>
          </a:p>
        </p:txBody>
      </p:sp>
      <p:sp>
        <p:nvSpPr>
          <p:cNvPr id="2" name="标题 1"/>
          <p:cNvSpPr>
            <a:spLocks noGrp="1"/>
          </p:cNvSpPr>
          <p:nvPr>
            <p:ph type="title"/>
          </p:nvPr>
        </p:nvSpPr>
        <p:spPr>
          <a:xfrm>
            <a:off x="1691680" y="764705"/>
            <a:ext cx="5616624" cy="465749"/>
          </a:xfrm>
          <a:solidFill>
            <a:schemeClr val="accent6">
              <a:lumMod val="20000"/>
              <a:lumOff val="80000"/>
            </a:schemeClr>
          </a:solidFill>
        </p:spPr>
        <p:txBody>
          <a:bodyPr>
            <a:normAutofit fontScale="90000"/>
          </a:bodyPr>
          <a:lstStyle/>
          <a:p>
            <a:pPr algn="ctr"/>
            <a:r>
              <a:rPr kumimoji="1" lang="zh-CN" altLang="en-US" sz="3200" dirty="0" smtClean="0">
                <a:solidFill>
                  <a:srgbClr val="800000"/>
                </a:solidFill>
              </a:rPr>
              <a:t>示例：</a:t>
            </a:r>
            <a:r>
              <a:rPr kumimoji="1" lang="en-US" altLang="zh-CN" sz="3200" dirty="0" smtClean="0">
                <a:solidFill>
                  <a:srgbClr val="660066"/>
                </a:solidFill>
              </a:rPr>
              <a:t>maven</a:t>
            </a:r>
            <a:r>
              <a:rPr kumimoji="1" lang="zh-CN" altLang="en-US" sz="3200" dirty="0" smtClean="0">
                <a:solidFill>
                  <a:srgbClr val="800000"/>
                </a:solidFill>
              </a:rPr>
              <a:t>集成</a:t>
            </a:r>
            <a:r>
              <a:rPr kumimoji="1" lang="en-US" altLang="zh-CN" sz="3200" dirty="0" smtClean="0">
                <a:solidFill>
                  <a:srgbClr val="0000FF"/>
                </a:solidFill>
              </a:rPr>
              <a:t>checkstyle</a:t>
            </a:r>
            <a:r>
              <a:rPr kumimoji="1" lang="en-US" altLang="zh-CN" sz="3200" dirty="0" smtClean="0">
                <a:solidFill>
                  <a:srgbClr val="800000"/>
                </a:solidFill>
              </a:rPr>
              <a:t> </a:t>
            </a:r>
            <a:endParaRPr kumimoji="1" lang="zh-CN" altLang="en-US" sz="3200" dirty="0">
              <a:solidFill>
                <a:srgbClr val="800000"/>
              </a:solidFill>
            </a:endParaRPr>
          </a:p>
        </p:txBody>
      </p:sp>
      <p:grpSp>
        <p:nvGrpSpPr>
          <p:cNvPr id="11" name="组 10"/>
          <p:cNvGrpSpPr/>
          <p:nvPr/>
        </p:nvGrpSpPr>
        <p:grpSpPr>
          <a:xfrm>
            <a:off x="107506" y="1700808"/>
            <a:ext cx="4104455" cy="4399915"/>
            <a:chOff x="35496" y="860636"/>
            <a:chExt cx="4104455" cy="4399915"/>
          </a:xfrm>
        </p:grpSpPr>
        <p:sp>
          <p:nvSpPr>
            <p:cNvPr id="6" name="矩形 5"/>
            <p:cNvSpPr/>
            <p:nvPr/>
          </p:nvSpPr>
          <p:spPr>
            <a:xfrm>
              <a:off x="35496" y="860636"/>
              <a:ext cx="4104455" cy="4399915"/>
            </a:xfrm>
            <a:prstGeom prst="rect">
              <a:avLst/>
            </a:prstGeom>
            <a:solidFill>
              <a:schemeClr val="bg1">
                <a:lumMod val="85000"/>
              </a:schemeClr>
            </a:solidFill>
          </p:spPr>
          <p:txBody>
            <a:bodyPr wrap="square">
              <a:spAutoFit/>
            </a:bodyPr>
            <a:lstStyle/>
            <a:p>
              <a:r>
                <a:rPr lang="en-US" altLang="zh-CN" sz="1400" dirty="0"/>
                <a:t>&lt;plugin</a:t>
              </a:r>
              <a:r>
                <a:rPr lang="en-US" altLang="zh-CN" sz="1400" dirty="0" smtClean="0"/>
                <a:t>&gt;</a:t>
              </a:r>
              <a:endParaRPr lang="en-US" altLang="zh-CN" sz="1400" dirty="0" smtClean="0"/>
            </a:p>
            <a:p>
              <a:pPr marL="176530"/>
              <a:r>
                <a:rPr lang="en-US" altLang="zh-CN" sz="1200" dirty="0" smtClean="0"/>
                <a:t>&lt;</a:t>
              </a:r>
              <a:r>
                <a:rPr lang="en-US" altLang="zh-CN" sz="1200" dirty="0" err="1"/>
                <a:t>groupId</a:t>
              </a:r>
              <a:r>
                <a:rPr lang="en-US" altLang="zh-CN" sz="1200" dirty="0"/>
                <a:t>&gt;</a:t>
              </a:r>
              <a:r>
                <a:rPr lang="en-US" altLang="zh-CN" sz="1200" dirty="0" err="1"/>
                <a:t>org.apache.maven.plugins</a:t>
              </a:r>
              <a:r>
                <a:rPr lang="en-US" altLang="zh-CN" sz="1200" dirty="0"/>
                <a:t>&lt;/</a:t>
              </a:r>
              <a:r>
                <a:rPr lang="en-US" altLang="zh-CN" sz="1200" dirty="0" err="1"/>
                <a:t>groupId</a:t>
              </a:r>
              <a:r>
                <a:rPr lang="en-US" altLang="zh-CN" sz="1200" dirty="0"/>
                <a:t>&gt; &lt;</a:t>
              </a:r>
              <a:r>
                <a:rPr lang="en-US" altLang="zh-CN" sz="1200" dirty="0" err="1"/>
                <a:t>artifactId</a:t>
              </a:r>
              <a:r>
                <a:rPr lang="en-US" altLang="zh-CN" sz="1200" dirty="0">
                  <a:solidFill>
                    <a:srgbClr val="FF6600"/>
                  </a:solidFill>
                </a:rPr>
                <a:t>&gt;maven-checkstyle-plugin</a:t>
              </a:r>
              <a:r>
                <a:rPr lang="en-US" altLang="zh-CN" sz="1200" dirty="0"/>
                <a:t>&lt;/</a:t>
              </a:r>
              <a:r>
                <a:rPr lang="en-US" altLang="zh-CN" sz="1200" dirty="0" err="1"/>
                <a:t>artifactId</a:t>
              </a:r>
              <a:r>
                <a:rPr lang="en-US" altLang="zh-CN" sz="1200" dirty="0" smtClean="0"/>
                <a:t>&gt;</a:t>
              </a:r>
              <a:endParaRPr lang="en-US" altLang="zh-CN" sz="1200" dirty="0" smtClean="0"/>
            </a:p>
            <a:p>
              <a:pPr marL="176530"/>
              <a:r>
                <a:rPr lang="en-US" altLang="zh-CN" sz="1200" dirty="0" smtClean="0"/>
                <a:t> </a:t>
              </a:r>
              <a:r>
                <a:rPr lang="en-US" altLang="zh-CN" sz="1200" dirty="0"/>
                <a:t>&lt;version&gt;2.14&lt;/version</a:t>
              </a:r>
              <a:r>
                <a:rPr lang="en-US" altLang="zh-CN" sz="1200" dirty="0" smtClean="0"/>
                <a:t>&gt;</a:t>
              </a:r>
              <a:endParaRPr lang="en-US" altLang="zh-CN" sz="1200" dirty="0" smtClean="0"/>
            </a:p>
            <a:p>
              <a:pPr marL="176530"/>
              <a:r>
                <a:rPr lang="en-US" altLang="zh-CN" sz="1400" dirty="0" smtClean="0">
                  <a:solidFill>
                    <a:srgbClr val="3366FF"/>
                  </a:solidFill>
                </a:rPr>
                <a:t> &lt;</a:t>
              </a:r>
              <a:r>
                <a:rPr lang="en-US" altLang="zh-CN" sz="1400" dirty="0">
                  <a:solidFill>
                    <a:srgbClr val="3366FF"/>
                  </a:solidFill>
                </a:rPr>
                <a:t>configuration&gt;</a:t>
              </a:r>
              <a:endParaRPr lang="en-US" altLang="zh-CN" sz="1400" dirty="0">
                <a:solidFill>
                  <a:srgbClr val="3366FF"/>
                </a:solidFill>
              </a:endParaRPr>
            </a:p>
            <a:p>
              <a:pPr marL="541655" defTabSz="1163955">
                <a:tabLst>
                  <a:tab pos="541020" algn="l"/>
                </a:tabLst>
              </a:pPr>
              <a:r>
                <a:rPr lang="en-US" altLang="zh-CN" sz="1200" dirty="0"/>
                <a:t>&lt;</a:t>
              </a:r>
              <a:r>
                <a:rPr lang="en-US" altLang="zh-CN" sz="1200" dirty="0" err="1"/>
                <a:t>configLocation</a:t>
              </a:r>
              <a:r>
                <a:rPr lang="en-US" altLang="zh-CN" sz="1200" dirty="0"/>
                <a:t>&gt;</a:t>
              </a:r>
              <a:r>
                <a:rPr lang="en-US" altLang="zh-CN" sz="1200" b="1" dirty="0" err="1">
                  <a:solidFill>
                    <a:srgbClr val="3366FF"/>
                  </a:solidFill>
                </a:rPr>
                <a:t>checkstyle.xml</a:t>
              </a:r>
              <a:r>
                <a:rPr lang="en-US" altLang="zh-CN" sz="1200" dirty="0"/>
                <a:t>&lt;/</a:t>
              </a:r>
              <a:r>
                <a:rPr lang="en-US" altLang="zh-CN" sz="1200" dirty="0" err="1"/>
                <a:t>configLocation</a:t>
              </a:r>
              <a:r>
                <a:rPr lang="en-US" altLang="zh-CN" sz="1200" dirty="0"/>
                <a:t>&gt; &lt;encoding&gt;UTF-8&lt;/encoding&gt;</a:t>
              </a:r>
              <a:endParaRPr lang="en-US" altLang="zh-CN" sz="1200" dirty="0"/>
            </a:p>
            <a:p>
              <a:pPr marL="541655" defTabSz="1163955">
                <a:tabLst>
                  <a:tab pos="541020" algn="l"/>
                </a:tabLst>
              </a:pPr>
              <a:r>
                <a:rPr lang="en-US" altLang="zh-CN" sz="1200" dirty="0"/>
                <a:t>&lt;</a:t>
              </a:r>
              <a:r>
                <a:rPr lang="en-US" altLang="zh-CN" sz="1200" dirty="0" err="1"/>
                <a:t>consoleOutput</a:t>
              </a:r>
              <a:r>
                <a:rPr lang="en-US" altLang="zh-CN" sz="1200" dirty="0"/>
                <a:t>&gt;true&lt;/</a:t>
              </a:r>
              <a:r>
                <a:rPr lang="en-US" altLang="zh-CN" sz="1200" dirty="0" err="1"/>
                <a:t>consoleOutput</a:t>
              </a:r>
              <a:r>
                <a:rPr lang="en-US" altLang="zh-CN" sz="1200" dirty="0" smtClean="0"/>
                <a:t>&gt;</a:t>
              </a:r>
              <a:endParaRPr lang="en-US" altLang="zh-CN" sz="1200" dirty="0" smtClean="0"/>
            </a:p>
            <a:p>
              <a:pPr marL="541655" defTabSz="1163955">
                <a:tabLst>
                  <a:tab pos="541020" algn="l"/>
                </a:tabLst>
              </a:pPr>
              <a:r>
                <a:rPr lang="en-US" altLang="zh-CN" sz="1200" dirty="0" smtClean="0"/>
                <a:t> </a:t>
              </a:r>
              <a:r>
                <a:rPr lang="en-US" altLang="zh-CN" sz="1200" dirty="0"/>
                <a:t>&lt;</a:t>
              </a:r>
              <a:r>
                <a:rPr lang="en-US" altLang="zh-CN" sz="1200" dirty="0" err="1"/>
                <a:t>failsOnError</a:t>
              </a:r>
              <a:r>
                <a:rPr lang="en-US" altLang="zh-CN" sz="1200" dirty="0"/>
                <a:t>&gt;true&lt;/</a:t>
              </a:r>
              <a:r>
                <a:rPr lang="en-US" altLang="zh-CN" sz="1200" dirty="0" err="1"/>
                <a:t>failsOnError</a:t>
              </a:r>
              <a:r>
                <a:rPr lang="en-US" altLang="zh-CN" sz="1200" dirty="0"/>
                <a:t>&gt;</a:t>
              </a:r>
              <a:endParaRPr lang="en-US" altLang="zh-CN" sz="1200" dirty="0"/>
            </a:p>
            <a:p>
              <a:pPr marL="541655" defTabSz="1163955">
                <a:tabLst>
                  <a:tab pos="541020" algn="l"/>
                </a:tabLst>
              </a:pPr>
              <a:r>
                <a:rPr lang="en-US" altLang="zh-CN" sz="1200" dirty="0"/>
                <a:t>&lt;</a:t>
              </a:r>
              <a:r>
                <a:rPr lang="en-US" altLang="zh-CN" sz="1200" dirty="0" err="1"/>
                <a:t>linkXRef</a:t>
              </a:r>
              <a:r>
                <a:rPr lang="en-US" altLang="zh-CN" sz="1200" dirty="0"/>
                <a:t>&gt;false&lt;/</a:t>
              </a:r>
              <a:r>
                <a:rPr lang="en-US" altLang="zh-CN" sz="1200" dirty="0" err="1"/>
                <a:t>linkXRef</a:t>
              </a:r>
              <a:r>
                <a:rPr lang="en-US" altLang="zh-CN" sz="1200" dirty="0"/>
                <a:t>&gt;</a:t>
              </a:r>
              <a:r>
                <a:rPr lang="en-US" altLang="zh-CN" sz="1400" dirty="0"/>
                <a:t> </a:t>
              </a:r>
              <a:endParaRPr lang="en-US" altLang="zh-CN" sz="1400" dirty="0"/>
            </a:p>
            <a:p>
              <a:pPr marL="176530" defTabSz="717550"/>
              <a:r>
                <a:rPr lang="en-US" altLang="zh-CN" sz="1400" dirty="0" smtClean="0"/>
                <a:t> &lt;</a:t>
              </a:r>
              <a:r>
                <a:rPr lang="en-US" altLang="zh-CN" sz="1400" dirty="0"/>
                <a:t>/configuration</a:t>
              </a:r>
              <a:r>
                <a:rPr lang="en-US" altLang="zh-CN" sz="1400" dirty="0" smtClean="0"/>
                <a:t>&gt;</a:t>
              </a:r>
              <a:endParaRPr lang="en-US" altLang="zh-CN" sz="1400" dirty="0" smtClean="0"/>
            </a:p>
            <a:p>
              <a:pPr marL="269875"/>
              <a:r>
                <a:rPr lang="en-US" altLang="zh-CN" sz="1400" dirty="0" smtClean="0">
                  <a:solidFill>
                    <a:srgbClr val="0000FF"/>
                  </a:solidFill>
                </a:rPr>
                <a:t> </a:t>
              </a:r>
              <a:r>
                <a:rPr lang="en-US" altLang="zh-CN" sz="1400" dirty="0">
                  <a:solidFill>
                    <a:srgbClr val="0000FF"/>
                  </a:solidFill>
                </a:rPr>
                <a:t>&lt;executions&gt; </a:t>
              </a:r>
              <a:endParaRPr lang="en-US" altLang="zh-CN" sz="1400" dirty="0" smtClean="0">
                <a:solidFill>
                  <a:srgbClr val="0000FF"/>
                </a:solidFill>
              </a:endParaRPr>
            </a:p>
            <a:p>
              <a:pPr marL="541655"/>
              <a:r>
                <a:rPr lang="en-US" altLang="zh-CN" sz="1400" dirty="0" smtClean="0">
                  <a:solidFill>
                    <a:srgbClr val="FF6600"/>
                  </a:solidFill>
                </a:rPr>
                <a:t>&lt;</a:t>
              </a:r>
              <a:r>
                <a:rPr lang="en-US" altLang="zh-CN" sz="1400" dirty="0">
                  <a:solidFill>
                    <a:srgbClr val="FF6600"/>
                  </a:solidFill>
                </a:rPr>
                <a:t>execution</a:t>
              </a:r>
              <a:r>
                <a:rPr lang="en-US" altLang="zh-CN" sz="1400" dirty="0" smtClean="0">
                  <a:solidFill>
                    <a:srgbClr val="FF6600"/>
                  </a:solidFill>
                </a:rPr>
                <a:t>&gt;</a:t>
              </a:r>
              <a:endParaRPr lang="en-US" altLang="zh-CN" sz="1400" dirty="0" smtClean="0">
                <a:solidFill>
                  <a:srgbClr val="FF6600"/>
                </a:solidFill>
              </a:endParaRPr>
            </a:p>
            <a:p>
              <a:pPr marL="717550" defTabSz="717550"/>
              <a:r>
                <a:rPr lang="en-US" altLang="zh-CN" sz="1400" dirty="0" smtClean="0"/>
                <a:t> </a:t>
              </a:r>
              <a:r>
                <a:rPr lang="en-US" altLang="zh-CN" sz="1400" dirty="0"/>
                <a:t>&lt;id&gt;validate&lt;/id</a:t>
              </a:r>
              <a:r>
                <a:rPr lang="en-US" altLang="zh-CN" sz="1400" dirty="0" smtClean="0"/>
                <a:t>&gt;</a:t>
              </a:r>
              <a:endParaRPr lang="en-US" altLang="zh-CN" sz="1400" dirty="0" smtClean="0"/>
            </a:p>
            <a:p>
              <a:pPr marL="717550" defTabSz="717550"/>
              <a:r>
                <a:rPr lang="en-US" altLang="zh-CN" sz="1400" dirty="0" smtClean="0"/>
                <a:t> </a:t>
              </a:r>
              <a:r>
                <a:rPr lang="en-US" altLang="zh-CN" sz="1400" dirty="0"/>
                <a:t>&lt;phase&gt;</a:t>
              </a:r>
              <a:r>
                <a:rPr lang="en-US" altLang="zh-CN" sz="1400" dirty="0">
                  <a:solidFill>
                    <a:srgbClr val="3366FF"/>
                  </a:solidFill>
                </a:rPr>
                <a:t>validate</a:t>
              </a:r>
              <a:r>
                <a:rPr lang="en-US" altLang="zh-CN" sz="1400" dirty="0"/>
                <a:t>&lt;/phase&gt; </a:t>
              </a:r>
              <a:endParaRPr lang="en-US" altLang="zh-CN" sz="1400" dirty="0" smtClean="0"/>
            </a:p>
            <a:p>
              <a:pPr marL="717550" defTabSz="717550"/>
              <a:r>
                <a:rPr lang="en-US" altLang="zh-CN" sz="1400" dirty="0" smtClean="0"/>
                <a:t>&lt;goals&gt;</a:t>
              </a:r>
              <a:endParaRPr lang="en-US" altLang="zh-CN" sz="1400" dirty="0" smtClean="0"/>
            </a:p>
            <a:p>
              <a:pPr marL="1081405" defTabSz="1163955"/>
              <a:r>
                <a:rPr lang="en-US" altLang="zh-CN" sz="1400" dirty="0" smtClean="0"/>
                <a:t> </a:t>
              </a:r>
              <a:r>
                <a:rPr lang="en-US" altLang="zh-CN" sz="1400" dirty="0"/>
                <a:t>&lt;goal&gt;</a:t>
              </a:r>
              <a:r>
                <a:rPr lang="en-US" altLang="zh-CN" sz="1400" dirty="0">
                  <a:solidFill>
                    <a:srgbClr val="3366FF"/>
                  </a:solidFill>
                </a:rPr>
                <a:t>check</a:t>
              </a:r>
              <a:r>
                <a:rPr lang="en-US" altLang="zh-CN" sz="1400" dirty="0"/>
                <a:t>&lt;/goal</a:t>
              </a:r>
              <a:r>
                <a:rPr lang="en-US" altLang="zh-CN" sz="1400" dirty="0" smtClean="0"/>
                <a:t>&gt;</a:t>
              </a:r>
              <a:endParaRPr lang="en-US" altLang="zh-CN" sz="1400" dirty="0" smtClean="0"/>
            </a:p>
            <a:p>
              <a:pPr marL="717550" defTabSz="1163955"/>
              <a:r>
                <a:rPr lang="en-US" altLang="zh-CN" sz="1400" dirty="0" smtClean="0"/>
                <a:t>&lt;</a:t>
              </a:r>
              <a:r>
                <a:rPr lang="en-US" altLang="zh-CN" sz="1400" dirty="0"/>
                <a:t>/goals&gt; </a:t>
              </a:r>
              <a:endParaRPr lang="en-US" altLang="zh-CN" sz="1400" dirty="0" smtClean="0"/>
            </a:p>
            <a:p>
              <a:pPr marL="541655"/>
              <a:r>
                <a:rPr lang="en-US" altLang="zh-CN" sz="1400" dirty="0" smtClean="0">
                  <a:solidFill>
                    <a:srgbClr val="FF6600"/>
                  </a:solidFill>
                </a:rPr>
                <a:t>&lt;</a:t>
              </a:r>
              <a:r>
                <a:rPr lang="en-US" altLang="zh-CN" sz="1400" dirty="0">
                  <a:solidFill>
                    <a:srgbClr val="FF6600"/>
                  </a:solidFill>
                </a:rPr>
                <a:t>/execution</a:t>
              </a:r>
              <a:r>
                <a:rPr lang="en-US" altLang="zh-CN" sz="1400" dirty="0" smtClean="0">
                  <a:solidFill>
                    <a:srgbClr val="FF6600"/>
                  </a:solidFill>
                </a:rPr>
                <a:t>&gt;</a:t>
              </a:r>
              <a:endParaRPr lang="en-US" altLang="zh-CN" sz="1400" dirty="0" smtClean="0">
                <a:solidFill>
                  <a:srgbClr val="FF6600"/>
                </a:solidFill>
              </a:endParaRPr>
            </a:p>
            <a:p>
              <a:pPr marL="269875"/>
              <a:r>
                <a:rPr lang="en-US" altLang="zh-CN" sz="1400" dirty="0" smtClean="0">
                  <a:solidFill>
                    <a:srgbClr val="0000FF"/>
                  </a:solidFill>
                </a:rPr>
                <a:t> </a:t>
              </a:r>
              <a:r>
                <a:rPr lang="en-US" altLang="zh-CN" sz="1400" dirty="0">
                  <a:solidFill>
                    <a:srgbClr val="0000FF"/>
                  </a:solidFill>
                </a:rPr>
                <a:t>&lt;/executions</a:t>
              </a:r>
              <a:r>
                <a:rPr lang="en-US" altLang="zh-CN" sz="1400" dirty="0" smtClean="0">
                  <a:solidFill>
                    <a:srgbClr val="0000FF"/>
                  </a:solidFill>
                </a:rPr>
                <a:t>&gt;</a:t>
              </a:r>
              <a:endParaRPr lang="en-US" altLang="zh-CN" sz="1400" dirty="0" smtClean="0">
                <a:solidFill>
                  <a:srgbClr val="0000FF"/>
                </a:solidFill>
              </a:endParaRPr>
            </a:p>
            <a:p>
              <a:r>
                <a:rPr lang="en-US" altLang="zh-CN" sz="1400" dirty="0" smtClean="0"/>
                <a:t> </a:t>
              </a:r>
              <a:r>
                <a:rPr lang="en-US" altLang="zh-CN" sz="1400" dirty="0"/>
                <a:t>&lt;/plugin&gt;</a:t>
              </a:r>
              <a:endParaRPr lang="zh-CN" altLang="en-US" sz="1400" dirty="0"/>
            </a:p>
          </p:txBody>
        </p:sp>
        <p:sp>
          <p:nvSpPr>
            <p:cNvPr id="4" name="矩形 3"/>
            <p:cNvSpPr/>
            <p:nvPr/>
          </p:nvSpPr>
          <p:spPr>
            <a:xfrm>
              <a:off x="3419872" y="4749068"/>
              <a:ext cx="589280" cy="368300"/>
            </a:xfrm>
            <a:prstGeom prst="rect">
              <a:avLst/>
            </a:prstGeom>
          </p:spPr>
          <p:txBody>
            <a:bodyPr wrap="none">
              <a:spAutoFit/>
            </a:bodyPr>
            <a:lstStyle/>
            <a:p>
              <a:r>
                <a:rPr lang="en-US" altLang="zh-CN" dirty="0" smtClean="0">
                  <a:solidFill>
                    <a:srgbClr val="0000FF"/>
                  </a:solidFill>
                  <a:sym typeface="Wingdings" panose="05000000000000000000"/>
                </a:rPr>
                <a:t>Use</a:t>
              </a:r>
              <a:endParaRPr lang="zh-CN" altLang="en-US" dirty="0">
                <a:solidFill>
                  <a:srgbClr val="0000FF"/>
                </a:solidFill>
              </a:endParaRPr>
            </a:p>
          </p:txBody>
        </p:sp>
      </p:grpSp>
      <p:sp>
        <p:nvSpPr>
          <p:cNvPr id="9" name="矩形 8"/>
          <p:cNvSpPr/>
          <p:nvPr/>
        </p:nvSpPr>
        <p:spPr>
          <a:xfrm>
            <a:off x="8100392" y="5661248"/>
            <a:ext cx="868680" cy="368300"/>
          </a:xfrm>
          <a:prstGeom prst="rect">
            <a:avLst/>
          </a:prstGeom>
        </p:spPr>
        <p:txBody>
          <a:bodyPr wrap="none">
            <a:spAutoFit/>
          </a:bodyPr>
          <a:lstStyle/>
          <a:p>
            <a:r>
              <a:rPr lang="en-US" altLang="zh-CN" dirty="0" smtClean="0">
                <a:solidFill>
                  <a:srgbClr val="0000FF"/>
                </a:solidFill>
                <a:sym typeface="Wingdings" panose="05000000000000000000"/>
              </a:rPr>
              <a:t>Report</a:t>
            </a:r>
            <a:endParaRPr lang="zh-CN" altLang="en-US" dirty="0">
              <a:solidFill>
                <a:srgbClr val="0000FF"/>
              </a:solidFill>
            </a:endParaRPr>
          </a:p>
        </p:txBody>
      </p:sp>
      <p:sp>
        <p:nvSpPr>
          <p:cNvPr id="8" name="矩形 7"/>
          <p:cNvSpPr/>
          <p:nvPr/>
        </p:nvSpPr>
        <p:spPr>
          <a:xfrm>
            <a:off x="2699792" y="1268760"/>
            <a:ext cx="3401060" cy="368300"/>
          </a:xfrm>
          <a:prstGeom prst="rect">
            <a:avLst/>
          </a:prstGeom>
          <a:solidFill>
            <a:schemeClr val="accent1">
              <a:lumMod val="75000"/>
            </a:schemeClr>
          </a:solidFill>
        </p:spPr>
        <p:txBody>
          <a:bodyPr wrap="none">
            <a:spAutoFit/>
          </a:bodyPr>
          <a:lstStyle/>
          <a:p>
            <a:r>
              <a:rPr lang="en-US" altLang="zh-CN" b="1" dirty="0" smtClean="0">
                <a:solidFill>
                  <a:srgbClr val="800000"/>
                </a:solidFill>
              </a:rPr>
              <a:t>Management </a:t>
            </a:r>
            <a:r>
              <a:rPr lang="en-US" altLang="zh-CN" b="1" dirty="0">
                <a:solidFill>
                  <a:srgbClr val="800000"/>
                </a:solidFill>
                <a:sym typeface="Wingdings" panose="05000000000000000000"/>
              </a:rPr>
              <a:t> use  report </a:t>
            </a:r>
            <a:endParaRPr kumimoji="1" lang="en-US" altLang="zh-CN" b="1" dirty="0">
              <a:solidFill>
                <a:srgbClr val="8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randombar(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2"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p:tgtEl>
                                          <p:spTgt spid="3"/>
                                        </p:tgtEl>
                                        <p:attrNameLst>
                                          <p:attrName>ppt_x</p:attrName>
                                        </p:attrNameLst>
                                      </p:cBhvr>
                                      <p:tavLst>
                                        <p:tav tm="0">
                                          <p:val>
                                            <p:strVal val="#ppt_x+#ppt_w*1.125000"/>
                                          </p:val>
                                        </p:tav>
                                        <p:tav tm="100000">
                                          <p:val>
                                            <p:strVal val="#ppt_x"/>
                                          </p:val>
                                        </p:tav>
                                      </p:tavLst>
                                    </p:anim>
                                    <p:animEffect transition="in" filter="wipe(left)">
                                      <p:cBhvr>
                                        <p:cTn id="21" dur="500"/>
                                        <p:tgtEl>
                                          <p:spTgt spid="3"/>
                                        </p:tgtEl>
                                      </p:cBhvr>
                                    </p:animEffect>
                                  </p:childTnLst>
                                </p:cTn>
                              </p:par>
                              <p:par>
                                <p:cTn id="22" presetID="12" presetClass="entr" presetSubtype="2"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500"/>
                                        <p:tgtEl>
                                          <p:spTgt spid="5"/>
                                        </p:tgtEl>
                                        <p:attrNameLst>
                                          <p:attrName>ppt_x</p:attrName>
                                        </p:attrNameLst>
                                      </p:cBhvr>
                                      <p:tavLst>
                                        <p:tav tm="0">
                                          <p:val>
                                            <p:strVal val="#ppt_x+#ppt_w*1.125000"/>
                                          </p:val>
                                        </p:tav>
                                        <p:tav tm="100000">
                                          <p:val>
                                            <p:strVal val="#ppt_x"/>
                                          </p:val>
                                        </p:tav>
                                      </p:tavLst>
                                    </p:anim>
                                    <p:animEffect transition="in" filter="wipe(left)">
                                      <p:cBhvr>
                                        <p:cTn id="25" dur="500"/>
                                        <p:tgtEl>
                                          <p:spTgt spid="5"/>
                                        </p:tgtEl>
                                      </p:cBhvr>
                                    </p:animEffec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bldLvl="0" animBg="1"/>
      <p:bldP spid="5" grpId="0"/>
      <p:bldP spid="9" grpId="0"/>
      <p:bldP spid="8"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half" idx="1"/>
          </p:nvPr>
        </p:nvSpPr>
        <p:spPr>
          <a:xfrm>
            <a:off x="107504" y="764705"/>
            <a:ext cx="7848872" cy="5256584"/>
          </a:xfrm>
          <a:solidFill>
            <a:schemeClr val="accent6">
              <a:lumMod val="20000"/>
              <a:lumOff val="80000"/>
            </a:schemeClr>
          </a:solidFill>
        </p:spPr>
        <p:txBody>
          <a:bodyPr>
            <a:normAutofit fontScale="90000" lnSpcReduction="20000"/>
          </a:bodyPr>
          <a:lstStyle/>
          <a:p>
            <a:pPr>
              <a:lnSpc>
                <a:spcPct val="110000"/>
              </a:lnSpc>
            </a:pPr>
            <a:r>
              <a:rPr lang="en-US" altLang="zh-CN" sz="1400" i="1" dirty="0"/>
              <a:t>&lt;plugin&gt; </a:t>
            </a:r>
            <a:endParaRPr lang="en-US" altLang="zh-CN" sz="1400" i="1" dirty="0" smtClean="0"/>
          </a:p>
          <a:p>
            <a:pPr indent="-167005">
              <a:lnSpc>
                <a:spcPct val="110000"/>
              </a:lnSpc>
            </a:pPr>
            <a:r>
              <a:rPr lang="en-US" altLang="zh-CN" sz="1400" i="1" dirty="0" smtClean="0"/>
              <a:t>&lt;</a:t>
            </a:r>
            <a:r>
              <a:rPr lang="en-US" altLang="zh-CN" sz="1400" i="1" dirty="0" err="1"/>
              <a:t>groupId</a:t>
            </a:r>
            <a:r>
              <a:rPr lang="en-US" altLang="zh-CN" sz="1400" i="1" dirty="0"/>
              <a:t>&gt;</a:t>
            </a:r>
            <a:r>
              <a:rPr lang="en-US" altLang="zh-CN" sz="1400" i="1" dirty="0" err="1"/>
              <a:t>org</a:t>
            </a:r>
            <a:r>
              <a:rPr lang="en-US" altLang="zh-CN" sz="1400" i="1" dirty="0" err="1">
                <a:solidFill>
                  <a:srgbClr val="3366FF"/>
                </a:solidFill>
              </a:rPr>
              <a:t>.codehaus.mojo</a:t>
            </a:r>
            <a:r>
              <a:rPr lang="en-US" altLang="zh-CN" sz="1400" i="1" dirty="0"/>
              <a:t>&lt;/</a:t>
            </a:r>
            <a:r>
              <a:rPr lang="en-US" altLang="zh-CN" sz="1400" i="1" dirty="0" err="1"/>
              <a:t>groupId</a:t>
            </a:r>
            <a:r>
              <a:rPr lang="en-US" altLang="zh-CN" sz="1400" i="1" dirty="0" smtClean="0"/>
              <a:t>&gt;</a:t>
            </a:r>
            <a:endParaRPr lang="en-US" altLang="zh-CN" sz="1400" i="1" dirty="0" smtClean="0"/>
          </a:p>
          <a:p>
            <a:pPr indent="-167005">
              <a:lnSpc>
                <a:spcPct val="110000"/>
              </a:lnSpc>
            </a:pPr>
            <a:r>
              <a:rPr lang="en-US" altLang="zh-CN" sz="1400" i="1" dirty="0" smtClean="0"/>
              <a:t>&lt;</a:t>
            </a:r>
            <a:r>
              <a:rPr lang="en-US" altLang="zh-CN" sz="1400" i="1" dirty="0" err="1"/>
              <a:t>artifactId</a:t>
            </a:r>
            <a:r>
              <a:rPr lang="en-US" altLang="zh-CN" sz="1400" i="1" dirty="0"/>
              <a:t>&gt;</a:t>
            </a:r>
            <a:r>
              <a:rPr lang="en-US" altLang="zh-CN" sz="1400" i="1" dirty="0" err="1">
                <a:solidFill>
                  <a:srgbClr val="0000FF"/>
                </a:solidFill>
              </a:rPr>
              <a:t>findbugs</a:t>
            </a:r>
            <a:r>
              <a:rPr lang="en-US" altLang="zh-CN" sz="1400" i="1" dirty="0">
                <a:solidFill>
                  <a:srgbClr val="0000FF"/>
                </a:solidFill>
              </a:rPr>
              <a:t>-maven-plugin</a:t>
            </a:r>
            <a:r>
              <a:rPr lang="en-US" altLang="zh-CN" sz="1400" i="1" dirty="0"/>
              <a:t>&lt;/</a:t>
            </a:r>
            <a:r>
              <a:rPr lang="en-US" altLang="zh-CN" sz="1400" i="1" dirty="0" err="1"/>
              <a:t>artifactId</a:t>
            </a:r>
            <a:r>
              <a:rPr lang="en-US" altLang="zh-CN" sz="1400" i="1" dirty="0"/>
              <a:t>&gt; </a:t>
            </a:r>
            <a:endParaRPr lang="en-US" altLang="zh-CN" sz="1400" i="1" dirty="0" smtClean="0"/>
          </a:p>
          <a:p>
            <a:pPr indent="-167005">
              <a:lnSpc>
                <a:spcPct val="110000"/>
              </a:lnSpc>
            </a:pPr>
            <a:r>
              <a:rPr lang="en-US" altLang="zh-CN" sz="1400" i="1" dirty="0" smtClean="0"/>
              <a:t>&lt;</a:t>
            </a:r>
            <a:r>
              <a:rPr lang="en-US" altLang="zh-CN" sz="1400" i="1" dirty="0"/>
              <a:t>version</a:t>
            </a:r>
            <a:r>
              <a:rPr lang="en-US" altLang="zh-CN" sz="1400" i="1" dirty="0" smtClean="0"/>
              <a:t>&gt;3.0.1&lt;</a:t>
            </a:r>
            <a:r>
              <a:rPr lang="en-US" altLang="zh-CN" sz="1400" i="1" dirty="0"/>
              <a:t>/version&gt; </a:t>
            </a:r>
            <a:endParaRPr lang="en-US" altLang="zh-CN" sz="1400" i="1" dirty="0" smtClean="0"/>
          </a:p>
          <a:p>
            <a:pPr indent="-167005">
              <a:lnSpc>
                <a:spcPct val="110000"/>
              </a:lnSpc>
            </a:pPr>
            <a:r>
              <a:rPr lang="en-US" altLang="zh-CN" sz="1400" i="1" dirty="0" smtClean="0">
                <a:solidFill>
                  <a:srgbClr val="0000FF"/>
                </a:solidFill>
              </a:rPr>
              <a:t>&lt;</a:t>
            </a:r>
            <a:r>
              <a:rPr lang="en-US" altLang="zh-CN" sz="1400" i="1" dirty="0">
                <a:solidFill>
                  <a:srgbClr val="0000FF"/>
                </a:solidFill>
              </a:rPr>
              <a:t>configuration&gt; </a:t>
            </a:r>
            <a:endParaRPr lang="en-US" altLang="zh-CN" sz="1400" i="1" dirty="0" smtClean="0">
              <a:solidFill>
                <a:srgbClr val="0000FF"/>
              </a:solidFill>
            </a:endParaRPr>
          </a:p>
          <a:p>
            <a:pPr marL="365125" indent="0">
              <a:lnSpc>
                <a:spcPct val="110000"/>
              </a:lnSpc>
            </a:pPr>
            <a:r>
              <a:rPr lang="en-US" altLang="zh-CN" sz="1400" i="1" dirty="0" smtClean="0"/>
              <a:t>&lt;</a:t>
            </a:r>
            <a:r>
              <a:rPr lang="en-US" altLang="zh-CN" sz="1400" i="1" dirty="0" err="1">
                <a:solidFill>
                  <a:schemeClr val="accent1">
                    <a:lumMod val="50000"/>
                  </a:schemeClr>
                </a:solidFill>
              </a:rPr>
              <a:t>onlyAnalyze</a:t>
            </a:r>
            <a:r>
              <a:rPr lang="en-US" altLang="zh-CN" sz="1400" i="1" dirty="0"/>
              <a:t>&gt; </a:t>
            </a:r>
            <a:r>
              <a:rPr lang="en-US" altLang="zh-CN" sz="1400" i="1" dirty="0" err="1"/>
              <a:t>cn.shenyanchao.package</a:t>
            </a:r>
            <a:r>
              <a:rPr lang="en-US" altLang="zh-CN" sz="1400" i="1" dirty="0"/>
              <a:t>.*, </a:t>
            </a:r>
            <a:r>
              <a:rPr lang="en-US" altLang="zh-CN" sz="1400" i="1" dirty="0" err="1"/>
              <a:t>cn.shenyanchao.otherpackage</a:t>
            </a:r>
            <a:r>
              <a:rPr lang="en-US" altLang="zh-CN" sz="1400" i="1" dirty="0"/>
              <a:t>.*, &lt;/</a:t>
            </a:r>
            <a:r>
              <a:rPr lang="en-US" altLang="zh-CN" sz="1400" i="1" dirty="0" err="1"/>
              <a:t>onlyAnalyze</a:t>
            </a:r>
            <a:r>
              <a:rPr lang="en-US" altLang="zh-CN" sz="1400" i="1" dirty="0"/>
              <a:t>&gt; </a:t>
            </a:r>
            <a:endParaRPr lang="en-US" altLang="zh-CN" sz="1400" i="1" dirty="0" smtClean="0"/>
          </a:p>
          <a:p>
            <a:pPr marL="365125" indent="0">
              <a:lnSpc>
                <a:spcPct val="110000"/>
              </a:lnSpc>
            </a:pPr>
            <a:r>
              <a:rPr lang="en-US" altLang="zh-CN" sz="1400" i="1" dirty="0" smtClean="0"/>
              <a:t>&lt;</a:t>
            </a:r>
            <a:r>
              <a:rPr lang="en-US" altLang="zh-CN" sz="1400" i="1" dirty="0" err="1">
                <a:solidFill>
                  <a:srgbClr val="3C8C93"/>
                </a:solidFill>
              </a:rPr>
              <a:t>includeFilterFile</a:t>
            </a:r>
            <a:r>
              <a:rPr lang="en-US" altLang="zh-CN" sz="1400" i="1" dirty="0"/>
              <a:t>&gt;</a:t>
            </a:r>
            <a:r>
              <a:rPr lang="en-US" altLang="zh-CN" sz="1400" i="1" dirty="0" err="1">
                <a:solidFill>
                  <a:srgbClr val="0000FF"/>
                </a:solidFill>
              </a:rPr>
              <a:t>findbugs.xml</a:t>
            </a:r>
            <a:r>
              <a:rPr lang="en-US" altLang="zh-CN" sz="1400" i="1" dirty="0"/>
              <a:t>&lt;/</a:t>
            </a:r>
            <a:r>
              <a:rPr lang="en-US" altLang="zh-CN" sz="1400" i="1" dirty="0" err="1"/>
              <a:t>includeFilterFile</a:t>
            </a:r>
            <a:r>
              <a:rPr lang="en-US" altLang="zh-CN" sz="1400" i="1" dirty="0" smtClean="0"/>
              <a:t>&gt;</a:t>
            </a:r>
            <a:endParaRPr lang="en-US" altLang="zh-CN" sz="1400" i="1" dirty="0" smtClean="0"/>
          </a:p>
          <a:p>
            <a:pPr marL="365125" indent="0">
              <a:lnSpc>
                <a:spcPct val="110000"/>
              </a:lnSpc>
            </a:pPr>
            <a:r>
              <a:rPr lang="en-US" altLang="zh-CN" sz="1400" i="1" dirty="0" smtClean="0">
                <a:solidFill>
                  <a:schemeClr val="tx1">
                    <a:lumMod val="65000"/>
                    <a:lumOff val="35000"/>
                  </a:schemeClr>
                </a:solidFill>
              </a:rPr>
              <a:t>&lt;</a:t>
            </a:r>
            <a:r>
              <a:rPr lang="en-US" altLang="zh-CN" sz="1400" i="1" dirty="0" err="1">
                <a:solidFill>
                  <a:schemeClr val="tx1">
                    <a:lumMod val="65000"/>
                    <a:lumOff val="35000"/>
                  </a:schemeClr>
                </a:solidFill>
              </a:rPr>
              <a:t>failOnError</a:t>
            </a:r>
            <a:r>
              <a:rPr lang="en-US" altLang="zh-CN" sz="1400" i="1" dirty="0">
                <a:solidFill>
                  <a:schemeClr val="tx1">
                    <a:lumMod val="65000"/>
                    <a:lumOff val="35000"/>
                  </a:schemeClr>
                </a:solidFill>
              </a:rPr>
              <a:t>&gt;true&lt;/</a:t>
            </a:r>
            <a:r>
              <a:rPr lang="en-US" altLang="zh-CN" sz="1400" i="1" dirty="0" err="1">
                <a:solidFill>
                  <a:schemeClr val="tx1">
                    <a:lumMod val="65000"/>
                    <a:lumOff val="35000"/>
                  </a:schemeClr>
                </a:solidFill>
              </a:rPr>
              <a:t>failOnError</a:t>
            </a:r>
            <a:r>
              <a:rPr lang="en-US" altLang="zh-CN" sz="1400" i="1" dirty="0" smtClean="0">
                <a:solidFill>
                  <a:schemeClr val="tx1">
                    <a:lumMod val="65000"/>
                    <a:lumOff val="35000"/>
                  </a:schemeClr>
                </a:solidFill>
              </a:rPr>
              <a:t>&gt;</a:t>
            </a:r>
            <a:endParaRPr lang="en-US" altLang="zh-CN" sz="1400" i="1" dirty="0" smtClean="0">
              <a:solidFill>
                <a:schemeClr val="tx1">
                  <a:lumMod val="65000"/>
                  <a:lumOff val="35000"/>
                </a:schemeClr>
              </a:solidFill>
            </a:endParaRPr>
          </a:p>
          <a:p>
            <a:pPr marL="365125" indent="0">
              <a:lnSpc>
                <a:spcPct val="110000"/>
              </a:lnSpc>
            </a:pPr>
            <a:r>
              <a:rPr lang="en-US" altLang="zh-CN" sz="1400" i="1" dirty="0" smtClean="0">
                <a:solidFill>
                  <a:schemeClr val="tx1">
                    <a:lumMod val="65000"/>
                    <a:lumOff val="35000"/>
                  </a:schemeClr>
                </a:solidFill>
              </a:rPr>
              <a:t>&lt;</a:t>
            </a:r>
            <a:r>
              <a:rPr lang="en-US" altLang="zh-CN" sz="1400" i="1" dirty="0" err="1">
                <a:solidFill>
                  <a:schemeClr val="tx1">
                    <a:lumMod val="65000"/>
                    <a:lumOff val="35000"/>
                  </a:schemeClr>
                </a:solidFill>
              </a:rPr>
              <a:t>outputEncoding</a:t>
            </a:r>
            <a:r>
              <a:rPr lang="en-US" altLang="zh-CN" sz="1400" i="1" dirty="0">
                <a:solidFill>
                  <a:schemeClr val="tx1">
                    <a:lumMod val="65000"/>
                    <a:lumOff val="35000"/>
                  </a:schemeClr>
                </a:solidFill>
              </a:rPr>
              <a:t>&gt;UTF-8&lt;/</a:t>
            </a:r>
            <a:r>
              <a:rPr lang="en-US" altLang="zh-CN" sz="1400" i="1" dirty="0" err="1">
                <a:solidFill>
                  <a:schemeClr val="tx1">
                    <a:lumMod val="65000"/>
                    <a:lumOff val="35000"/>
                  </a:schemeClr>
                </a:solidFill>
              </a:rPr>
              <a:t>outputEncoding</a:t>
            </a:r>
            <a:r>
              <a:rPr lang="en-US" altLang="zh-CN" sz="1400" i="1" dirty="0">
                <a:solidFill>
                  <a:schemeClr val="tx1">
                    <a:lumMod val="65000"/>
                    <a:lumOff val="35000"/>
                  </a:schemeClr>
                </a:solidFill>
              </a:rPr>
              <a:t>&gt; </a:t>
            </a:r>
            <a:endParaRPr lang="en-US" altLang="zh-CN" sz="1400" i="1" dirty="0" smtClean="0">
              <a:solidFill>
                <a:schemeClr val="tx1">
                  <a:lumMod val="65000"/>
                  <a:lumOff val="35000"/>
                </a:schemeClr>
              </a:solidFill>
            </a:endParaRPr>
          </a:p>
          <a:p>
            <a:pPr indent="-167005">
              <a:lnSpc>
                <a:spcPct val="110000"/>
              </a:lnSpc>
            </a:pPr>
            <a:r>
              <a:rPr lang="en-US" altLang="zh-CN" sz="1400" i="1" dirty="0" smtClean="0">
                <a:solidFill>
                  <a:srgbClr val="595959"/>
                </a:solidFill>
              </a:rPr>
              <a:t>&lt;</a:t>
            </a:r>
            <a:r>
              <a:rPr lang="en-US" altLang="zh-CN" sz="1400" i="1" dirty="0">
                <a:solidFill>
                  <a:srgbClr val="595959"/>
                </a:solidFill>
              </a:rPr>
              <a:t>/configuration&gt; </a:t>
            </a:r>
            <a:endParaRPr lang="en-US" altLang="zh-CN" sz="1400" i="1" dirty="0" smtClean="0">
              <a:solidFill>
                <a:srgbClr val="595959"/>
              </a:solidFill>
            </a:endParaRPr>
          </a:p>
          <a:p>
            <a:pPr indent="-167005">
              <a:lnSpc>
                <a:spcPct val="110000"/>
              </a:lnSpc>
            </a:pPr>
            <a:r>
              <a:rPr lang="en-US" altLang="zh-CN" sz="1400" i="1" dirty="0" smtClean="0">
                <a:solidFill>
                  <a:srgbClr val="0000FF"/>
                </a:solidFill>
              </a:rPr>
              <a:t>&lt;</a:t>
            </a:r>
            <a:r>
              <a:rPr lang="en-US" altLang="zh-CN" sz="1400" i="1" dirty="0">
                <a:solidFill>
                  <a:srgbClr val="0000FF"/>
                </a:solidFill>
              </a:rPr>
              <a:t>executions&gt; </a:t>
            </a:r>
            <a:endParaRPr lang="en-US" altLang="zh-CN" sz="1400" i="1" dirty="0" smtClean="0">
              <a:solidFill>
                <a:srgbClr val="0000FF"/>
              </a:solidFill>
            </a:endParaRPr>
          </a:p>
          <a:p>
            <a:pPr marL="365125" indent="0">
              <a:lnSpc>
                <a:spcPct val="110000"/>
              </a:lnSpc>
            </a:pPr>
            <a:r>
              <a:rPr lang="en-US" altLang="zh-CN" sz="1400" i="1" dirty="0" smtClean="0">
                <a:solidFill>
                  <a:srgbClr val="FF6600"/>
                </a:solidFill>
              </a:rPr>
              <a:t>&lt;</a:t>
            </a:r>
            <a:r>
              <a:rPr lang="en-US" altLang="zh-CN" sz="1400" i="1" dirty="0">
                <a:solidFill>
                  <a:srgbClr val="FF6600"/>
                </a:solidFill>
              </a:rPr>
              <a:t>execution</a:t>
            </a:r>
            <a:r>
              <a:rPr lang="en-US" altLang="zh-CN" sz="1400" i="1" dirty="0" smtClean="0">
                <a:solidFill>
                  <a:srgbClr val="FF6600"/>
                </a:solidFill>
              </a:rPr>
              <a:t>&gt;</a:t>
            </a:r>
            <a:endParaRPr lang="en-US" altLang="zh-CN" sz="1400" i="1" dirty="0" smtClean="0">
              <a:solidFill>
                <a:srgbClr val="FF6600"/>
              </a:solidFill>
            </a:endParaRPr>
          </a:p>
          <a:p>
            <a:pPr marL="541655" indent="0">
              <a:lnSpc>
                <a:spcPct val="110000"/>
              </a:lnSpc>
            </a:pPr>
            <a:r>
              <a:rPr lang="en-US" altLang="zh-CN" sz="1400" i="1" dirty="0" smtClean="0"/>
              <a:t> </a:t>
            </a:r>
            <a:r>
              <a:rPr lang="en-US" altLang="zh-CN" sz="1400" i="1" dirty="0"/>
              <a:t>&lt;phase&gt;</a:t>
            </a:r>
            <a:r>
              <a:rPr lang="en-US" altLang="zh-CN" sz="1400" i="1" dirty="0">
                <a:solidFill>
                  <a:srgbClr val="0000FF"/>
                </a:solidFill>
              </a:rPr>
              <a:t>package</a:t>
            </a:r>
            <a:r>
              <a:rPr lang="en-US" altLang="zh-CN" sz="1400" i="1" dirty="0"/>
              <a:t>&lt;/phase&gt; </a:t>
            </a:r>
            <a:endParaRPr lang="en-US" altLang="zh-CN" sz="1400" i="1" dirty="0" smtClean="0"/>
          </a:p>
          <a:p>
            <a:pPr marL="624205" indent="0">
              <a:lnSpc>
                <a:spcPct val="110000"/>
              </a:lnSpc>
            </a:pPr>
            <a:r>
              <a:rPr lang="en-US" altLang="zh-CN" sz="1400" i="1" dirty="0" smtClean="0"/>
              <a:t>&lt;</a:t>
            </a:r>
            <a:r>
              <a:rPr lang="en-US" altLang="zh-CN" sz="1400" i="1" dirty="0"/>
              <a:t>goals&gt; </a:t>
            </a:r>
            <a:endParaRPr lang="en-US" altLang="zh-CN" sz="1400" i="1" dirty="0" smtClean="0"/>
          </a:p>
          <a:p>
            <a:pPr marL="894080" indent="0">
              <a:lnSpc>
                <a:spcPct val="110000"/>
              </a:lnSpc>
            </a:pPr>
            <a:r>
              <a:rPr lang="en-US" altLang="zh-CN" sz="1400" i="1" dirty="0" smtClean="0"/>
              <a:t>&lt;</a:t>
            </a:r>
            <a:r>
              <a:rPr lang="en-US" altLang="zh-CN" sz="1400" i="1" dirty="0"/>
              <a:t>goal&gt;</a:t>
            </a:r>
            <a:r>
              <a:rPr lang="en-US" altLang="zh-CN" sz="1400" i="1" dirty="0">
                <a:solidFill>
                  <a:srgbClr val="0000FF"/>
                </a:solidFill>
              </a:rPr>
              <a:t>check</a:t>
            </a:r>
            <a:r>
              <a:rPr lang="en-US" altLang="zh-CN" sz="1400" i="1" dirty="0"/>
              <a:t>&lt;/goal</a:t>
            </a:r>
            <a:r>
              <a:rPr lang="en-US" altLang="zh-CN" sz="1400" i="1" dirty="0" smtClean="0"/>
              <a:t>&gt;</a:t>
            </a:r>
            <a:endParaRPr lang="en-US" altLang="zh-CN" sz="1400" i="1" dirty="0" smtClean="0"/>
          </a:p>
          <a:p>
            <a:pPr marL="624205" indent="0">
              <a:lnSpc>
                <a:spcPct val="110000"/>
              </a:lnSpc>
            </a:pPr>
            <a:r>
              <a:rPr lang="en-US" altLang="zh-CN" sz="1400" i="1" dirty="0" smtClean="0"/>
              <a:t>&lt;</a:t>
            </a:r>
            <a:r>
              <a:rPr lang="en-US" altLang="zh-CN" sz="1400" i="1" dirty="0"/>
              <a:t>/goals&gt; </a:t>
            </a:r>
            <a:endParaRPr lang="en-US" altLang="zh-CN" sz="1400" i="1" dirty="0" smtClean="0"/>
          </a:p>
          <a:p>
            <a:pPr marL="365125" indent="0">
              <a:lnSpc>
                <a:spcPct val="110000"/>
              </a:lnSpc>
            </a:pPr>
            <a:r>
              <a:rPr lang="en-US" altLang="zh-CN" sz="1400" i="1" dirty="0" smtClean="0">
                <a:solidFill>
                  <a:srgbClr val="FF6600"/>
                </a:solidFill>
              </a:rPr>
              <a:t>&lt;</a:t>
            </a:r>
            <a:r>
              <a:rPr lang="en-US" altLang="zh-CN" sz="1400" i="1" dirty="0">
                <a:solidFill>
                  <a:srgbClr val="FF6600"/>
                </a:solidFill>
              </a:rPr>
              <a:t>/execution&gt; </a:t>
            </a:r>
            <a:endParaRPr lang="en-US" altLang="zh-CN" sz="1400" i="1" dirty="0" smtClean="0">
              <a:solidFill>
                <a:srgbClr val="FF6600"/>
              </a:solidFill>
            </a:endParaRPr>
          </a:p>
          <a:p>
            <a:pPr indent="-167005">
              <a:lnSpc>
                <a:spcPct val="110000"/>
              </a:lnSpc>
            </a:pPr>
            <a:r>
              <a:rPr lang="en-US" altLang="zh-CN" sz="1400" i="1" dirty="0" smtClean="0"/>
              <a:t>&lt;</a:t>
            </a:r>
            <a:r>
              <a:rPr lang="en-US" altLang="zh-CN" sz="1400" i="1" dirty="0"/>
              <a:t>/executions</a:t>
            </a:r>
            <a:r>
              <a:rPr lang="en-US" altLang="zh-CN" sz="1400" i="1" dirty="0" smtClean="0"/>
              <a:t>&gt;</a:t>
            </a:r>
            <a:endParaRPr lang="en-US" altLang="zh-CN" sz="1400" i="1" dirty="0"/>
          </a:p>
          <a:p>
            <a:pPr>
              <a:lnSpc>
                <a:spcPct val="110000"/>
              </a:lnSpc>
            </a:pPr>
            <a:r>
              <a:rPr lang="en-US" altLang="zh-CN" sz="1400" i="1" dirty="0" smtClean="0"/>
              <a:t>&lt;</a:t>
            </a:r>
            <a:r>
              <a:rPr lang="en-US" altLang="zh-CN" sz="1400" i="1" dirty="0"/>
              <a:t>/plugin&gt;</a:t>
            </a:r>
            <a:endParaRPr kumimoji="1" lang="zh-CN" altLang="en-US" sz="1400" i="1" dirty="0"/>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pic>
        <p:nvPicPr>
          <p:cNvPr id="4" name="图片 3" descr="屏幕快照 2015-03-08 下午2.49.00.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67944" y="2708919"/>
            <a:ext cx="3960440" cy="3583255"/>
          </a:xfrm>
          <a:prstGeom prst="rect">
            <a:avLst/>
          </a:prstGeom>
        </p:spPr>
      </p:pic>
      <p:sp>
        <p:nvSpPr>
          <p:cNvPr id="2" name="标题 1"/>
          <p:cNvSpPr>
            <a:spLocks noGrp="1"/>
          </p:cNvSpPr>
          <p:nvPr>
            <p:ph type="title"/>
          </p:nvPr>
        </p:nvSpPr>
        <p:spPr>
          <a:xfrm>
            <a:off x="6660232" y="2780928"/>
            <a:ext cx="2232248" cy="1368152"/>
          </a:xfrm>
          <a:solidFill>
            <a:srgbClr val="000090"/>
          </a:solidFill>
        </p:spPr>
        <p:txBody>
          <a:bodyPr>
            <a:normAutofit fontScale="90000"/>
          </a:bodyPr>
          <a:lstStyle/>
          <a:p>
            <a:pPr algn="ctr"/>
            <a:r>
              <a:rPr kumimoji="1" lang="zh-CN" altLang="en-US" dirty="0" smtClean="0">
                <a:solidFill>
                  <a:schemeClr val="bg1"/>
                </a:solidFill>
              </a:rPr>
              <a:t>示例：</a:t>
            </a:r>
            <a:br>
              <a:rPr kumimoji="1" lang="en-US" altLang="zh-CN" dirty="0" smtClean="0">
                <a:solidFill>
                  <a:schemeClr val="bg1"/>
                </a:solidFill>
              </a:rPr>
            </a:br>
            <a:r>
              <a:rPr kumimoji="1" lang="en-US" altLang="zh-CN" dirty="0" smtClean="0">
                <a:solidFill>
                  <a:schemeClr val="bg1"/>
                </a:solidFill>
              </a:rPr>
              <a:t>Maven</a:t>
            </a:r>
            <a:r>
              <a:rPr kumimoji="1" lang="zh-CN" altLang="en-US" dirty="0" smtClean="0">
                <a:solidFill>
                  <a:schemeClr val="bg1"/>
                </a:solidFill>
              </a:rPr>
              <a:t>集成</a:t>
            </a:r>
            <a:br>
              <a:rPr kumimoji="1" lang="en-US" altLang="zh-CN" dirty="0" smtClean="0"/>
            </a:br>
            <a:r>
              <a:rPr kumimoji="1" lang="en-US" altLang="zh-CN" dirty="0" err="1" smtClean="0">
                <a:solidFill>
                  <a:srgbClr val="FFBC15"/>
                </a:solidFill>
              </a:rPr>
              <a:t>Findbugs</a:t>
            </a:r>
            <a:endParaRPr kumimoji="1" lang="zh-CN" altLang="en-US" dirty="0">
              <a:solidFill>
                <a:srgbClr val="FFBC15"/>
              </a:solidFill>
            </a:endParaRPr>
          </a:p>
        </p:txBody>
      </p:sp>
      <p:sp>
        <p:nvSpPr>
          <p:cNvPr id="5" name="右箭头 4"/>
          <p:cNvSpPr/>
          <p:nvPr/>
        </p:nvSpPr>
        <p:spPr>
          <a:xfrm rot="819757">
            <a:off x="3002142" y="2692583"/>
            <a:ext cx="1119517" cy="320705"/>
          </a:xfrm>
          <a:prstGeom prst="rightArrow">
            <a:avLst>
              <a:gd name="adj1" fmla="val 50000"/>
              <a:gd name="adj2" fmla="val 98099"/>
            </a:avLst>
          </a:prstGeom>
          <a:gradFill flip="none" rotWithShape="1">
            <a:gsLst>
              <a:gs pos="0">
                <a:srgbClr val="E3C96C"/>
              </a:gs>
              <a:gs pos="100000">
                <a:srgbClr val="FFFFFF"/>
              </a:gs>
            </a:gsLst>
            <a:lin ang="10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heckerboard(across)">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0" y="1772816"/>
            <a:ext cx="4680520" cy="4399915"/>
          </a:xfrm>
          <a:prstGeom prst="rect">
            <a:avLst/>
          </a:prstGeom>
          <a:solidFill>
            <a:srgbClr val="C6E5E7"/>
          </a:solidFill>
        </p:spPr>
        <p:txBody>
          <a:bodyPr wrap="square">
            <a:spAutoFit/>
          </a:bodyPr>
          <a:lstStyle/>
          <a:p>
            <a:r>
              <a:rPr lang="en-US" altLang="zh-CN" sz="1400" dirty="0">
                <a:solidFill>
                  <a:schemeClr val="bg1">
                    <a:lumMod val="75000"/>
                  </a:schemeClr>
                </a:solidFill>
              </a:rPr>
              <a:t>&lt;build&gt;</a:t>
            </a:r>
            <a:endParaRPr lang="en-US" altLang="zh-CN" sz="1400" dirty="0">
              <a:solidFill>
                <a:schemeClr val="bg1">
                  <a:lumMod val="75000"/>
                </a:schemeClr>
              </a:solidFill>
            </a:endParaRPr>
          </a:p>
          <a:p>
            <a:r>
              <a:rPr lang="en-US" altLang="zh-CN" sz="1400" dirty="0">
                <a:solidFill>
                  <a:schemeClr val="bg1">
                    <a:lumMod val="75000"/>
                  </a:schemeClr>
                </a:solidFill>
              </a:rPr>
              <a:t>    &lt;plugins&gt;</a:t>
            </a:r>
            <a:endParaRPr lang="en-US" altLang="zh-CN" sz="1400" dirty="0">
              <a:solidFill>
                <a:schemeClr val="bg1">
                  <a:lumMod val="75000"/>
                </a:schemeClr>
              </a:solidFill>
            </a:endParaRPr>
          </a:p>
          <a:p>
            <a:r>
              <a:rPr lang="en-US" altLang="zh-CN" sz="1400" dirty="0"/>
              <a:t>      &lt;plugin&gt;</a:t>
            </a:r>
            <a:endParaRPr lang="en-US" altLang="zh-CN" sz="1400" dirty="0"/>
          </a:p>
          <a:p>
            <a:r>
              <a:rPr lang="en-US" altLang="zh-CN" sz="1400" dirty="0"/>
              <a:t>        &lt;</a:t>
            </a:r>
            <a:r>
              <a:rPr lang="en-US" altLang="zh-CN" sz="1400" dirty="0" err="1"/>
              <a:t>groupId</a:t>
            </a:r>
            <a:r>
              <a:rPr lang="en-US" altLang="zh-CN" sz="1400" dirty="0"/>
              <a:t>&gt;</a:t>
            </a:r>
            <a:r>
              <a:rPr lang="en-US" altLang="zh-CN" sz="1400" dirty="0" err="1"/>
              <a:t>org.</a:t>
            </a:r>
            <a:r>
              <a:rPr lang="en-US" altLang="zh-CN" sz="1400" dirty="0" err="1">
                <a:solidFill>
                  <a:srgbClr val="3366FF"/>
                </a:solidFill>
              </a:rPr>
              <a:t>codehaus.mojo</a:t>
            </a:r>
            <a:r>
              <a:rPr lang="en-US" altLang="zh-CN" sz="1400" dirty="0"/>
              <a:t>&lt;/</a:t>
            </a:r>
            <a:r>
              <a:rPr lang="en-US" altLang="zh-CN" sz="1400" dirty="0" err="1"/>
              <a:t>groupId</a:t>
            </a:r>
            <a:r>
              <a:rPr lang="en-US" altLang="zh-CN" sz="1400" dirty="0"/>
              <a:t>&gt;</a:t>
            </a:r>
            <a:endParaRPr lang="en-US" altLang="zh-CN" sz="1400" dirty="0"/>
          </a:p>
          <a:p>
            <a:r>
              <a:rPr lang="en-US" altLang="zh-CN" sz="1400" dirty="0"/>
              <a:t>        &lt;</a:t>
            </a:r>
            <a:r>
              <a:rPr lang="en-US" altLang="zh-CN" sz="1400" dirty="0" err="1"/>
              <a:t>artifactId</a:t>
            </a:r>
            <a:r>
              <a:rPr lang="en-US" altLang="zh-CN" sz="1400" dirty="0"/>
              <a:t>&gt;</a:t>
            </a:r>
            <a:r>
              <a:rPr lang="en-US" altLang="zh-CN" sz="1400" dirty="0">
                <a:solidFill>
                  <a:srgbClr val="0000FF"/>
                </a:solidFill>
              </a:rPr>
              <a:t>build-helper-maven-plugin</a:t>
            </a:r>
            <a:r>
              <a:rPr lang="en-US" altLang="zh-CN" sz="1400" dirty="0"/>
              <a:t>&lt;/</a:t>
            </a:r>
            <a:r>
              <a:rPr lang="en-US" altLang="zh-CN" sz="1400" dirty="0" err="1"/>
              <a:t>artifactId</a:t>
            </a:r>
            <a:r>
              <a:rPr lang="en-US" altLang="zh-CN" sz="1400" dirty="0"/>
              <a:t>&gt;</a:t>
            </a:r>
            <a:endParaRPr lang="en-US" altLang="zh-CN" sz="1400" dirty="0"/>
          </a:p>
          <a:p>
            <a:r>
              <a:rPr lang="en-US" altLang="zh-CN" sz="1400" dirty="0"/>
              <a:t>        &lt;version&gt;1.7&lt;/version&gt;</a:t>
            </a:r>
            <a:endParaRPr lang="en-US" altLang="zh-CN" sz="1400" dirty="0"/>
          </a:p>
          <a:p>
            <a:r>
              <a:rPr lang="en-US" altLang="zh-CN" sz="1400" dirty="0"/>
              <a:t>       </a:t>
            </a:r>
            <a:r>
              <a:rPr lang="en-US" altLang="zh-CN" sz="1400" dirty="0">
                <a:solidFill>
                  <a:srgbClr val="0000FF"/>
                </a:solidFill>
              </a:rPr>
              <a:t> &lt;configuration&gt;</a:t>
            </a:r>
            <a:endParaRPr lang="en-US" altLang="zh-CN" sz="1400" dirty="0">
              <a:solidFill>
                <a:srgbClr val="0000FF"/>
              </a:solidFill>
            </a:endParaRPr>
          </a:p>
          <a:p>
            <a:r>
              <a:rPr lang="en-US" altLang="zh-CN" sz="1400" dirty="0"/>
              <a:t>          &lt;sources&gt;</a:t>
            </a:r>
            <a:endParaRPr lang="en-US" altLang="zh-CN" sz="1400" dirty="0"/>
          </a:p>
          <a:p>
            <a:r>
              <a:rPr lang="en-US" altLang="zh-CN" sz="1400" dirty="0"/>
              <a:t>            &lt;</a:t>
            </a:r>
            <a:r>
              <a:rPr lang="en-US" altLang="zh-CN" sz="1400" dirty="0">
                <a:solidFill>
                  <a:srgbClr val="0000FF"/>
                </a:solidFill>
              </a:rPr>
              <a:t>source</a:t>
            </a:r>
            <a:r>
              <a:rPr lang="en-US" altLang="zh-CN" sz="1400" dirty="0"/>
              <a:t>&gt;${</a:t>
            </a:r>
            <a:r>
              <a:rPr lang="en-US" altLang="zh-CN" sz="1400" dirty="0" err="1"/>
              <a:t>basedir</a:t>
            </a:r>
            <a:r>
              <a:rPr lang="en-US" altLang="zh-CN" sz="1400" dirty="0"/>
              <a:t>}/</a:t>
            </a:r>
            <a:r>
              <a:rPr lang="en-US" altLang="zh-CN" sz="1400" dirty="0" err="1"/>
              <a:t>src</a:t>
            </a:r>
            <a:r>
              <a:rPr lang="en-US" altLang="zh-CN" sz="1400" dirty="0"/>
              <a:t>/main/</a:t>
            </a:r>
            <a:r>
              <a:rPr lang="en-US" altLang="zh-CN" sz="1400" dirty="0" err="1"/>
              <a:t>javascript</a:t>
            </a:r>
            <a:r>
              <a:rPr lang="en-US" altLang="zh-CN" sz="1400" dirty="0"/>
              <a:t>&lt;/source&gt;</a:t>
            </a:r>
            <a:endParaRPr lang="en-US" altLang="zh-CN" sz="1400" dirty="0"/>
          </a:p>
          <a:p>
            <a:r>
              <a:rPr lang="en-US" altLang="zh-CN" sz="1400" dirty="0"/>
              <a:t>          &lt;/sources&gt;</a:t>
            </a:r>
            <a:endParaRPr lang="en-US" altLang="zh-CN" sz="1400" dirty="0"/>
          </a:p>
          <a:p>
            <a:r>
              <a:rPr lang="en-US" altLang="zh-CN" sz="1400" dirty="0"/>
              <a:t>        &lt;/configuration&gt;</a:t>
            </a:r>
            <a:endParaRPr lang="en-US" altLang="zh-CN" sz="1400" dirty="0"/>
          </a:p>
          <a:p>
            <a:r>
              <a:rPr lang="en-US" altLang="zh-CN" sz="1400" dirty="0"/>
              <a:t>        &lt;executions&gt;</a:t>
            </a:r>
            <a:endParaRPr lang="en-US" altLang="zh-CN" sz="1400" dirty="0"/>
          </a:p>
          <a:p>
            <a:r>
              <a:rPr lang="en-US" altLang="zh-CN" sz="1400" dirty="0"/>
              <a:t>        </a:t>
            </a:r>
            <a:r>
              <a:rPr lang="en-US" altLang="zh-CN" sz="1400" dirty="0">
                <a:solidFill>
                  <a:srgbClr val="0000FF"/>
                </a:solidFill>
              </a:rPr>
              <a:t>  &lt;execution&gt;</a:t>
            </a:r>
            <a:endParaRPr lang="en-US" altLang="zh-CN" sz="1400" dirty="0">
              <a:solidFill>
                <a:srgbClr val="0000FF"/>
              </a:solidFill>
            </a:endParaRPr>
          </a:p>
          <a:p>
            <a:r>
              <a:rPr lang="en-US" altLang="zh-CN" sz="1400" dirty="0"/>
              <a:t>            &lt;goals&gt;</a:t>
            </a:r>
            <a:endParaRPr lang="en-US" altLang="zh-CN" sz="1400" dirty="0"/>
          </a:p>
          <a:p>
            <a:r>
              <a:rPr lang="en-US" altLang="zh-CN" sz="1400" dirty="0"/>
              <a:t>              &lt;</a:t>
            </a:r>
            <a:r>
              <a:rPr lang="en-US" altLang="zh-CN" sz="1400" dirty="0">
                <a:solidFill>
                  <a:srgbClr val="0000FF"/>
                </a:solidFill>
              </a:rPr>
              <a:t>goal</a:t>
            </a:r>
            <a:r>
              <a:rPr lang="en-US" altLang="zh-CN" sz="1400" dirty="0"/>
              <a:t>&gt;</a:t>
            </a:r>
            <a:r>
              <a:rPr lang="en-US" altLang="zh-CN" sz="1400" dirty="0">
                <a:solidFill>
                  <a:srgbClr val="FF6600"/>
                </a:solidFill>
              </a:rPr>
              <a:t>add-source</a:t>
            </a:r>
            <a:r>
              <a:rPr lang="en-US" altLang="zh-CN" sz="1400" dirty="0"/>
              <a:t>&lt;/goal&gt;</a:t>
            </a:r>
            <a:endParaRPr lang="en-US" altLang="zh-CN" sz="1400" dirty="0"/>
          </a:p>
          <a:p>
            <a:r>
              <a:rPr lang="en-US" altLang="zh-CN" sz="1400" dirty="0"/>
              <a:t>            &lt;/goals&gt;</a:t>
            </a:r>
            <a:endParaRPr lang="en-US" altLang="zh-CN" sz="1400" dirty="0"/>
          </a:p>
          <a:p>
            <a:r>
              <a:rPr lang="en-US" altLang="zh-CN" sz="1400" dirty="0"/>
              <a:t>          &lt;/execution&gt;</a:t>
            </a:r>
            <a:endParaRPr lang="en-US" altLang="zh-CN" sz="1400" dirty="0"/>
          </a:p>
          <a:p>
            <a:r>
              <a:rPr lang="en-US" altLang="zh-CN" sz="1400" dirty="0"/>
              <a:t>        &lt;/executions&gt;</a:t>
            </a:r>
            <a:endParaRPr lang="en-US" altLang="zh-CN" sz="1400" dirty="0"/>
          </a:p>
          <a:p>
            <a:r>
              <a:rPr lang="en-US" altLang="zh-CN" sz="1400" dirty="0"/>
              <a:t>      &lt;/plugin&gt;</a:t>
            </a:r>
            <a:endParaRPr lang="en-US" altLang="zh-CN" sz="1400" dirty="0"/>
          </a:p>
          <a:p>
            <a:r>
              <a:rPr lang="en-US" altLang="zh-CN" sz="1400" dirty="0"/>
              <a:t>  </a:t>
            </a:r>
            <a:r>
              <a:rPr lang="en-US" altLang="zh-CN" sz="1400" dirty="0" smtClean="0"/>
              <a:t>……</a:t>
            </a:r>
            <a:endParaRPr lang="zh-CN" altLang="en-US" sz="1400" dirty="0">
              <a:solidFill>
                <a:srgbClr val="BFBFBF"/>
              </a:solidFill>
            </a:endParaRPr>
          </a:p>
        </p:txBody>
      </p:sp>
      <p:sp>
        <p:nvSpPr>
          <p:cNvPr id="2" name="标题 1"/>
          <p:cNvSpPr>
            <a:spLocks noGrp="1"/>
          </p:cNvSpPr>
          <p:nvPr>
            <p:ph type="title"/>
          </p:nvPr>
        </p:nvSpPr>
        <p:spPr>
          <a:xfrm>
            <a:off x="899592" y="764705"/>
            <a:ext cx="7041976" cy="576064"/>
          </a:xfrm>
          <a:noFill/>
        </p:spPr>
        <p:txBody>
          <a:bodyPr>
            <a:normAutofit fontScale="90000"/>
          </a:bodyPr>
          <a:lstStyle/>
          <a:p>
            <a:pPr algn="ctr"/>
            <a:r>
              <a:rPr kumimoji="1" lang="zh-CN" altLang="en-US" dirty="0" smtClean="0"/>
              <a:t>示例：</a:t>
            </a:r>
            <a:r>
              <a:rPr kumimoji="1" lang="en-US" altLang="zh-CN" sz="3200" dirty="0" smtClean="0">
                <a:solidFill>
                  <a:schemeClr val="tx1"/>
                </a:solidFill>
              </a:rPr>
              <a:t>PMD</a:t>
            </a:r>
            <a:r>
              <a:rPr kumimoji="1" lang="zh-CN" altLang="en-US" dirty="0" smtClean="0"/>
              <a:t>分析</a:t>
            </a:r>
            <a:r>
              <a:rPr kumimoji="1" lang="en-US" altLang="zh-CN" dirty="0" smtClean="0"/>
              <a:t>JavaScript</a:t>
            </a:r>
            <a:r>
              <a:rPr kumimoji="1" lang="zh-CN" altLang="en-US" dirty="0" smtClean="0"/>
              <a:t>代</a:t>
            </a:r>
            <a:r>
              <a:rPr kumimoji="1" lang="zh-CN" altLang="en-US" dirty="0" smtClean="0">
                <a:solidFill>
                  <a:schemeClr val="tx1"/>
                </a:solidFill>
              </a:rPr>
              <a:t>码</a:t>
            </a:r>
            <a:r>
              <a:rPr kumimoji="1" lang="en-US" altLang="zh-CN" dirty="0" smtClean="0">
                <a:solidFill>
                  <a:schemeClr val="tx1"/>
                </a:solidFill>
              </a:rPr>
              <a:t>@Maven</a:t>
            </a:r>
            <a:endParaRPr kumimoji="1" lang="en-US" altLang="zh-CN"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grpSp>
        <p:nvGrpSpPr>
          <p:cNvPr id="3" name="组 2"/>
          <p:cNvGrpSpPr/>
          <p:nvPr/>
        </p:nvGrpSpPr>
        <p:grpSpPr>
          <a:xfrm>
            <a:off x="4716016" y="1772816"/>
            <a:ext cx="4352748" cy="4512612"/>
            <a:chOff x="4716016" y="1201316"/>
            <a:chExt cx="4352748" cy="4512612"/>
          </a:xfrm>
        </p:grpSpPr>
        <p:sp>
          <p:nvSpPr>
            <p:cNvPr id="11" name="矩形 10"/>
            <p:cNvSpPr/>
            <p:nvPr/>
          </p:nvSpPr>
          <p:spPr>
            <a:xfrm>
              <a:off x="4716016" y="1201316"/>
              <a:ext cx="4352748" cy="4399915"/>
            </a:xfrm>
            <a:prstGeom prst="rect">
              <a:avLst/>
            </a:prstGeom>
            <a:solidFill>
              <a:srgbClr val="E3C96C">
                <a:alpha val="45000"/>
              </a:srgbClr>
            </a:solidFill>
          </p:spPr>
          <p:txBody>
            <a:bodyPr wrap="square">
              <a:spAutoFit/>
            </a:bodyPr>
            <a:lstStyle/>
            <a:p>
              <a:r>
                <a:rPr lang="en-US" altLang="zh-CN" sz="1400" dirty="0"/>
                <a:t>&lt;reporting&gt;</a:t>
              </a:r>
              <a:endParaRPr lang="en-US" altLang="zh-CN" sz="1400" dirty="0"/>
            </a:p>
            <a:p>
              <a:r>
                <a:rPr lang="en-US" altLang="zh-CN" sz="1400" dirty="0"/>
                <a:t>    &lt;plugins&gt;</a:t>
              </a:r>
              <a:endParaRPr lang="en-US" altLang="zh-CN" sz="1400" dirty="0"/>
            </a:p>
            <a:p>
              <a:r>
                <a:rPr lang="en-US" altLang="zh-CN" sz="1400" dirty="0"/>
                <a:t>      &lt;plugin&gt;</a:t>
              </a:r>
              <a:endParaRPr lang="en-US" altLang="zh-CN" sz="1400" dirty="0"/>
            </a:p>
            <a:p>
              <a:r>
                <a:rPr lang="en-US" altLang="zh-CN" sz="1400" dirty="0"/>
                <a:t>        &lt;</a:t>
              </a:r>
              <a:r>
                <a:rPr lang="en-US" altLang="zh-CN" sz="1400" dirty="0" err="1"/>
                <a:t>groupId</a:t>
              </a:r>
              <a:r>
                <a:rPr lang="en-US" altLang="zh-CN" sz="1400" dirty="0"/>
                <a:t>&gt;</a:t>
              </a:r>
              <a:r>
                <a:rPr lang="en-US" altLang="zh-CN" sz="1400" dirty="0" err="1"/>
                <a:t>org.apache.maven.plugins</a:t>
              </a:r>
              <a:r>
                <a:rPr lang="en-US" altLang="zh-CN" sz="1400" dirty="0"/>
                <a:t>&lt;/</a:t>
              </a:r>
              <a:r>
                <a:rPr lang="en-US" altLang="zh-CN" sz="1400" dirty="0" err="1"/>
                <a:t>groupId</a:t>
              </a:r>
              <a:r>
                <a:rPr lang="en-US" altLang="zh-CN" sz="1400" dirty="0"/>
                <a:t>&gt;</a:t>
              </a:r>
              <a:endParaRPr lang="en-US" altLang="zh-CN" sz="1400" dirty="0"/>
            </a:p>
            <a:p>
              <a:r>
                <a:rPr lang="en-US" altLang="zh-CN" sz="1400" dirty="0"/>
                <a:t>        &lt;</a:t>
              </a:r>
              <a:r>
                <a:rPr lang="en-US" altLang="zh-CN" sz="1400" dirty="0" err="1"/>
                <a:t>artifactId</a:t>
              </a:r>
              <a:r>
                <a:rPr lang="en-US" altLang="zh-CN" sz="1400" dirty="0"/>
                <a:t>&gt;</a:t>
              </a:r>
              <a:r>
                <a:rPr lang="en-US" altLang="zh-CN" sz="1400" dirty="0">
                  <a:solidFill>
                    <a:srgbClr val="0000FF"/>
                  </a:solidFill>
                </a:rPr>
                <a:t>maven-</a:t>
              </a:r>
              <a:r>
                <a:rPr lang="en-US" altLang="zh-CN" sz="1400" dirty="0" err="1">
                  <a:solidFill>
                    <a:srgbClr val="0000FF"/>
                  </a:solidFill>
                </a:rPr>
                <a:t>pmd</a:t>
              </a:r>
              <a:r>
                <a:rPr lang="en-US" altLang="zh-CN" sz="1400" dirty="0">
                  <a:solidFill>
                    <a:srgbClr val="0000FF"/>
                  </a:solidFill>
                </a:rPr>
                <a:t>-plugin</a:t>
              </a:r>
              <a:r>
                <a:rPr lang="en-US" altLang="zh-CN" sz="1400" dirty="0"/>
                <a:t>&lt;/</a:t>
              </a:r>
              <a:r>
                <a:rPr lang="en-US" altLang="zh-CN" sz="1400" dirty="0" err="1"/>
                <a:t>artifactId</a:t>
              </a:r>
              <a:r>
                <a:rPr lang="en-US" altLang="zh-CN" sz="1400" dirty="0"/>
                <a:t>&gt;</a:t>
              </a:r>
              <a:endParaRPr lang="en-US" altLang="zh-CN" sz="1400" dirty="0"/>
            </a:p>
            <a:p>
              <a:r>
                <a:rPr lang="en-US" altLang="zh-CN" sz="1400" dirty="0"/>
                <a:t>        &lt;version&gt;3.4&lt;/version&gt;</a:t>
              </a:r>
              <a:endParaRPr lang="en-US" altLang="zh-CN" sz="1400" dirty="0"/>
            </a:p>
            <a:p>
              <a:r>
                <a:rPr lang="en-US" altLang="zh-CN" sz="1400" dirty="0"/>
                <a:t>        &lt;configuration&gt;</a:t>
              </a:r>
              <a:endParaRPr lang="en-US" altLang="zh-CN" sz="1400" dirty="0"/>
            </a:p>
            <a:p>
              <a:r>
                <a:rPr lang="en-US" altLang="zh-CN" sz="1400" dirty="0"/>
                <a:t>          &lt;</a:t>
              </a:r>
              <a:r>
                <a:rPr lang="en-US" altLang="zh-CN" sz="1400" dirty="0">
                  <a:solidFill>
                    <a:srgbClr val="0000FF"/>
                  </a:solidFill>
                </a:rPr>
                <a:t>language</a:t>
              </a:r>
              <a:r>
                <a:rPr lang="en-US" altLang="zh-CN" sz="1400" dirty="0"/>
                <a:t>&gt;</a:t>
              </a:r>
              <a:r>
                <a:rPr lang="en-US" altLang="zh-CN" sz="1400" dirty="0" err="1"/>
                <a:t>javascript</a:t>
              </a:r>
              <a:r>
                <a:rPr lang="en-US" altLang="zh-CN" sz="1400" dirty="0"/>
                <a:t>&lt;/language&gt;</a:t>
              </a:r>
              <a:endParaRPr lang="en-US" altLang="zh-CN" sz="1400" dirty="0"/>
            </a:p>
            <a:p>
              <a:r>
                <a:rPr lang="en-US" altLang="zh-CN" sz="1400" dirty="0"/>
                <a:t>          &lt;</a:t>
              </a:r>
              <a:r>
                <a:rPr lang="en-US" altLang="zh-CN" sz="1400" dirty="0" err="1">
                  <a:solidFill>
                    <a:srgbClr val="0000FF"/>
                  </a:solidFill>
                </a:rPr>
                <a:t>rulesets</a:t>
              </a:r>
              <a:r>
                <a:rPr lang="en-US" altLang="zh-CN" sz="1400" dirty="0"/>
                <a:t>&gt;</a:t>
              </a:r>
              <a:endParaRPr lang="en-US" altLang="zh-CN" sz="1400" dirty="0"/>
            </a:p>
            <a:p>
              <a:r>
                <a:rPr lang="en-US" altLang="zh-CN" sz="1400" dirty="0"/>
                <a:t>            &lt;</a:t>
              </a:r>
              <a:r>
                <a:rPr lang="en-US" altLang="zh-CN" sz="1400" dirty="0" err="1">
                  <a:solidFill>
                    <a:srgbClr val="FF6600"/>
                  </a:solidFill>
                </a:rPr>
                <a:t>ruleset</a:t>
              </a:r>
              <a:r>
                <a:rPr lang="en-US" altLang="zh-CN" sz="1400" dirty="0"/>
                <a:t>&gt;</a:t>
              </a:r>
              <a:r>
                <a:rPr lang="en-US" altLang="zh-CN" sz="1400" dirty="0" err="1"/>
                <a:t>ecmascript</a:t>
              </a:r>
              <a:r>
                <a:rPr lang="en-US" altLang="zh-CN" sz="1400" dirty="0"/>
                <a:t>-basic&lt;/</a:t>
              </a:r>
              <a:r>
                <a:rPr lang="en-US" altLang="zh-CN" sz="1400" dirty="0" err="1"/>
                <a:t>ruleset</a:t>
              </a:r>
              <a:r>
                <a:rPr lang="en-US" altLang="zh-CN" sz="1400" dirty="0"/>
                <a:t>&gt;</a:t>
              </a:r>
              <a:endParaRPr lang="en-US" altLang="zh-CN" sz="1400" dirty="0"/>
            </a:p>
            <a:p>
              <a:r>
                <a:rPr lang="en-US" altLang="zh-CN" sz="1400" dirty="0"/>
                <a:t>            &lt;</a:t>
              </a:r>
              <a:r>
                <a:rPr lang="en-US" altLang="zh-CN" sz="1400" dirty="0" err="1"/>
                <a:t>ruleset</a:t>
              </a:r>
              <a:r>
                <a:rPr lang="en-US" altLang="zh-CN" sz="1400" dirty="0"/>
                <a:t>&gt;</a:t>
              </a:r>
              <a:r>
                <a:rPr lang="en-US" altLang="zh-CN" sz="1400" dirty="0" err="1"/>
                <a:t>ecmascript</a:t>
              </a:r>
              <a:r>
                <a:rPr lang="en-US" altLang="zh-CN" sz="1400" dirty="0"/>
                <a:t>-braces&lt;/</a:t>
              </a:r>
              <a:r>
                <a:rPr lang="en-US" altLang="zh-CN" sz="1400" dirty="0" err="1"/>
                <a:t>ruleset</a:t>
              </a:r>
              <a:r>
                <a:rPr lang="en-US" altLang="zh-CN" sz="1400" dirty="0"/>
                <a:t>&gt;</a:t>
              </a:r>
              <a:endParaRPr lang="en-US" altLang="zh-CN" sz="1400" dirty="0"/>
            </a:p>
            <a:p>
              <a:r>
                <a:rPr lang="en-US" altLang="zh-CN" sz="1400" dirty="0"/>
                <a:t>            &lt;</a:t>
              </a:r>
              <a:r>
                <a:rPr lang="en-US" altLang="zh-CN" sz="1400" dirty="0" err="1"/>
                <a:t>ruleset</a:t>
              </a:r>
              <a:r>
                <a:rPr lang="en-US" altLang="zh-CN" sz="1400" dirty="0"/>
                <a:t>&gt;</a:t>
              </a:r>
              <a:r>
                <a:rPr lang="en-US" altLang="zh-CN" sz="1400" dirty="0" err="1"/>
                <a:t>ecmascript</a:t>
              </a:r>
              <a:r>
                <a:rPr lang="en-US" altLang="zh-CN" sz="1400" dirty="0"/>
                <a:t>-unnecessary&lt;/</a:t>
              </a:r>
              <a:r>
                <a:rPr lang="en-US" altLang="zh-CN" sz="1400" dirty="0" err="1"/>
                <a:t>ruleset</a:t>
              </a:r>
              <a:r>
                <a:rPr lang="en-US" altLang="zh-CN" sz="1400" dirty="0"/>
                <a:t>&gt;</a:t>
              </a:r>
              <a:endParaRPr lang="en-US" altLang="zh-CN" sz="1400" dirty="0"/>
            </a:p>
            <a:p>
              <a:r>
                <a:rPr lang="en-US" altLang="zh-CN" sz="1400" dirty="0"/>
                <a:t>          &lt;/</a:t>
              </a:r>
              <a:r>
                <a:rPr lang="en-US" altLang="zh-CN" sz="1400" dirty="0" err="1"/>
                <a:t>rulesets</a:t>
              </a:r>
              <a:r>
                <a:rPr lang="en-US" altLang="zh-CN" sz="1400" dirty="0"/>
                <a:t>&gt;</a:t>
              </a:r>
              <a:endParaRPr lang="en-US" altLang="zh-CN" sz="1400" dirty="0"/>
            </a:p>
            <a:p>
              <a:r>
                <a:rPr lang="en-US" altLang="zh-CN" sz="1400" dirty="0"/>
                <a:t>          &lt;includes&gt;</a:t>
              </a:r>
              <a:endParaRPr lang="en-US" altLang="zh-CN" sz="1400" dirty="0"/>
            </a:p>
            <a:p>
              <a:r>
                <a:rPr lang="en-US" altLang="zh-CN" sz="1400" dirty="0"/>
                <a:t>            </a:t>
              </a:r>
              <a:r>
                <a:rPr lang="en-US" altLang="zh-CN" sz="1400" dirty="0">
                  <a:solidFill>
                    <a:srgbClr val="3366FF"/>
                  </a:solidFill>
                </a:rPr>
                <a:t>&lt;include</a:t>
              </a:r>
              <a:r>
                <a:rPr lang="en-US" altLang="zh-CN" sz="1400" dirty="0"/>
                <a:t>&gt;**/*.</a:t>
              </a:r>
              <a:r>
                <a:rPr lang="en-US" altLang="zh-CN" sz="1400" dirty="0" err="1"/>
                <a:t>js</a:t>
              </a:r>
              <a:r>
                <a:rPr lang="en-US" altLang="zh-CN" sz="1400" dirty="0"/>
                <a:t>&lt;/include&gt;</a:t>
              </a:r>
              <a:endParaRPr lang="en-US" altLang="zh-CN" sz="1400" dirty="0"/>
            </a:p>
            <a:p>
              <a:r>
                <a:rPr lang="en-US" altLang="zh-CN" sz="1400" dirty="0"/>
                <a:t>          &lt;/includes&gt;</a:t>
              </a:r>
              <a:endParaRPr lang="en-US" altLang="zh-CN" sz="1400" dirty="0"/>
            </a:p>
            <a:p>
              <a:r>
                <a:rPr lang="en-US" altLang="zh-CN" sz="1400" dirty="0"/>
                <a:t>        &lt;/configuration&gt;</a:t>
              </a:r>
              <a:endParaRPr lang="en-US" altLang="zh-CN" sz="1400" dirty="0"/>
            </a:p>
            <a:p>
              <a:r>
                <a:rPr lang="en-US" altLang="zh-CN" sz="1400" dirty="0"/>
                <a:t>      &lt;/plugin&gt;</a:t>
              </a:r>
              <a:endParaRPr lang="en-US" altLang="zh-CN" sz="1400" dirty="0"/>
            </a:p>
            <a:p>
              <a:r>
                <a:rPr lang="en-US" altLang="zh-CN" sz="1400" dirty="0"/>
                <a:t>    &lt;/plugins&gt;</a:t>
              </a:r>
              <a:endParaRPr lang="en-US" altLang="zh-CN" sz="1400" dirty="0"/>
            </a:p>
            <a:p>
              <a:r>
                <a:rPr lang="en-US" altLang="zh-CN" sz="1400" dirty="0"/>
                <a:t>  &lt;/reporting&gt;</a:t>
              </a:r>
              <a:endParaRPr lang="zh-CN" altLang="en-US" sz="1400" dirty="0"/>
            </a:p>
          </p:txBody>
        </p:sp>
        <p:sp>
          <p:nvSpPr>
            <p:cNvPr id="12" name="矩形 11"/>
            <p:cNvSpPr/>
            <p:nvPr/>
          </p:nvSpPr>
          <p:spPr>
            <a:xfrm>
              <a:off x="5965468" y="5407223"/>
              <a:ext cx="3101340" cy="306705"/>
            </a:xfrm>
            <a:prstGeom prst="rect">
              <a:avLst/>
            </a:prstGeom>
          </p:spPr>
          <p:txBody>
            <a:bodyPr wrap="none">
              <a:spAutoFit/>
            </a:bodyPr>
            <a:lstStyle/>
            <a:p>
              <a:r>
                <a:rPr lang="en-US" altLang="zh-CN" sz="1400" dirty="0">
                  <a:solidFill>
                    <a:schemeClr val="bg1">
                      <a:lumMod val="65000"/>
                    </a:schemeClr>
                  </a:solidFill>
                </a:rPr>
                <a:t>PMD plugin analyzes Java by default</a:t>
              </a:r>
              <a:endParaRPr lang="zh-CN" altLang="en-US" sz="1400" dirty="0">
                <a:solidFill>
                  <a:schemeClr val="bg1">
                    <a:lumMod val="65000"/>
                  </a:schemeClr>
                </a:solidFill>
              </a:endParaRPr>
            </a:p>
          </p:txBody>
        </p:sp>
      </p:grpSp>
      <p:sp>
        <p:nvSpPr>
          <p:cNvPr id="14" name="矩形 13"/>
          <p:cNvSpPr/>
          <p:nvPr/>
        </p:nvSpPr>
        <p:spPr>
          <a:xfrm>
            <a:off x="1547664" y="5661248"/>
            <a:ext cx="2875280" cy="368300"/>
          </a:xfrm>
          <a:prstGeom prst="rect">
            <a:avLst/>
          </a:prstGeom>
        </p:spPr>
        <p:txBody>
          <a:bodyPr wrap="none">
            <a:spAutoFit/>
          </a:bodyPr>
          <a:lstStyle/>
          <a:p>
            <a:r>
              <a:rPr lang="en-US" altLang="zh-CN" u="sng" dirty="0">
                <a:solidFill>
                  <a:srgbClr val="FF6600"/>
                </a:solidFill>
              </a:rPr>
              <a:t>mvn generate-sources site</a:t>
            </a:r>
            <a:endParaRPr lang="zh-CN" altLang="en-US" u="sng" dirty="0">
              <a:solidFill>
                <a:srgbClr val="FF6600"/>
              </a:solidFill>
            </a:endParaRPr>
          </a:p>
        </p:txBody>
      </p:sp>
      <p:sp>
        <p:nvSpPr>
          <p:cNvPr id="16" name="矩形 15"/>
          <p:cNvSpPr/>
          <p:nvPr/>
        </p:nvSpPr>
        <p:spPr>
          <a:xfrm>
            <a:off x="1619672" y="3068961"/>
            <a:ext cx="3024336" cy="306705"/>
          </a:xfrm>
          <a:prstGeom prst="rect">
            <a:avLst/>
          </a:prstGeom>
        </p:spPr>
        <p:txBody>
          <a:bodyPr wrap="square">
            <a:spAutoFit/>
          </a:bodyPr>
          <a:lstStyle/>
          <a:p>
            <a:pPr>
              <a:spcBef>
                <a:spcPct val="30000"/>
              </a:spcBef>
              <a:defRPr/>
            </a:pPr>
            <a:r>
              <a:rPr lang="en-US" altLang="zh-CN" sz="1400" dirty="0">
                <a:solidFill>
                  <a:srgbClr val="E3C96C"/>
                </a:solidFill>
              </a:rPr>
              <a:t>additional source </a:t>
            </a:r>
            <a:r>
              <a:rPr lang="en-US" altLang="zh-CN" sz="1400" dirty="0" smtClean="0">
                <a:solidFill>
                  <a:srgbClr val="E3C96C"/>
                </a:solidFill>
              </a:rPr>
              <a:t>directory is added</a:t>
            </a:r>
            <a:endParaRPr lang="zh-CN" altLang="en-US" sz="1400" dirty="0">
              <a:solidFill>
                <a:srgbClr val="E3C96C"/>
              </a:solidFill>
            </a:endParaRPr>
          </a:p>
        </p:txBody>
      </p:sp>
      <p:sp>
        <p:nvSpPr>
          <p:cNvPr id="13" name="矩形 12"/>
          <p:cNvSpPr/>
          <p:nvPr/>
        </p:nvSpPr>
        <p:spPr>
          <a:xfrm>
            <a:off x="2987824" y="1412776"/>
            <a:ext cx="3247390" cy="368300"/>
          </a:xfrm>
          <a:prstGeom prst="rect">
            <a:avLst/>
          </a:prstGeom>
          <a:solidFill>
            <a:schemeClr val="bg1">
              <a:lumMod val="85000"/>
            </a:schemeClr>
          </a:solidFill>
        </p:spPr>
        <p:txBody>
          <a:bodyPr wrap="none">
            <a:spAutoFit/>
          </a:bodyPr>
          <a:lstStyle/>
          <a:p>
            <a:r>
              <a:rPr lang="en-US" altLang="zh-CN" dirty="0" smtClean="0">
                <a:solidFill>
                  <a:srgbClr val="E3C96C"/>
                </a:solidFill>
              </a:rPr>
              <a:t>Management </a:t>
            </a:r>
            <a:r>
              <a:rPr lang="en-US" altLang="zh-CN" dirty="0">
                <a:solidFill>
                  <a:srgbClr val="E3C96C"/>
                </a:solidFill>
                <a:sym typeface="Wingdings" panose="05000000000000000000"/>
              </a:rPr>
              <a:t> use  report </a:t>
            </a:r>
            <a:endParaRPr kumimoji="1" lang="en-US" altLang="zh-CN" dirty="0">
              <a:solidFill>
                <a:srgbClr val="E3C96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p:tgtEl>
                                          <p:spTgt spid="14"/>
                                        </p:tgtEl>
                                        <p:attrNameLst>
                                          <p:attrName>ppt_x</p:attrName>
                                        </p:attrNameLst>
                                      </p:cBhvr>
                                      <p:tavLst>
                                        <p:tav tm="0">
                                          <p:val>
                                            <p:strVal val="#ppt_x+#ppt_w*1.125000"/>
                                          </p:val>
                                        </p:tav>
                                        <p:tav tm="100000">
                                          <p:val>
                                            <p:strVal val="#ppt_x"/>
                                          </p:val>
                                        </p:tav>
                                      </p:tavLst>
                                    </p:anim>
                                    <p:animEffect transition="in" filter="wipe(left)">
                                      <p:cBhvr>
                                        <p:cTn id="8" dur="500"/>
                                        <p:tgtEl>
                                          <p:spTgt spid="1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ppt_x</p:attrName>
                                        </p:attrNameLst>
                                      </p:cBhvr>
                                      <p:tavLst>
                                        <p:tav tm="0">
                                          <p:val>
                                            <p:strVal val="#ppt_x+#ppt_w*1.125000"/>
                                          </p:val>
                                        </p:tav>
                                        <p:tav tm="100000">
                                          <p:val>
                                            <p:strVal val="#ppt_x"/>
                                          </p:val>
                                        </p:tav>
                                      </p:tavLst>
                                    </p:anim>
                                    <p:animEffect transition="in" filter="wipe(left)">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快照 2015-03-08 下午12.27.34.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3528" y="2564905"/>
            <a:ext cx="4343896" cy="3574946"/>
          </a:xfrm>
          <a:prstGeom prst="rect">
            <a:avLst/>
          </a:prstGeom>
          <a:effectLst>
            <a:glow rad="101600">
              <a:srgbClr val="E3C96C">
                <a:alpha val="75000"/>
              </a:srgbClr>
            </a:glow>
          </a:effectLst>
        </p:spPr>
      </p:pic>
      <p:pic>
        <p:nvPicPr>
          <p:cNvPr id="6" name="图片 5" descr="屏幕快照 2015-03-08 下午12.28.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2564903"/>
            <a:ext cx="4274220" cy="3575165"/>
          </a:xfrm>
          <a:prstGeom prst="rect">
            <a:avLst/>
          </a:prstGeom>
          <a:effectLst>
            <a:glow rad="101600">
              <a:srgbClr val="E3C96C">
                <a:alpha val="75000"/>
              </a:srgbClr>
            </a:glow>
          </a:effectLst>
        </p:spPr>
      </p:pic>
      <p:sp>
        <p:nvSpPr>
          <p:cNvPr id="2" name="标题 1"/>
          <p:cNvSpPr>
            <a:spLocks noGrp="1"/>
          </p:cNvSpPr>
          <p:nvPr>
            <p:ph type="title"/>
          </p:nvPr>
        </p:nvSpPr>
        <p:spPr>
          <a:xfrm>
            <a:off x="1619672" y="908722"/>
            <a:ext cx="5745832" cy="465749"/>
          </a:xfrm>
        </p:spPr>
        <p:txBody>
          <a:bodyPr>
            <a:normAutofit fontScale="90000"/>
          </a:bodyPr>
          <a:lstStyle/>
          <a:p>
            <a:pPr algn="ctr"/>
            <a:r>
              <a:rPr kumimoji="1" lang="zh-CN" altLang="en-US" sz="3600" dirty="0" smtClean="0">
                <a:solidFill>
                  <a:schemeClr val="tx1"/>
                </a:solidFill>
              </a:rPr>
              <a:t>报告改善</a:t>
            </a:r>
            <a:endParaRPr kumimoji="1" lang="zh-CN" altLang="en-US" sz="3600" dirty="0" smtClean="0">
              <a:solidFill>
                <a:schemeClr val="tx1"/>
              </a:solidFill>
            </a:endParaRPr>
          </a:p>
        </p:txBody>
      </p:sp>
      <p:sp>
        <p:nvSpPr>
          <p:cNvPr id="3" name="文本占位符 2"/>
          <p:cNvSpPr>
            <a:spLocks noGrp="1"/>
          </p:cNvSpPr>
          <p:nvPr>
            <p:ph type="body" sz="half" idx="1"/>
          </p:nvPr>
        </p:nvSpPr>
        <p:spPr>
          <a:xfrm>
            <a:off x="467544" y="1628800"/>
            <a:ext cx="8352928" cy="1788200"/>
          </a:xfrm>
        </p:spPr>
        <p:txBody>
          <a:bodyPr>
            <a:normAutofit fontScale="80000"/>
          </a:bodyPr>
          <a:lstStyle/>
          <a:p>
            <a:pPr marL="355600" indent="-355600">
              <a:lnSpc>
                <a:spcPct val="140000"/>
              </a:lnSpc>
              <a:spcBef>
                <a:spcPct val="0"/>
              </a:spcBef>
              <a:buClr>
                <a:srgbClr val="0070C0"/>
              </a:buClr>
              <a:buSzPct val="80000"/>
              <a:buFont typeface="Wingdings" panose="05000000000000000000" pitchFamily="2" charset="2"/>
              <a:buChar char="p"/>
              <a:defRPr/>
            </a:pPr>
            <a:r>
              <a:rPr lang="zh-CN" altLang="en-US" kern="1200" dirty="0" smtClean="0">
                <a:ea typeface="楷体" panose="02010609060101010101" charset="-122"/>
                <a:cs typeface="楷体" panose="02010609060101010101" charset="-122"/>
              </a:rPr>
              <a:t>在</a:t>
            </a:r>
            <a:r>
              <a:rPr lang="en-US" altLang="zh-CN" kern="1200" dirty="0" smtClean="0">
                <a:ea typeface="楷体" panose="02010609060101010101" charset="-122"/>
                <a:cs typeface="楷体" panose="02010609060101010101" charset="-122"/>
              </a:rPr>
              <a:t>maven reporting</a:t>
            </a:r>
            <a:r>
              <a:rPr lang="zh-CN" altLang="en-US" kern="1200" dirty="0" smtClean="0">
                <a:ea typeface="楷体" panose="02010609060101010101" charset="-122"/>
                <a:cs typeface="楷体" panose="02010609060101010101" charset="-122"/>
              </a:rPr>
              <a:t>中增</a:t>
            </a:r>
            <a:r>
              <a:rPr lang="zh-CN" altLang="en-US" kern="1200" dirty="0">
                <a:ea typeface="楷体" panose="02010609060101010101" charset="-122"/>
                <a:cs typeface="楷体" panose="02010609060101010101" charset="-122"/>
              </a:rPr>
              <a:t>加</a:t>
            </a:r>
            <a:r>
              <a:rPr lang="en-US" altLang="zh-CN" kern="1200" dirty="0" err="1">
                <a:solidFill>
                  <a:srgbClr val="3366FF"/>
                </a:solidFill>
                <a:ea typeface="楷体" panose="02010609060101010101" charset="-122"/>
                <a:cs typeface="楷体" panose="02010609060101010101" charset="-122"/>
              </a:rPr>
              <a:t>jxr</a:t>
            </a:r>
            <a:r>
              <a:rPr lang="zh-CN" altLang="en-US" kern="1200" dirty="0" smtClean="0">
                <a:solidFill>
                  <a:srgbClr val="3366FF"/>
                </a:solidFill>
                <a:ea typeface="楷体" panose="02010609060101010101" charset="-122"/>
                <a:cs typeface="楷体" panose="02010609060101010101" charset="-122"/>
              </a:rPr>
              <a:t>插件</a:t>
            </a:r>
            <a:r>
              <a:rPr lang="zh-CN" altLang="en-US" kern="1200" dirty="0" smtClean="0">
                <a:ea typeface="楷体" panose="02010609060101010101" charset="-122"/>
                <a:cs typeface="楷体" panose="02010609060101010101" charset="-122"/>
              </a:rPr>
              <a:t>生成代码检测报告</a:t>
            </a:r>
            <a:r>
              <a:rPr lang="zh-CN" altLang="en-US" kern="1200" dirty="0">
                <a:ea typeface="楷体" panose="02010609060101010101" charset="-122"/>
                <a:cs typeface="楷体" panose="02010609060101010101" charset="-122"/>
              </a:rPr>
              <a:t>，这样在</a:t>
            </a:r>
            <a:r>
              <a:rPr lang="en-US" altLang="zh-CN" sz="1600" kern="1200" dirty="0" err="1">
                <a:ea typeface="楷体" panose="02010609060101010101" charset="-122"/>
                <a:cs typeface="楷体" panose="02010609060101010101" charset="-122"/>
              </a:rPr>
              <a:t>CheckStyle</a:t>
            </a:r>
            <a:r>
              <a:rPr lang="zh-CN" altLang="en-US" sz="1600" kern="1200" dirty="0">
                <a:ea typeface="楷体" panose="02010609060101010101" charset="-122"/>
                <a:cs typeface="楷体" panose="02010609060101010101" charset="-122"/>
              </a:rPr>
              <a:t>、</a:t>
            </a:r>
            <a:r>
              <a:rPr lang="en-US" altLang="zh-CN" sz="1600" kern="1200" dirty="0" err="1">
                <a:ea typeface="楷体" panose="02010609060101010101" charset="-122"/>
                <a:cs typeface="楷体" panose="02010609060101010101" charset="-122"/>
              </a:rPr>
              <a:t>Findbugs</a:t>
            </a:r>
            <a:r>
              <a:rPr lang="zh-CN" altLang="en-US" kern="1200" dirty="0">
                <a:ea typeface="楷体" panose="02010609060101010101" charset="-122"/>
                <a:cs typeface="楷体" panose="02010609060101010101" charset="-122"/>
              </a:rPr>
              <a:t>等报告中点击问题对应的链接就可以直接看到出错的代码</a:t>
            </a:r>
            <a:endParaRPr lang="en-US" altLang="zh-CN" kern="1200" dirty="0">
              <a:ea typeface="楷体" panose="02010609060101010101" charset="-122"/>
              <a:cs typeface="楷体" panose="02010609060101010101" charset="-122"/>
            </a:endParaRPr>
          </a:p>
          <a:p>
            <a:pPr marL="355600" indent="-355600">
              <a:lnSpc>
                <a:spcPct val="140000"/>
              </a:lnSpc>
              <a:spcBef>
                <a:spcPct val="0"/>
              </a:spcBef>
              <a:buClr>
                <a:srgbClr val="0070C0"/>
              </a:buClr>
              <a:buSzPct val="80000"/>
              <a:buFont typeface="Wingdings" panose="05000000000000000000" pitchFamily="2" charset="2"/>
              <a:buChar char="p"/>
              <a:defRPr/>
            </a:pPr>
            <a:r>
              <a:rPr lang="zh-CN" altLang="en-US" kern="1200" dirty="0">
                <a:ea typeface="楷体" panose="02010609060101010101" charset="-122"/>
                <a:cs typeface="楷体" panose="02010609060101010101" charset="-122"/>
              </a:rPr>
              <a:t>如果想要生成一个整体情况的报告，需要使用</a:t>
            </a:r>
            <a:r>
              <a:rPr lang="en-US" altLang="zh-CN" kern="1200" dirty="0">
                <a:solidFill>
                  <a:srgbClr val="3366FF"/>
                </a:solidFill>
                <a:ea typeface="楷体" panose="02010609060101010101" charset="-122"/>
                <a:cs typeface="楷体" panose="02010609060101010101" charset="-122"/>
              </a:rPr>
              <a:t>dashboard</a:t>
            </a:r>
            <a:r>
              <a:rPr lang="zh-CN" altLang="en-US" kern="1200" dirty="0">
                <a:solidFill>
                  <a:srgbClr val="3366FF"/>
                </a:solidFill>
                <a:ea typeface="楷体" panose="02010609060101010101" charset="-122"/>
                <a:cs typeface="楷体" panose="02010609060101010101" charset="-122"/>
              </a:rPr>
              <a:t>插件</a:t>
            </a:r>
            <a:r>
              <a:rPr lang="zh-CN" altLang="en-US" kern="1200" dirty="0">
                <a:ea typeface="楷体" panose="02010609060101010101" charset="-122"/>
                <a:cs typeface="楷体" panose="02010609060101010101" charset="-122"/>
              </a:rPr>
              <a:t>，</a:t>
            </a:r>
            <a:r>
              <a:rPr lang="zh-CN" altLang="en-US" kern="1200" dirty="0" smtClean="0">
                <a:ea typeface="楷体" panose="02010609060101010101" charset="-122"/>
                <a:cs typeface="楷体" panose="02010609060101010101" charset="-122"/>
              </a:rPr>
              <a:t>生成聚合报告</a:t>
            </a:r>
            <a:endParaRPr lang="en-US" altLang="zh-CN" kern="1200" dirty="0">
              <a:ea typeface="楷体" panose="02010609060101010101" charset="-122"/>
              <a:cs typeface="楷体" panose="02010609060101010101" charset="-122"/>
            </a:endParaRPr>
          </a:p>
          <a:p>
            <a:endParaRPr kumimoji="1" lang="zh-CN" altLang="en-US" dirty="0"/>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sp>
        <p:nvSpPr>
          <p:cNvPr id="8" name="矩形 7"/>
          <p:cNvSpPr/>
          <p:nvPr/>
        </p:nvSpPr>
        <p:spPr>
          <a:xfrm>
            <a:off x="2483768" y="3356993"/>
            <a:ext cx="4608512" cy="2675255"/>
          </a:xfrm>
          <a:prstGeom prst="rect">
            <a:avLst/>
          </a:prstGeom>
          <a:solidFill>
            <a:schemeClr val="bg1">
              <a:lumMod val="75000"/>
            </a:schemeClr>
          </a:solidFill>
        </p:spPr>
        <p:txBody>
          <a:bodyPr wrap="square">
            <a:spAutoFit/>
          </a:bodyPr>
          <a:lstStyle/>
          <a:p>
            <a:pPr>
              <a:lnSpc>
                <a:spcPct val="120000"/>
              </a:lnSpc>
            </a:pPr>
            <a:r>
              <a:rPr lang="en-US" altLang="zh-CN" sz="1400" dirty="0"/>
              <a:t>&lt;plugin&gt; </a:t>
            </a:r>
            <a:endParaRPr lang="en-US" altLang="zh-CN" sz="1400" dirty="0"/>
          </a:p>
          <a:p>
            <a:pPr marL="269875">
              <a:lnSpc>
                <a:spcPct val="120000"/>
              </a:lnSpc>
            </a:pPr>
            <a:r>
              <a:rPr lang="en-US" altLang="zh-CN" sz="1400" dirty="0" smtClean="0"/>
              <a:t>&lt;</a:t>
            </a:r>
            <a:r>
              <a:rPr lang="en-US" altLang="zh-CN" sz="1400" dirty="0" err="1"/>
              <a:t>groupId</a:t>
            </a:r>
            <a:r>
              <a:rPr lang="en-US" altLang="zh-CN" sz="1400" dirty="0"/>
              <a:t>&gt;</a:t>
            </a:r>
            <a:r>
              <a:rPr lang="en-US" altLang="zh-CN" sz="1400" dirty="0" err="1"/>
              <a:t>org.apache.maven.plugins</a:t>
            </a:r>
            <a:r>
              <a:rPr lang="en-US" altLang="zh-CN" sz="1400" dirty="0"/>
              <a:t>&lt;/</a:t>
            </a:r>
            <a:r>
              <a:rPr lang="en-US" altLang="zh-CN" sz="1400" dirty="0" err="1"/>
              <a:t>groupId</a:t>
            </a:r>
            <a:r>
              <a:rPr lang="en-US" altLang="zh-CN" sz="1400" dirty="0"/>
              <a:t>&gt;</a:t>
            </a:r>
            <a:endParaRPr lang="en-US" altLang="zh-CN" sz="1400" dirty="0"/>
          </a:p>
          <a:p>
            <a:pPr marL="269875">
              <a:lnSpc>
                <a:spcPct val="120000"/>
              </a:lnSpc>
            </a:pPr>
            <a:r>
              <a:rPr lang="en-US" altLang="zh-CN" sz="1400" dirty="0" smtClean="0"/>
              <a:t>&lt;</a:t>
            </a:r>
            <a:r>
              <a:rPr lang="en-US" altLang="zh-CN" sz="1400" dirty="0" err="1"/>
              <a:t>artifactId</a:t>
            </a:r>
            <a:r>
              <a:rPr lang="en-US" altLang="zh-CN" sz="1400" dirty="0"/>
              <a:t>&gt;maven-</a:t>
            </a:r>
            <a:r>
              <a:rPr lang="en-US" altLang="zh-CN" sz="1400" dirty="0" err="1"/>
              <a:t>jxr</a:t>
            </a:r>
            <a:r>
              <a:rPr lang="en-US" altLang="zh-CN" sz="1400" dirty="0"/>
              <a:t>-plugin&lt;/</a:t>
            </a:r>
            <a:r>
              <a:rPr lang="en-US" altLang="zh-CN" sz="1400" dirty="0" err="1"/>
              <a:t>artifactId</a:t>
            </a:r>
            <a:r>
              <a:rPr lang="en-US" altLang="zh-CN" sz="1400" dirty="0"/>
              <a:t>&gt;</a:t>
            </a:r>
            <a:endParaRPr lang="en-US" altLang="zh-CN" sz="1400" dirty="0"/>
          </a:p>
          <a:p>
            <a:pPr>
              <a:lnSpc>
                <a:spcPct val="120000"/>
              </a:lnSpc>
            </a:pPr>
            <a:r>
              <a:rPr lang="en-US" altLang="zh-CN" sz="1400" dirty="0" smtClean="0"/>
              <a:t>&lt;</a:t>
            </a:r>
            <a:r>
              <a:rPr lang="en-US" altLang="zh-CN" sz="1400" dirty="0"/>
              <a:t>/plugin&gt;	</a:t>
            </a:r>
            <a:endParaRPr lang="en-US" altLang="zh-CN" sz="1400" dirty="0"/>
          </a:p>
          <a:p>
            <a:pPr>
              <a:lnSpc>
                <a:spcPct val="120000"/>
              </a:lnSpc>
            </a:pPr>
            <a:endParaRPr lang="en-US" altLang="zh-CN" sz="1400" dirty="0" smtClean="0"/>
          </a:p>
          <a:p>
            <a:pPr>
              <a:lnSpc>
                <a:spcPct val="120000"/>
              </a:lnSpc>
            </a:pPr>
            <a:r>
              <a:rPr lang="en-US" altLang="zh-CN" sz="1400" dirty="0" smtClean="0"/>
              <a:t>&lt;</a:t>
            </a:r>
            <a:r>
              <a:rPr lang="en-US" altLang="zh-CN" sz="1400" dirty="0"/>
              <a:t>plugin&gt;</a:t>
            </a:r>
            <a:endParaRPr lang="en-US" altLang="zh-CN" sz="1400" dirty="0"/>
          </a:p>
          <a:p>
            <a:pPr marL="365125">
              <a:lnSpc>
                <a:spcPct val="120000"/>
              </a:lnSpc>
            </a:pPr>
            <a:r>
              <a:rPr lang="en-US" altLang="zh-CN" sz="1400" dirty="0" smtClean="0"/>
              <a:t>&lt;</a:t>
            </a:r>
            <a:r>
              <a:rPr lang="en-US" altLang="zh-CN" sz="1400" dirty="0" err="1"/>
              <a:t>groupId</a:t>
            </a:r>
            <a:r>
              <a:rPr lang="en-US" altLang="zh-CN" sz="1400" dirty="0"/>
              <a:t>&gt;</a:t>
            </a:r>
            <a:r>
              <a:rPr lang="en-US" altLang="zh-CN" sz="1400" dirty="0" err="1"/>
              <a:t>org.codehaus.mojo</a:t>
            </a:r>
            <a:r>
              <a:rPr lang="en-US" altLang="zh-CN" sz="1400" dirty="0"/>
              <a:t>&lt;/</a:t>
            </a:r>
            <a:r>
              <a:rPr lang="en-US" altLang="zh-CN" sz="1400" dirty="0" err="1"/>
              <a:t>groupId</a:t>
            </a:r>
            <a:r>
              <a:rPr lang="en-US" altLang="zh-CN" sz="1400" dirty="0"/>
              <a:t>&gt;</a:t>
            </a:r>
            <a:endParaRPr lang="en-US" altLang="zh-CN" sz="1400" dirty="0"/>
          </a:p>
          <a:p>
            <a:pPr marL="365125">
              <a:lnSpc>
                <a:spcPct val="120000"/>
              </a:lnSpc>
            </a:pPr>
            <a:r>
              <a:rPr lang="en-US" altLang="zh-CN" sz="1400" dirty="0" smtClean="0"/>
              <a:t>&lt;</a:t>
            </a:r>
            <a:r>
              <a:rPr lang="en-US" altLang="zh-CN" sz="1400" dirty="0" err="1"/>
              <a:t>artifactId</a:t>
            </a:r>
            <a:r>
              <a:rPr lang="en-US" altLang="zh-CN" sz="1400" dirty="0"/>
              <a:t>&gt;dashboard-maven-plugin&lt;/</a:t>
            </a:r>
            <a:r>
              <a:rPr lang="en-US" altLang="zh-CN" sz="1400" dirty="0" err="1"/>
              <a:t>artifactId</a:t>
            </a:r>
            <a:r>
              <a:rPr lang="en-US" altLang="zh-CN" sz="1400" dirty="0"/>
              <a:t>&gt;</a:t>
            </a:r>
            <a:endParaRPr lang="en-US" altLang="zh-CN" sz="1400" dirty="0"/>
          </a:p>
          <a:p>
            <a:pPr marL="365125">
              <a:lnSpc>
                <a:spcPct val="120000"/>
              </a:lnSpc>
            </a:pPr>
            <a:r>
              <a:rPr lang="en-US" altLang="zh-CN" sz="1400" dirty="0" smtClean="0"/>
              <a:t>&lt;</a:t>
            </a:r>
            <a:r>
              <a:rPr lang="en-US" altLang="zh-CN" sz="1400" dirty="0"/>
              <a:t>version&gt;</a:t>
            </a:r>
            <a:r>
              <a:rPr lang="en-US" altLang="zh-CN" sz="1400" dirty="0" smtClean="0"/>
              <a:t>1.0.0&lt;</a:t>
            </a:r>
            <a:r>
              <a:rPr lang="en-US" altLang="zh-CN" sz="1400" dirty="0"/>
              <a:t>/version&gt;</a:t>
            </a:r>
            <a:endParaRPr lang="en-US" altLang="zh-CN" sz="1400" dirty="0"/>
          </a:p>
          <a:p>
            <a:pPr>
              <a:lnSpc>
                <a:spcPct val="120000"/>
              </a:lnSpc>
            </a:pPr>
            <a:r>
              <a:rPr lang="en-US" altLang="zh-CN" sz="1400" dirty="0" smtClean="0"/>
              <a:t>&lt;</a:t>
            </a:r>
            <a:r>
              <a:rPr lang="en-US" altLang="zh-CN" sz="1400" dirty="0"/>
              <a:t>/plugin&gt;</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p:tgtEl>
                                          <p:spTgt spid="6"/>
                                        </p:tgtEl>
                                        <p:attrNameLst>
                                          <p:attrName>ppt_y</p:attrName>
                                        </p:attrNameLst>
                                      </p:cBhvr>
                                      <p:tavLst>
                                        <p:tav tm="0">
                                          <p:val>
                                            <p:strVal val="#ppt_y-#ppt_h*1.125000"/>
                                          </p:val>
                                        </p:tav>
                                        <p:tav tm="100000">
                                          <p:val>
                                            <p:strVal val="#ppt_y"/>
                                          </p:val>
                                        </p:tav>
                                      </p:tavLst>
                                    </p:anim>
                                    <p:animEffect transition="in" filter="wipe(down)">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par>
                          <p:cTn id="21" fill="hold">
                            <p:stCondLst>
                              <p:cond delay="0"/>
                            </p:stCondLst>
                            <p:childTnLst>
                              <p:par>
                                <p:cTn id="22" presetID="12" presetClass="entr" presetSubtype="1" fill="hold" nodeType="after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 calcmode="lin" valueType="num">
                                      <p:cBhvr additive="base">
                                        <p:cTn id="24"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down)">
                                      <p:cBhvr>
                                        <p:cTn id="25" dur="500"/>
                                        <p:tgtEl>
                                          <p:spTgt spid="3">
                                            <p:txEl>
                                              <p:pRg st="1" end="1"/>
                                            </p:txEl>
                                          </p:spTgt>
                                        </p:tgtEl>
                                      </p:cBhvr>
                                    </p:animEffect>
                                  </p:childTnLst>
                                </p:cTn>
                              </p:par>
                            </p:childTnLst>
                          </p:cTn>
                        </p:par>
                        <p:par>
                          <p:cTn id="26" fill="hold">
                            <p:stCondLst>
                              <p:cond delay="500"/>
                            </p:stCondLst>
                            <p:childTnLst>
                              <p:par>
                                <p:cTn id="27" presetID="12"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additive="base">
                                        <p:cTn id="29" dur="500"/>
                                        <p:tgtEl>
                                          <p:spTgt spid="8"/>
                                        </p:tgtEl>
                                        <p:attrNameLst>
                                          <p:attrName>ppt_y</p:attrName>
                                        </p:attrNameLst>
                                      </p:cBhvr>
                                      <p:tavLst>
                                        <p:tav tm="0">
                                          <p:val>
                                            <p:strVal val="#ppt_y-#ppt_h*1.125000"/>
                                          </p:val>
                                        </p:tav>
                                        <p:tav tm="100000">
                                          <p:val>
                                            <p:strVal val="#ppt_y"/>
                                          </p:val>
                                        </p:tav>
                                      </p:tavLst>
                                    </p:anim>
                                    <p:animEffect transition="in" filter="wipe(down)">
                                      <p:cBhvr>
                                        <p:cTn id="3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968729"/>
            <a:ext cx="6105872" cy="465749"/>
          </a:xfrm>
        </p:spPr>
        <p:txBody>
          <a:bodyPr>
            <a:normAutofit fontScale="90000"/>
          </a:bodyPr>
          <a:lstStyle/>
          <a:p>
            <a:pPr algn="ctr"/>
            <a:r>
              <a:rPr kumimoji="1" lang="zh-CN" altLang="en-US" dirty="0" smtClean="0">
                <a:solidFill>
                  <a:schemeClr val="tx1"/>
                </a:solidFill>
              </a:rPr>
              <a:t>自动静态测试</a:t>
            </a:r>
            <a:r>
              <a:rPr kumimoji="1" lang="en-US" altLang="zh-CN" dirty="0" smtClean="0">
                <a:solidFill>
                  <a:schemeClr val="tx1"/>
                </a:solidFill>
              </a:rPr>
              <a:t> – </a:t>
            </a:r>
            <a:r>
              <a:rPr kumimoji="1" lang="zh-CN" altLang="en-US" sz="3600" dirty="0" smtClean="0">
                <a:solidFill>
                  <a:schemeClr val="tx1"/>
                </a:solidFill>
              </a:rPr>
              <a:t>与</a:t>
            </a:r>
            <a:r>
              <a:rPr kumimoji="1" lang="en-US" altLang="zh-CN" sz="3600" dirty="0" smtClean="0">
                <a:solidFill>
                  <a:schemeClr val="tx1"/>
                </a:solidFill>
              </a:rPr>
              <a:t>CI</a:t>
            </a:r>
            <a:r>
              <a:rPr kumimoji="1" lang="zh-CN" altLang="en-US" sz="3600" dirty="0" smtClean="0">
                <a:solidFill>
                  <a:schemeClr val="tx1"/>
                </a:solidFill>
              </a:rPr>
              <a:t>集成</a:t>
            </a:r>
            <a:r>
              <a:rPr kumimoji="1" lang="en-US" altLang="zh-CN" sz="3600" dirty="0" smtClean="0">
                <a:solidFill>
                  <a:schemeClr val="tx1"/>
                </a:solidFill>
              </a:rPr>
              <a:t> </a:t>
            </a:r>
            <a:r>
              <a:rPr kumimoji="1" lang="en-US" altLang="zh-CN" dirty="0" smtClean="0">
                <a:solidFill>
                  <a:schemeClr val="tx1"/>
                </a:solidFill>
              </a:rPr>
              <a:t>–</a:t>
            </a:r>
            <a:r>
              <a:rPr kumimoji="1" lang="zh-CN" altLang="en-US" dirty="0" smtClean="0">
                <a:solidFill>
                  <a:schemeClr val="tx1"/>
                </a:solidFill>
              </a:rPr>
              <a:t>插件</a:t>
            </a:r>
            <a:endParaRPr kumimoji="1" lang="zh-CN" altLang="en-US"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pic>
        <p:nvPicPr>
          <p:cNvPr id="3" name="图片 2" descr="屏幕快照 2015-02-20 下午8.57.1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87624" y="2276872"/>
            <a:ext cx="7200800" cy="3743242"/>
          </a:xfrm>
          <a:prstGeom prst="rect">
            <a:avLst/>
          </a:prstGeom>
        </p:spPr>
      </p:pic>
      <p:sp>
        <p:nvSpPr>
          <p:cNvPr id="6" name="文本框 5"/>
          <p:cNvSpPr txBox="1"/>
          <p:nvPr/>
        </p:nvSpPr>
        <p:spPr>
          <a:xfrm>
            <a:off x="611560" y="1700808"/>
            <a:ext cx="7942580" cy="398780"/>
          </a:xfrm>
          <a:prstGeom prst="rect">
            <a:avLst/>
          </a:prstGeom>
          <a:noFill/>
        </p:spPr>
        <p:txBody>
          <a:bodyPr wrap="none" rtlCol="0">
            <a:spAutoFit/>
          </a:bodyPr>
          <a:lstStyle/>
          <a:p>
            <a:r>
              <a:rPr kumimoji="1" lang="zh-CN" altLang="en-US" sz="2000" i="0" dirty="0" smtClean="0">
                <a:solidFill>
                  <a:srgbClr val="FF6600"/>
                </a:solidFill>
              </a:rPr>
              <a:t>将静态测试工具和</a:t>
            </a:r>
            <a:r>
              <a:rPr kumimoji="1" lang="en-US" altLang="zh-CN" sz="2000" i="0" dirty="0" smtClean="0">
                <a:solidFill>
                  <a:srgbClr val="FF6600"/>
                </a:solidFill>
              </a:rPr>
              <a:t>CI</a:t>
            </a:r>
            <a:r>
              <a:rPr kumimoji="1" lang="zh-CN" altLang="en-US" sz="2000" i="0" dirty="0" smtClean="0">
                <a:solidFill>
                  <a:srgbClr val="FF6600"/>
                </a:solidFill>
              </a:rPr>
              <a:t>框架集成，在</a:t>
            </a:r>
            <a:r>
              <a:rPr kumimoji="1" lang="en-US" altLang="zh-CN" sz="2000" i="0" dirty="0" smtClean="0">
                <a:solidFill>
                  <a:srgbClr val="FF6600"/>
                </a:solidFill>
              </a:rPr>
              <a:t>build</a:t>
            </a:r>
            <a:r>
              <a:rPr kumimoji="1" lang="zh-CN" altLang="en-US" sz="2000" i="0" dirty="0" smtClean="0">
                <a:solidFill>
                  <a:srgbClr val="FF6600"/>
                </a:solidFill>
              </a:rPr>
              <a:t>时增加</a:t>
            </a:r>
            <a:r>
              <a:rPr kumimoji="1" lang="en-US" altLang="zh-CN" sz="2000" i="0" dirty="0" smtClean="0">
                <a:solidFill>
                  <a:srgbClr val="FF6600"/>
                </a:solidFill>
              </a:rPr>
              <a:t>test lifecycle phase</a:t>
            </a:r>
            <a:r>
              <a:rPr kumimoji="1" lang="zh-CN" altLang="en-US" sz="2000" i="0" dirty="0" smtClean="0">
                <a:solidFill>
                  <a:srgbClr val="FF6600"/>
                </a:solidFill>
              </a:rPr>
              <a:t>完成</a:t>
            </a:r>
            <a:endParaRPr kumimoji="1" lang="zh-CN" altLang="en-US" sz="2000" i="0" dirty="0">
              <a:solidFill>
                <a:srgbClr val="FF6600"/>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968729"/>
            <a:ext cx="6105872" cy="465749"/>
          </a:xfrm>
        </p:spPr>
        <p:txBody>
          <a:bodyPr>
            <a:normAutofit fontScale="90000"/>
          </a:bodyPr>
          <a:lstStyle/>
          <a:p>
            <a:pPr algn="ctr"/>
            <a:r>
              <a:rPr kumimoji="1" lang="zh-CN" altLang="en-US" dirty="0" smtClean="0">
                <a:solidFill>
                  <a:schemeClr val="tx1"/>
                </a:solidFill>
              </a:rPr>
              <a:t>自动静态测试</a:t>
            </a:r>
            <a:r>
              <a:rPr kumimoji="1" lang="en-US" altLang="zh-CN" dirty="0" smtClean="0">
                <a:solidFill>
                  <a:schemeClr val="tx1"/>
                </a:solidFill>
              </a:rPr>
              <a:t> – </a:t>
            </a:r>
            <a:r>
              <a:rPr kumimoji="1" lang="zh-CN" altLang="en-US" sz="3600" dirty="0" smtClean="0">
                <a:solidFill>
                  <a:schemeClr val="tx1"/>
                </a:solidFill>
              </a:rPr>
              <a:t>与</a:t>
            </a:r>
            <a:r>
              <a:rPr kumimoji="1" lang="en-US" altLang="zh-CN" sz="3600" dirty="0" smtClean="0">
                <a:solidFill>
                  <a:schemeClr val="tx1"/>
                </a:solidFill>
              </a:rPr>
              <a:t>CI</a:t>
            </a:r>
            <a:r>
              <a:rPr kumimoji="1" lang="zh-CN" altLang="en-US" sz="3600" dirty="0" smtClean="0">
                <a:solidFill>
                  <a:schemeClr val="tx1"/>
                </a:solidFill>
              </a:rPr>
              <a:t>集成</a:t>
            </a:r>
            <a:r>
              <a:rPr kumimoji="1" lang="en-US" altLang="zh-CN" dirty="0" smtClean="0">
                <a:solidFill>
                  <a:schemeClr val="tx1"/>
                </a:solidFill>
              </a:rPr>
              <a:t>-</a:t>
            </a:r>
            <a:r>
              <a:rPr kumimoji="1" lang="zh-CN" altLang="en-US" dirty="0" smtClean="0">
                <a:solidFill>
                  <a:schemeClr val="tx1"/>
                </a:solidFill>
              </a:rPr>
              <a:t>设置</a:t>
            </a:r>
            <a:endParaRPr kumimoji="1" lang="zh-CN" altLang="en-US"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pic>
        <p:nvPicPr>
          <p:cNvPr id="5" name="图片 4" descr="屏幕快照 2015-02-21 下午8.16.12.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504" y="1628800"/>
            <a:ext cx="3238500" cy="1756833"/>
          </a:xfrm>
          <a:prstGeom prst="rect">
            <a:avLst/>
          </a:prstGeom>
        </p:spPr>
      </p:pic>
      <p:sp>
        <p:nvSpPr>
          <p:cNvPr id="9" name="圆角矩形 8"/>
          <p:cNvSpPr/>
          <p:nvPr/>
        </p:nvSpPr>
        <p:spPr>
          <a:xfrm>
            <a:off x="251520" y="2168860"/>
            <a:ext cx="2952328" cy="300033"/>
          </a:xfrm>
          <a:prstGeom prst="round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 name="组 10"/>
          <p:cNvGrpSpPr/>
          <p:nvPr/>
        </p:nvGrpSpPr>
        <p:grpSpPr>
          <a:xfrm>
            <a:off x="2267744" y="2403428"/>
            <a:ext cx="6851988" cy="3883073"/>
            <a:chOff x="2267744" y="2198312"/>
            <a:chExt cx="6851988" cy="4659688"/>
          </a:xfrm>
        </p:grpSpPr>
        <p:pic>
          <p:nvPicPr>
            <p:cNvPr id="4" name="图片 3" descr="屏幕快照 2015-02-21 下午8.20.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5484" y="2198312"/>
              <a:ext cx="6804248" cy="4659688"/>
            </a:xfrm>
            <a:prstGeom prst="rect">
              <a:avLst/>
            </a:prstGeom>
          </p:spPr>
        </p:pic>
        <p:sp>
          <p:nvSpPr>
            <p:cNvPr id="10" name="圆角矩形 9"/>
            <p:cNvSpPr/>
            <p:nvPr/>
          </p:nvSpPr>
          <p:spPr>
            <a:xfrm>
              <a:off x="2267744" y="2204864"/>
              <a:ext cx="1944216" cy="216024"/>
            </a:xfrm>
            <a:prstGeom prst="roundRect">
              <a:avLst/>
            </a:prstGeom>
            <a:solidFill>
              <a:srgbClr val="FFFF00">
                <a:alpha val="40000"/>
              </a:srgbClr>
            </a:solidFill>
            <a:ln>
              <a:solidFill>
                <a:srgbClr val="FF669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down)">
                                      <p:cBhvr>
                                        <p:cTn id="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788707"/>
            <a:ext cx="5976664" cy="720080"/>
          </a:xfrm>
        </p:spPr>
        <p:txBody>
          <a:bodyPr>
            <a:normAutofit fontScale="90000"/>
          </a:bodyPr>
          <a:lstStyle/>
          <a:p>
            <a:pPr algn="ctr"/>
            <a:r>
              <a:rPr lang="zh-CN" altLang="en-US" dirty="0" smtClean="0">
                <a:solidFill>
                  <a:schemeClr val="tx1"/>
                </a:solidFill>
              </a:rPr>
              <a:t>示例：</a:t>
            </a:r>
            <a:r>
              <a:rPr lang="en-US" altLang="zh-CN" dirty="0" smtClean="0">
                <a:solidFill>
                  <a:schemeClr val="tx1"/>
                </a:solidFill>
              </a:rPr>
              <a:t>Jenkins Analysis Collector &amp; Dashboard view</a:t>
            </a:r>
            <a:r>
              <a:rPr lang="en-US" altLang="zh-CN" dirty="0" smtClean="0">
                <a:solidFill>
                  <a:srgbClr val="FFFF00"/>
                </a:solidFill>
              </a:rPr>
              <a:t> </a:t>
            </a:r>
            <a:endParaRPr kumimoji="1" lang="zh-CN" altLang="en-US" dirty="0">
              <a:solidFill>
                <a:srgbClr val="FFFF00"/>
              </a:solidFill>
            </a:endParaRPr>
          </a:p>
        </p:txBody>
      </p:sp>
      <p:sp>
        <p:nvSpPr>
          <p:cNvPr id="7" name="幻灯片编号占位符 6"/>
          <p:cNvSpPr>
            <a:spLocks noGrp="1"/>
          </p:cNvSpPr>
          <p:nvPr>
            <p:ph type="sldNum" sz="quarter" idx="12"/>
          </p:nvPr>
        </p:nvSpPr>
        <p:spPr>
          <a:xfrm>
            <a:off x="0" y="6044660"/>
            <a:ext cx="9144000" cy="223572"/>
          </a:xfrm>
        </p:spPr>
        <p:txBody>
          <a:bodyPr>
            <a:normAutofit lnSpcReduction="10000"/>
          </a:bodyPr>
          <a:lstStyle/>
          <a:p>
            <a:pPr>
              <a:defRPr/>
            </a:pPr>
            <a:fld id="{12A9E9E3-C77F-40E5-B5BC-105AAD5E3CC6}" type="slidenum">
              <a:rPr lang="zh-CN" altLang="en-US" smtClean="0"/>
            </a:fld>
            <a:endParaRPr lang="en-US" altLang="zh-CN" dirty="0"/>
          </a:p>
        </p:txBody>
      </p:sp>
      <p:pic>
        <p:nvPicPr>
          <p:cNvPr id="9" name="图片 8"/>
          <p:cNvPicPr>
            <a:picLocks noChangeAspect="1"/>
          </p:cNvPicPr>
          <p:nvPr/>
        </p:nvPicPr>
        <p:blipFill>
          <a:blip r:embed="rId1"/>
          <a:stretch>
            <a:fillRect/>
          </a:stretch>
        </p:blipFill>
        <p:spPr>
          <a:xfrm>
            <a:off x="395536" y="3861048"/>
            <a:ext cx="7185912" cy="2314780"/>
          </a:xfrm>
          <a:prstGeom prst="rect">
            <a:avLst/>
          </a:prstGeom>
        </p:spPr>
      </p:pic>
      <p:pic>
        <p:nvPicPr>
          <p:cNvPr id="10" name="图片 9"/>
          <p:cNvPicPr>
            <a:picLocks noChangeAspect="1"/>
          </p:cNvPicPr>
          <p:nvPr/>
        </p:nvPicPr>
        <p:blipFill>
          <a:blip r:embed="rId2"/>
          <a:stretch>
            <a:fillRect/>
          </a:stretch>
        </p:blipFill>
        <p:spPr>
          <a:xfrm>
            <a:off x="3635896" y="2204865"/>
            <a:ext cx="5385712" cy="2055699"/>
          </a:xfrm>
          <a:prstGeom prst="rect">
            <a:avLst/>
          </a:prstGeom>
        </p:spPr>
      </p:pic>
      <p:pic>
        <p:nvPicPr>
          <p:cNvPr id="11" name="图片 10"/>
          <p:cNvPicPr>
            <a:picLocks noChangeAspect="1"/>
          </p:cNvPicPr>
          <p:nvPr/>
        </p:nvPicPr>
        <p:blipFill>
          <a:blip r:embed="rId3"/>
          <a:stretch>
            <a:fillRect/>
          </a:stretch>
        </p:blipFill>
        <p:spPr>
          <a:xfrm>
            <a:off x="1043608" y="1844825"/>
            <a:ext cx="2376264" cy="1871284"/>
          </a:xfrm>
          <a:prstGeom prst="rect">
            <a:avLst/>
          </a:prstGeom>
        </p:spPr>
      </p:pic>
      <p:sp>
        <p:nvSpPr>
          <p:cNvPr id="12" name="矩形 11"/>
          <p:cNvSpPr/>
          <p:nvPr/>
        </p:nvSpPr>
        <p:spPr>
          <a:xfrm>
            <a:off x="5018938" y="1662145"/>
            <a:ext cx="2673985" cy="306705"/>
          </a:xfrm>
          <a:prstGeom prst="rect">
            <a:avLst/>
          </a:prstGeom>
        </p:spPr>
        <p:txBody>
          <a:bodyPr wrap="none">
            <a:spAutoFit/>
          </a:bodyPr>
          <a:lstStyle/>
          <a:p>
            <a:r>
              <a:rPr lang="en-US" altLang="zh-CN" sz="1400" dirty="0" smtClean="0">
                <a:solidFill>
                  <a:schemeClr val="bg1">
                    <a:lumMod val="65000"/>
                  </a:schemeClr>
                </a:solidFill>
              </a:rPr>
              <a:t>From: </a:t>
            </a:r>
            <a:r>
              <a:rPr lang="en-US" altLang="zh-CN" sz="1400" dirty="0" smtClean="0">
                <a:solidFill>
                  <a:schemeClr val="bg1">
                    <a:lumMod val="65000"/>
                  </a:schemeClr>
                </a:solidFill>
                <a:hlinkClick r:id="rId4"/>
              </a:rPr>
              <a:t>https</a:t>
            </a:r>
            <a:r>
              <a:rPr lang="en-US" altLang="zh-CN" sz="1400" dirty="0">
                <a:solidFill>
                  <a:schemeClr val="bg1">
                    <a:lumMod val="65000"/>
                  </a:schemeClr>
                </a:solidFill>
                <a:hlinkClick r:id="rId4"/>
              </a:rPr>
              <a:t>://wiki.jenkins-</a:t>
            </a:r>
            <a:r>
              <a:rPr lang="en-US" altLang="zh-CN" sz="1400" dirty="0" smtClean="0">
                <a:solidFill>
                  <a:schemeClr val="bg1">
                    <a:lumMod val="65000"/>
                  </a:schemeClr>
                </a:solidFill>
                <a:hlinkClick r:id="rId4"/>
              </a:rPr>
              <a:t>ci.org</a:t>
            </a:r>
            <a:r>
              <a:rPr lang="en-US" altLang="zh-CN" sz="1400" dirty="0" smtClean="0">
                <a:solidFill>
                  <a:schemeClr val="bg1">
                    <a:lumMod val="65000"/>
                  </a:schemeClr>
                </a:solidFill>
              </a:rPr>
              <a:t> </a:t>
            </a:r>
            <a:endParaRPr lang="zh-CN" altLang="en-US" sz="1400"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ppt_y</p:attrName>
                                        </p:attrNameLst>
                                      </p:cBhvr>
                                      <p:tavLst>
                                        <p:tav tm="0">
                                          <p:val>
                                            <p:strVal val="#ppt_y-#ppt_h*1.125000"/>
                                          </p:val>
                                        </p:tav>
                                        <p:tav tm="100000">
                                          <p:val>
                                            <p:strVal val="#ppt_y"/>
                                          </p:val>
                                        </p:tav>
                                      </p:tavLst>
                                    </p:anim>
                                    <p:animEffect transition="in" filter="wipe(down)">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788707"/>
            <a:ext cx="5976664" cy="720080"/>
          </a:xfrm>
        </p:spPr>
        <p:txBody>
          <a:bodyPr/>
          <a:lstStyle/>
          <a:p>
            <a:pPr algn="ctr"/>
            <a:r>
              <a:rPr lang="zh-CN" altLang="en-US" dirty="0" smtClean="0">
                <a:solidFill>
                  <a:schemeClr val="tx1"/>
                </a:solidFill>
              </a:rPr>
              <a:t>示例：</a:t>
            </a:r>
            <a:r>
              <a:rPr lang="en-US" altLang="zh-CN" dirty="0" smtClean="0">
                <a:solidFill>
                  <a:schemeClr val="tx1"/>
                </a:solidFill>
              </a:rPr>
              <a:t>Jenkins Analysis Core </a:t>
            </a:r>
            <a:endParaRPr kumimoji="1" lang="en-US" altLang="zh-CN"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pic>
        <p:nvPicPr>
          <p:cNvPr id="3" name="图片 2"/>
          <p:cNvPicPr>
            <a:picLocks noChangeAspect="1"/>
          </p:cNvPicPr>
          <p:nvPr/>
        </p:nvPicPr>
        <p:blipFill>
          <a:blip r:embed="rId1"/>
          <a:stretch>
            <a:fillRect/>
          </a:stretch>
        </p:blipFill>
        <p:spPr>
          <a:xfrm>
            <a:off x="251520" y="1688807"/>
            <a:ext cx="6502400" cy="2243667"/>
          </a:xfrm>
          <a:prstGeom prst="rect">
            <a:avLst/>
          </a:prstGeom>
        </p:spPr>
      </p:pic>
      <p:sp>
        <p:nvSpPr>
          <p:cNvPr id="5" name="矩形 4"/>
          <p:cNvSpPr/>
          <p:nvPr/>
        </p:nvSpPr>
        <p:spPr>
          <a:xfrm>
            <a:off x="1547664" y="1688809"/>
            <a:ext cx="4608512" cy="275590"/>
          </a:xfrm>
          <a:prstGeom prst="rect">
            <a:avLst/>
          </a:prstGeom>
        </p:spPr>
        <p:txBody>
          <a:bodyPr wrap="square">
            <a:spAutoFit/>
          </a:bodyPr>
          <a:lstStyle/>
          <a:p>
            <a:r>
              <a:rPr lang="en-US" altLang="zh-CN" sz="1200" dirty="0"/>
              <a:t>Total </a:t>
            </a:r>
            <a:r>
              <a:rPr lang="en-US" altLang="zh-CN" sz="1200" dirty="0" smtClean="0"/>
              <a:t>warnings-Number/build of </a:t>
            </a:r>
            <a:r>
              <a:rPr lang="en-US" altLang="zh-CN" sz="1200" dirty="0"/>
              <a:t>the priorities</a:t>
            </a:r>
            <a:r>
              <a:rPr lang="en-US" altLang="zh-CN" sz="1200" dirty="0">
                <a:solidFill>
                  <a:schemeClr val="accent1">
                    <a:lumMod val="75000"/>
                  </a:schemeClr>
                </a:solidFill>
              </a:rPr>
              <a:t> low</a:t>
            </a:r>
            <a:r>
              <a:rPr lang="en-US" altLang="zh-CN" sz="1200" dirty="0">
                <a:solidFill>
                  <a:srgbClr val="FFFF00"/>
                </a:solidFill>
              </a:rPr>
              <a:t>, </a:t>
            </a:r>
            <a:r>
              <a:rPr lang="en-US" altLang="zh-CN" sz="1200" dirty="0">
                <a:solidFill>
                  <a:srgbClr val="FFBC15"/>
                </a:solidFill>
              </a:rPr>
              <a:t>normal</a:t>
            </a:r>
            <a:r>
              <a:rPr lang="en-US" altLang="zh-CN" sz="1200" dirty="0" smtClean="0"/>
              <a:t>, </a:t>
            </a:r>
            <a:r>
              <a:rPr lang="en-US" altLang="zh-CN" sz="1200" dirty="0">
                <a:solidFill>
                  <a:srgbClr val="FF0000"/>
                </a:solidFill>
              </a:rPr>
              <a:t>high</a:t>
            </a:r>
            <a:endParaRPr lang="zh-CN" altLang="en-US" sz="1200" dirty="0">
              <a:solidFill>
                <a:srgbClr val="FF0000"/>
              </a:solidFill>
            </a:endParaRPr>
          </a:p>
        </p:txBody>
      </p:sp>
      <p:grpSp>
        <p:nvGrpSpPr>
          <p:cNvPr id="8" name="组 7"/>
          <p:cNvGrpSpPr/>
          <p:nvPr/>
        </p:nvGrpSpPr>
        <p:grpSpPr>
          <a:xfrm>
            <a:off x="1763688" y="2996952"/>
            <a:ext cx="6388100" cy="2243667"/>
            <a:chOff x="1475656" y="2852936"/>
            <a:chExt cx="6388100" cy="2692400"/>
          </a:xfrm>
        </p:grpSpPr>
        <p:pic>
          <p:nvPicPr>
            <p:cNvPr id="4" name="图片 3"/>
            <p:cNvPicPr>
              <a:picLocks noChangeAspect="1"/>
            </p:cNvPicPr>
            <p:nvPr/>
          </p:nvPicPr>
          <p:blipFill>
            <a:blip r:embed="rId2"/>
            <a:stretch>
              <a:fillRect/>
            </a:stretch>
          </p:blipFill>
          <p:spPr>
            <a:xfrm>
              <a:off x="1475656" y="2852936"/>
              <a:ext cx="6388100" cy="2692400"/>
            </a:xfrm>
            <a:prstGeom prst="rect">
              <a:avLst/>
            </a:prstGeom>
          </p:spPr>
        </p:pic>
        <p:sp>
          <p:nvSpPr>
            <p:cNvPr id="6" name="矩形 5"/>
            <p:cNvSpPr/>
            <p:nvPr/>
          </p:nvSpPr>
          <p:spPr>
            <a:xfrm>
              <a:off x="1979712" y="3105835"/>
              <a:ext cx="3168352" cy="330708"/>
            </a:xfrm>
            <a:prstGeom prst="rect">
              <a:avLst/>
            </a:prstGeom>
          </p:spPr>
          <p:txBody>
            <a:bodyPr wrap="square">
              <a:spAutoFit/>
            </a:bodyPr>
            <a:lstStyle/>
            <a:p>
              <a:r>
                <a:rPr lang="en-US" altLang="zh-CN" sz="1200" dirty="0"/>
                <a:t>warnings per build, </a:t>
              </a:r>
              <a:r>
                <a:rPr lang="en-US" altLang="zh-CN" sz="1200" dirty="0">
                  <a:solidFill>
                    <a:srgbClr val="3366FF"/>
                  </a:solidFill>
                </a:rPr>
                <a:t>fixed in blue</a:t>
              </a:r>
              <a:r>
                <a:rPr lang="en-US" altLang="zh-CN" sz="1200" dirty="0"/>
                <a:t>, </a:t>
              </a:r>
              <a:r>
                <a:rPr lang="en-US" altLang="zh-CN" sz="1200" dirty="0" smtClean="0">
                  <a:solidFill>
                    <a:srgbClr val="FF0000"/>
                  </a:solidFill>
                </a:rPr>
                <a:t>new </a:t>
              </a:r>
              <a:r>
                <a:rPr lang="en-US" altLang="zh-CN" sz="1200" dirty="0">
                  <a:solidFill>
                    <a:srgbClr val="FF0000"/>
                  </a:solidFill>
                </a:rPr>
                <a:t>in red</a:t>
              </a:r>
              <a:r>
                <a:rPr lang="en-US" altLang="zh-CN" sz="1200" dirty="0"/>
                <a:t>.</a:t>
              </a:r>
              <a:endParaRPr lang="zh-CN" altLang="en-US" sz="1200" dirty="0"/>
            </a:p>
          </p:txBody>
        </p:sp>
      </p:grpSp>
      <p:grpSp>
        <p:nvGrpSpPr>
          <p:cNvPr id="14" name="组 13"/>
          <p:cNvGrpSpPr/>
          <p:nvPr/>
        </p:nvGrpSpPr>
        <p:grpSpPr>
          <a:xfrm>
            <a:off x="2987824" y="4029068"/>
            <a:ext cx="6028060" cy="2123653"/>
            <a:chOff x="2627784" y="4005064"/>
            <a:chExt cx="6388100" cy="2692400"/>
          </a:xfrm>
        </p:grpSpPr>
        <p:pic>
          <p:nvPicPr>
            <p:cNvPr id="12" name="图片 11"/>
            <p:cNvPicPr>
              <a:picLocks noChangeAspect="1"/>
            </p:cNvPicPr>
            <p:nvPr/>
          </p:nvPicPr>
          <p:blipFill>
            <a:blip r:embed="rId3"/>
            <a:stretch>
              <a:fillRect/>
            </a:stretch>
          </p:blipFill>
          <p:spPr>
            <a:xfrm>
              <a:off x="2627784" y="4005064"/>
              <a:ext cx="6388100" cy="2692400"/>
            </a:xfrm>
            <a:prstGeom prst="rect">
              <a:avLst/>
            </a:prstGeom>
          </p:spPr>
        </p:pic>
        <p:sp>
          <p:nvSpPr>
            <p:cNvPr id="13" name="矩形 12"/>
            <p:cNvSpPr/>
            <p:nvPr/>
          </p:nvSpPr>
          <p:spPr>
            <a:xfrm>
              <a:off x="3275856" y="4005064"/>
              <a:ext cx="3888432" cy="661762"/>
            </a:xfrm>
            <a:prstGeom prst="rect">
              <a:avLst/>
            </a:prstGeom>
          </p:spPr>
          <p:txBody>
            <a:bodyPr wrap="square">
              <a:spAutoFit/>
            </a:bodyPr>
            <a:lstStyle/>
            <a:p>
              <a:r>
                <a:rPr lang="en-US" altLang="zh-CN" sz="1400" dirty="0"/>
                <a:t>new and fixed warnings per build (</a:t>
              </a:r>
              <a:r>
                <a:rPr lang="en-US" altLang="zh-CN" sz="1400" dirty="0">
                  <a:solidFill>
                    <a:srgbClr val="3366FF"/>
                  </a:solidFill>
                </a:rPr>
                <a:t>cumulative</a:t>
              </a:r>
              <a:r>
                <a:rPr lang="en-US" altLang="zh-CN" sz="1400" dirty="0"/>
                <a:t>)</a:t>
              </a:r>
              <a:endParaRPr lang="zh-CN" altLang="en-US" sz="1400" dirty="0"/>
            </a:p>
          </p:txBody>
        </p:sp>
      </p:grpSp>
      <p:sp>
        <p:nvSpPr>
          <p:cNvPr id="15" name="矩形 14"/>
          <p:cNvSpPr/>
          <p:nvPr/>
        </p:nvSpPr>
        <p:spPr>
          <a:xfrm>
            <a:off x="251524" y="5769262"/>
            <a:ext cx="2673985" cy="306705"/>
          </a:xfrm>
          <a:prstGeom prst="rect">
            <a:avLst/>
          </a:prstGeom>
        </p:spPr>
        <p:txBody>
          <a:bodyPr wrap="none">
            <a:spAutoFit/>
          </a:bodyPr>
          <a:lstStyle/>
          <a:p>
            <a:r>
              <a:rPr lang="en-US" altLang="zh-CN" sz="1400" dirty="0" smtClean="0">
                <a:solidFill>
                  <a:schemeClr val="bg1">
                    <a:lumMod val="65000"/>
                  </a:schemeClr>
                </a:solidFill>
              </a:rPr>
              <a:t>From: </a:t>
            </a:r>
            <a:r>
              <a:rPr lang="en-US" altLang="zh-CN" sz="1400" dirty="0" smtClean="0">
                <a:solidFill>
                  <a:schemeClr val="bg1">
                    <a:lumMod val="65000"/>
                  </a:schemeClr>
                </a:solidFill>
                <a:hlinkClick r:id="rId4"/>
              </a:rPr>
              <a:t>https</a:t>
            </a:r>
            <a:r>
              <a:rPr lang="en-US" altLang="zh-CN" sz="1400" dirty="0">
                <a:solidFill>
                  <a:schemeClr val="bg1">
                    <a:lumMod val="65000"/>
                  </a:schemeClr>
                </a:solidFill>
                <a:hlinkClick r:id="rId4"/>
              </a:rPr>
              <a:t>://wiki.jenkins-</a:t>
            </a:r>
            <a:r>
              <a:rPr lang="en-US" altLang="zh-CN" sz="1400" dirty="0" smtClean="0">
                <a:solidFill>
                  <a:schemeClr val="bg1">
                    <a:lumMod val="65000"/>
                  </a:schemeClr>
                </a:solidFill>
                <a:hlinkClick r:id="rId4"/>
              </a:rPr>
              <a:t>ci.org</a:t>
            </a:r>
            <a:r>
              <a:rPr lang="en-US" altLang="zh-CN" sz="1400" dirty="0" smtClean="0">
                <a:solidFill>
                  <a:schemeClr val="bg1">
                    <a:lumMod val="65000"/>
                  </a:schemeClr>
                </a:solidFill>
              </a:rPr>
              <a:t> </a:t>
            </a:r>
            <a:endParaRPr lang="zh-CN" altLang="en-US" sz="1400" dirty="0">
              <a:solidFill>
                <a:schemeClr val="bg1">
                  <a:lumMod val="65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down)">
                                      <p:cBhvr>
                                        <p:cTn id="8" dur="500"/>
                                        <p:tgtEl>
                                          <p:spTgt spid="8"/>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p:tgtEl>
                                          <p:spTgt spid="14"/>
                                        </p:tgtEl>
                                        <p:attrNameLst>
                                          <p:attrName>ppt_y</p:attrName>
                                        </p:attrNameLst>
                                      </p:cBhvr>
                                      <p:tavLst>
                                        <p:tav tm="0">
                                          <p:val>
                                            <p:strVal val="#ppt_y-#ppt_h*1.125000"/>
                                          </p:val>
                                        </p:tav>
                                        <p:tav tm="100000">
                                          <p:val>
                                            <p:strVal val="#ppt_y"/>
                                          </p:val>
                                        </p:tav>
                                      </p:tavLst>
                                    </p:anim>
                                    <p:animEffect transition="in" filter="wipe(down)">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Sonar-runner.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422" y="2348880"/>
            <a:ext cx="5516773" cy="3744416"/>
          </a:xfrm>
          <a:prstGeom prst="rect">
            <a:avLst/>
          </a:prstGeom>
          <a:effectLst>
            <a:glow rad="63500">
              <a:schemeClr val="accent4">
                <a:satMod val="175000"/>
                <a:alpha val="40000"/>
              </a:schemeClr>
            </a:glow>
          </a:effectLst>
        </p:spPr>
      </p:pic>
      <p:pic>
        <p:nvPicPr>
          <p:cNvPr id="9" name="图片 8" descr="Sonar-runner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3968" y="2348880"/>
            <a:ext cx="4727506" cy="3744416"/>
          </a:xfrm>
          <a:prstGeom prst="rect">
            <a:avLst/>
          </a:prstGeom>
          <a:effectLst>
            <a:glow rad="63500">
              <a:schemeClr val="accent2">
                <a:satMod val="175000"/>
                <a:alpha val="40000"/>
              </a:schemeClr>
            </a:glow>
          </a:effectLst>
        </p:spPr>
      </p:pic>
      <p:sp>
        <p:nvSpPr>
          <p:cNvPr id="2" name="标题 1"/>
          <p:cNvSpPr>
            <a:spLocks noGrp="1"/>
          </p:cNvSpPr>
          <p:nvPr>
            <p:ph type="title"/>
          </p:nvPr>
        </p:nvSpPr>
        <p:spPr>
          <a:xfrm>
            <a:off x="1403648" y="836713"/>
            <a:ext cx="6105872" cy="465749"/>
          </a:xfrm>
        </p:spPr>
        <p:txBody>
          <a:bodyPr>
            <a:normAutofit fontScale="90000"/>
          </a:bodyPr>
          <a:lstStyle/>
          <a:p>
            <a:pPr algn="ctr"/>
            <a:r>
              <a:rPr kumimoji="1" lang="zh-CN" altLang="en-US" dirty="0" smtClean="0">
                <a:solidFill>
                  <a:schemeClr val="tx1"/>
                </a:solidFill>
              </a:rPr>
              <a:t>自动静态测试报告</a:t>
            </a:r>
            <a:r>
              <a:rPr kumimoji="1" lang="en-US" altLang="zh-CN" dirty="0" smtClean="0">
                <a:solidFill>
                  <a:schemeClr val="tx1"/>
                </a:solidFill>
              </a:rPr>
              <a:t>- </a:t>
            </a:r>
            <a:r>
              <a:rPr kumimoji="1" lang="en-US" altLang="zh-CN" sz="3600" dirty="0" smtClean="0">
                <a:solidFill>
                  <a:schemeClr val="tx1"/>
                </a:solidFill>
              </a:rPr>
              <a:t>Sonar</a:t>
            </a:r>
            <a:endParaRPr kumimoji="1" lang="en-US" altLang="zh-CN"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dirty="0"/>
          </a:p>
        </p:txBody>
      </p:sp>
      <p:sp>
        <p:nvSpPr>
          <p:cNvPr id="3" name="矩形 2"/>
          <p:cNvSpPr/>
          <p:nvPr/>
        </p:nvSpPr>
        <p:spPr>
          <a:xfrm>
            <a:off x="755576" y="1772816"/>
            <a:ext cx="7704856" cy="3538220"/>
          </a:xfrm>
          <a:prstGeom prst="rect">
            <a:avLst/>
          </a:prstGeom>
        </p:spPr>
        <p:txBody>
          <a:bodyPr wrap="square">
            <a:spAutoFit/>
          </a:bodyPr>
          <a:lstStyle/>
          <a:p>
            <a:pPr marL="355600" indent="-355600">
              <a:lnSpc>
                <a:spcPct val="140000"/>
              </a:lnSpc>
              <a:buClr>
                <a:srgbClr val="0070C0"/>
              </a:buClr>
              <a:buSzPct val="80000"/>
              <a:buFont typeface="Wingdings" panose="05000000000000000000" pitchFamily="2" charset="2"/>
              <a:buChar char="p"/>
              <a:defRPr/>
            </a:pPr>
            <a:r>
              <a:rPr lang="en-US" altLang="zh-CN" sz="2000" i="0" dirty="0" smtClean="0">
                <a:solidFill>
                  <a:srgbClr val="3366FF"/>
                </a:solidFill>
                <a:latin typeface="+mn-lt"/>
                <a:ea typeface="楷体" panose="02010609060101010101" charset="-122"/>
                <a:cs typeface="楷体" panose="02010609060101010101" charset="-122"/>
              </a:rPr>
              <a:t>SonarQube </a:t>
            </a:r>
            <a:r>
              <a:rPr lang="en-US" altLang="zh-CN" sz="2000" i="0" dirty="0">
                <a:solidFill>
                  <a:srgbClr val="3366FF"/>
                </a:solidFill>
                <a:latin typeface="+mn-lt"/>
                <a:ea typeface="楷体" panose="02010609060101010101" charset="-122"/>
                <a:cs typeface="楷体" panose="02010609060101010101" charset="-122"/>
              </a:rPr>
              <a:t>Runner</a:t>
            </a:r>
            <a:r>
              <a:rPr lang="en-US" altLang="zh-CN" sz="2000" i="0" dirty="0">
                <a:latin typeface="+mn-lt"/>
                <a:ea typeface="楷体" panose="02010609060101010101" charset="-122"/>
                <a:cs typeface="楷体" panose="02010609060101010101" charset="-122"/>
              </a:rPr>
              <a:t>: recommended for all non-Maven projects</a:t>
            </a:r>
            <a:endParaRPr lang="en-US" altLang="zh-CN" sz="2000" i="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endParaRPr lang="en-US" altLang="zh-CN" sz="2000" i="0" dirty="0" smtClean="0">
              <a:solidFill>
                <a:srgbClr val="3366FF"/>
              </a:solidFill>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000" i="0" dirty="0" smtClean="0">
                <a:solidFill>
                  <a:srgbClr val="3366FF"/>
                </a:solidFill>
                <a:latin typeface="+mn-lt"/>
                <a:ea typeface="楷体" panose="02010609060101010101" charset="-122"/>
                <a:cs typeface="楷体" panose="02010609060101010101" charset="-122"/>
              </a:rPr>
              <a:t>Maven</a:t>
            </a:r>
            <a:r>
              <a:rPr lang="en-US" altLang="zh-CN" sz="2000" i="0" dirty="0">
                <a:latin typeface="+mn-lt"/>
                <a:ea typeface="楷体" panose="02010609060101010101" charset="-122"/>
                <a:cs typeface="楷体" panose="02010609060101010101" charset="-122"/>
              </a:rPr>
              <a:t>: recommended for all projects built with </a:t>
            </a:r>
            <a:r>
              <a:rPr lang="en-US" altLang="zh-CN" sz="2000" i="0" dirty="0" smtClean="0">
                <a:latin typeface="+mn-lt"/>
                <a:ea typeface="楷体" panose="02010609060101010101" charset="-122"/>
                <a:cs typeface="楷体" panose="02010609060101010101" charset="-122"/>
              </a:rPr>
              <a:t>Maven</a:t>
            </a:r>
            <a:endParaRPr lang="en-US" altLang="zh-CN" sz="2000" i="0" dirty="0" smtClean="0">
              <a:latin typeface="+mn-lt"/>
              <a:ea typeface="楷体" panose="02010609060101010101" charset="-122"/>
              <a:cs typeface="楷体" panose="02010609060101010101" charset="-122"/>
            </a:endParaRPr>
          </a:p>
          <a:p>
            <a:pPr>
              <a:lnSpc>
                <a:spcPct val="140000"/>
              </a:lnSpc>
              <a:buClr>
                <a:srgbClr val="0070C0"/>
              </a:buClr>
              <a:buSzPct val="80000"/>
              <a:defRPr/>
            </a:pPr>
            <a:endParaRPr lang="en-US" altLang="zh-CN" sz="2000" i="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000" i="0" dirty="0" smtClean="0">
                <a:solidFill>
                  <a:srgbClr val="3366FF"/>
                </a:solidFill>
                <a:latin typeface="+mn-lt"/>
                <a:ea typeface="楷体" panose="02010609060101010101" charset="-122"/>
                <a:cs typeface="楷体" panose="02010609060101010101" charset="-122"/>
              </a:rPr>
              <a:t>SonarQube </a:t>
            </a:r>
            <a:r>
              <a:rPr lang="en-US" altLang="zh-CN" sz="2000" i="0" dirty="0">
                <a:solidFill>
                  <a:srgbClr val="3366FF"/>
                </a:solidFill>
                <a:latin typeface="+mn-lt"/>
                <a:ea typeface="楷体" panose="02010609060101010101" charset="-122"/>
                <a:cs typeface="楷体" panose="02010609060101010101" charset="-122"/>
              </a:rPr>
              <a:t>Ant Task</a:t>
            </a:r>
            <a:r>
              <a:rPr lang="en-US" altLang="zh-CN" sz="2000" i="0" dirty="0">
                <a:latin typeface="+mn-lt"/>
                <a:ea typeface="楷体" panose="02010609060101010101" charset="-122"/>
                <a:cs typeface="楷体" panose="02010609060101010101" charset="-122"/>
              </a:rPr>
              <a:t>: to integrate with projects built with Ant</a:t>
            </a:r>
            <a:endParaRPr lang="en-US" altLang="zh-CN" sz="2000" i="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000" i="0" dirty="0" smtClean="0">
                <a:solidFill>
                  <a:srgbClr val="3366FF"/>
                </a:solidFill>
                <a:latin typeface="+mn-lt"/>
                <a:ea typeface="楷体" panose="02010609060101010101" charset="-122"/>
                <a:cs typeface="楷体" panose="02010609060101010101" charset="-122"/>
              </a:rPr>
              <a:t>Gradle</a:t>
            </a:r>
            <a:r>
              <a:rPr lang="en-US" altLang="zh-CN" sz="2000" i="0" dirty="0">
                <a:latin typeface="+mn-lt"/>
                <a:ea typeface="楷体" panose="02010609060101010101" charset="-122"/>
                <a:cs typeface="楷体" panose="02010609060101010101" charset="-122"/>
              </a:rPr>
              <a:t>: to integrate with projects built with </a:t>
            </a:r>
            <a:r>
              <a:rPr lang="en-US" altLang="zh-CN" sz="2000" i="0" dirty="0" smtClean="0">
                <a:latin typeface="+mn-lt"/>
                <a:ea typeface="楷体" panose="02010609060101010101" charset="-122"/>
                <a:cs typeface="楷体" panose="02010609060101010101" charset="-122"/>
              </a:rPr>
              <a:t>Gradle</a:t>
            </a:r>
            <a:endParaRPr lang="en-US" altLang="zh-CN" sz="2000" i="0" dirty="0" smtClean="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endParaRPr lang="en-US" altLang="zh-CN" sz="2000" i="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en-US" altLang="zh-CN" sz="2000" i="0" dirty="0" smtClean="0">
                <a:solidFill>
                  <a:srgbClr val="3366FF"/>
                </a:solidFill>
                <a:latin typeface="+mn-lt"/>
                <a:ea typeface="楷体" panose="02010609060101010101" charset="-122"/>
                <a:cs typeface="楷体" panose="02010609060101010101" charset="-122"/>
              </a:rPr>
              <a:t>CI </a:t>
            </a:r>
            <a:r>
              <a:rPr lang="en-US" altLang="zh-CN" sz="2000" i="0" dirty="0">
                <a:solidFill>
                  <a:srgbClr val="3366FF"/>
                </a:solidFill>
                <a:latin typeface="+mn-lt"/>
                <a:ea typeface="楷体" panose="02010609060101010101" charset="-122"/>
                <a:cs typeface="楷体" panose="02010609060101010101" charset="-122"/>
              </a:rPr>
              <a:t>Engine</a:t>
            </a:r>
            <a:r>
              <a:rPr lang="en-US" altLang="zh-CN" sz="2000" i="0" dirty="0">
                <a:latin typeface="+mn-lt"/>
                <a:ea typeface="楷体" panose="02010609060101010101" charset="-122"/>
                <a:cs typeface="楷体" panose="02010609060101010101" charset="-122"/>
              </a:rPr>
              <a:t>: see </a:t>
            </a:r>
            <a:r>
              <a:rPr lang="en-US" altLang="zh-CN" sz="2000" i="0" dirty="0" smtClean="0">
                <a:latin typeface="+mn-lt"/>
                <a:ea typeface="楷体" panose="02010609060101010101" charset="-122"/>
                <a:cs typeface="楷体" panose="02010609060101010101" charset="-122"/>
              </a:rPr>
              <a:t>Jenkins</a:t>
            </a:r>
            <a:r>
              <a:rPr lang="zh-CN" altLang="en-US" sz="2000" i="0" dirty="0">
                <a:latin typeface="+mn-lt"/>
                <a:ea typeface="楷体" panose="02010609060101010101" charset="-122"/>
                <a:cs typeface="楷体" panose="02010609060101010101" charset="-122"/>
              </a:rPr>
              <a:t>／</a:t>
            </a:r>
            <a:r>
              <a:rPr lang="en-US" altLang="zh-CN" sz="2000" i="0" dirty="0" smtClean="0">
                <a:latin typeface="+mn-lt"/>
                <a:ea typeface="楷体" panose="02010609060101010101" charset="-122"/>
                <a:cs typeface="楷体" panose="02010609060101010101" charset="-122"/>
              </a:rPr>
              <a:t>Bamboo</a:t>
            </a:r>
            <a:r>
              <a:rPr lang="zh-CN" altLang="en-US" sz="2000" i="0" dirty="0" smtClean="0">
                <a:latin typeface="+mn-lt"/>
                <a:ea typeface="楷体" panose="02010609060101010101" charset="-122"/>
                <a:cs typeface="楷体" panose="02010609060101010101" charset="-122"/>
              </a:rPr>
              <a:t>／</a:t>
            </a:r>
            <a:r>
              <a:rPr lang="en-US" altLang="zh-CN" sz="2000" i="0" dirty="0" err="1" smtClean="0">
                <a:latin typeface="+mn-lt"/>
                <a:ea typeface="楷体" panose="02010609060101010101" charset="-122"/>
                <a:cs typeface="楷体" panose="02010609060101010101" charset="-122"/>
              </a:rPr>
              <a:t>AnthillPro</a:t>
            </a:r>
            <a:r>
              <a:rPr lang="en-US" altLang="zh-CN" sz="2000" i="0" dirty="0" smtClean="0">
                <a:latin typeface="+mn-lt"/>
                <a:ea typeface="楷体" panose="02010609060101010101" charset="-122"/>
                <a:cs typeface="楷体" panose="02010609060101010101" charset="-122"/>
              </a:rPr>
              <a:t> … plugin</a:t>
            </a:r>
            <a:endParaRPr lang="zh-CN" altLang="en-US" sz="2000" i="0" dirty="0">
              <a:latin typeface="+mn-lt"/>
              <a:ea typeface="楷体" panose="02010609060101010101" charset="-122"/>
              <a:cs typeface="楷体" panose="02010609060101010101" charset="-122"/>
            </a:endParaRPr>
          </a:p>
        </p:txBody>
      </p:sp>
      <p:sp>
        <p:nvSpPr>
          <p:cNvPr id="4" name="矩形 3"/>
          <p:cNvSpPr/>
          <p:nvPr/>
        </p:nvSpPr>
        <p:spPr>
          <a:xfrm>
            <a:off x="1187624" y="5445224"/>
            <a:ext cx="6552728" cy="368300"/>
          </a:xfrm>
          <a:prstGeom prst="rect">
            <a:avLst/>
          </a:prstGeom>
        </p:spPr>
        <p:txBody>
          <a:bodyPr wrap="square">
            <a:spAutoFit/>
          </a:bodyPr>
          <a:lstStyle/>
          <a:p>
            <a:r>
              <a:rPr lang="en-US" altLang="zh-CN" dirty="0">
                <a:hlinkClick r:id="rId3"/>
              </a:rPr>
              <a:t>http://docs.sonarqube.org/display/SONAR/Plugin+</a:t>
            </a:r>
            <a:r>
              <a:rPr lang="en-US" altLang="zh-CN" dirty="0" smtClean="0">
                <a:hlinkClick r:id="rId3"/>
              </a:rPr>
              <a:t>Library</a:t>
            </a:r>
            <a:r>
              <a:rPr lang="en-US" altLang="zh-CN" dirty="0" smtClean="0"/>
              <a:t> </a:t>
            </a:r>
            <a:endParaRPr lang="zh-CN" altLang="en-US" dirty="0"/>
          </a:p>
        </p:txBody>
      </p:sp>
      <p:sp>
        <p:nvSpPr>
          <p:cNvPr id="5" name="矩形 4"/>
          <p:cNvSpPr/>
          <p:nvPr/>
        </p:nvSpPr>
        <p:spPr>
          <a:xfrm>
            <a:off x="2051720" y="3140968"/>
            <a:ext cx="5760640" cy="398780"/>
          </a:xfrm>
          <a:prstGeom prst="rect">
            <a:avLst/>
          </a:prstGeom>
          <a:solidFill>
            <a:schemeClr val="bg1">
              <a:lumMod val="85000"/>
            </a:schemeClr>
          </a:solidFill>
        </p:spPr>
        <p:txBody>
          <a:bodyPr wrap="square">
            <a:spAutoFit/>
          </a:bodyPr>
          <a:lstStyle/>
          <a:p>
            <a:r>
              <a:rPr lang="en-US" altLang="zh-CN" sz="2000" dirty="0">
                <a:solidFill>
                  <a:schemeClr val="accent1">
                    <a:lumMod val="50000"/>
                  </a:schemeClr>
                </a:solidFill>
              </a:rPr>
              <a:t>mvn </a:t>
            </a:r>
            <a:r>
              <a:rPr lang="en-US" altLang="zh-CN" sz="2000" dirty="0" err="1">
                <a:solidFill>
                  <a:schemeClr val="accent1">
                    <a:lumMod val="50000"/>
                  </a:schemeClr>
                </a:solidFill>
              </a:rPr>
              <a:t>sonar:sonar</a:t>
            </a:r>
            <a:r>
              <a:rPr lang="en-US" altLang="zh-CN" sz="2000" dirty="0">
                <a:solidFill>
                  <a:schemeClr val="accent1">
                    <a:lumMod val="50000"/>
                  </a:schemeClr>
                </a:solidFill>
              </a:rPr>
              <a:t> </a:t>
            </a:r>
            <a:r>
              <a:rPr lang="en-US" altLang="zh-CN" dirty="0" smtClean="0">
                <a:solidFill>
                  <a:schemeClr val="accent1">
                    <a:lumMod val="50000"/>
                  </a:schemeClr>
                </a:solidFill>
              </a:rPr>
              <a:t> </a:t>
            </a:r>
            <a:r>
              <a:rPr lang="en-US" altLang="zh-CN" sz="1600" dirty="0" smtClean="0">
                <a:solidFill>
                  <a:srgbClr val="3C8C93"/>
                </a:solidFill>
              </a:rPr>
              <a:t>(</a:t>
            </a:r>
            <a:r>
              <a:rPr lang="en-US" altLang="zh-CN" sz="1600" dirty="0" err="1" smtClean="0">
                <a:solidFill>
                  <a:srgbClr val="3C8C93"/>
                </a:solidFill>
              </a:rPr>
              <a:t>Codehaus</a:t>
            </a:r>
            <a:r>
              <a:rPr lang="en-US" altLang="zh-CN" sz="1600" dirty="0" smtClean="0">
                <a:solidFill>
                  <a:srgbClr val="3C8C93"/>
                </a:solidFill>
              </a:rPr>
              <a:t> SonarQube Maven Plugin)</a:t>
            </a:r>
            <a:endParaRPr lang="zh-CN" altLang="en-US" sz="1600" dirty="0">
              <a:solidFill>
                <a:schemeClr val="accent1">
                  <a:lumMod val="5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out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8"/>
                                        </p:tgtEl>
                                        <p:attrNameLst>
                                          <p:attrName>style.visibility</p:attrName>
                                        </p:attrNameLst>
                                      </p:cBhvr>
                                      <p:to>
                                        <p:strVal val="hidden"/>
                                      </p:to>
                                    </p:set>
                                  </p:childTnLst>
                                </p:cTn>
                              </p:par>
                            </p:childTnLst>
                          </p:cTn>
                        </p:par>
                        <p:par>
                          <p:cTn id="17" fill="hold">
                            <p:stCondLst>
                              <p:cond delay="0"/>
                            </p:stCondLst>
                            <p:childTnLst>
                              <p:par>
                                <p:cTn id="18" presetID="1" presetClass="exit" presetSubtype="0" fill="hold" nodeType="after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par>
                          <p:cTn id="20" fill="hold">
                            <p:stCondLst>
                              <p:cond delay="0"/>
                            </p:stCondLst>
                            <p:childTnLst>
                              <p:par>
                                <p:cTn id="21" presetID="12" presetClass="entr" presetSubtype="1" fill="hold" nodeType="after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 calcmode="lin" valueType="num">
                                      <p:cBhvr additive="base">
                                        <p:cTn id="23"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down)">
                                      <p:cBhvr>
                                        <p:cTn id="24" dur="500"/>
                                        <p:tgtEl>
                                          <p:spTgt spid="3">
                                            <p:txEl>
                                              <p:pRg st="2" end="2"/>
                                            </p:txEl>
                                          </p:spTgt>
                                        </p:tgtEl>
                                      </p:cBhvr>
                                    </p:animEffect>
                                  </p:childTnLst>
                                </p:cTn>
                              </p:par>
                            </p:childTnLst>
                          </p:cTn>
                        </p:par>
                        <p:par>
                          <p:cTn id="25" fill="hold">
                            <p:stCondLst>
                              <p:cond delay="500"/>
                            </p:stCondLst>
                            <p:childTnLst>
                              <p:par>
                                <p:cTn id="26" presetID="12" presetClass="entr" presetSubtype="1"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additive="base">
                                        <p:cTn id="28" dur="500"/>
                                        <p:tgtEl>
                                          <p:spTgt spid="5"/>
                                        </p:tgtEl>
                                        <p:attrNameLst>
                                          <p:attrName>ppt_y</p:attrName>
                                        </p:attrNameLst>
                                      </p:cBhvr>
                                      <p:tavLst>
                                        <p:tav tm="0">
                                          <p:val>
                                            <p:strVal val="#ppt_y-#ppt_h*1.125000"/>
                                          </p:val>
                                        </p:tav>
                                        <p:tav tm="100000">
                                          <p:val>
                                            <p:strVal val="#ppt_y"/>
                                          </p:val>
                                        </p:tav>
                                      </p:tavLst>
                                    </p:anim>
                                    <p:animEffect transition="in" filter="wipe(down)">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 calcmode="lin" valueType="num">
                                      <p:cBhvr additive="base">
                                        <p:cTn id="34"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down)">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 calcmode="lin" valueType="num">
                                      <p:cBhvr additive="base">
                                        <p:cTn id="40" dur="500"/>
                                        <p:tgtEl>
                                          <p:spTgt spid="3">
                                            <p:txEl>
                                              <p:pRg st="5" end="5"/>
                                            </p:txEl>
                                          </p:spTgt>
                                        </p:tgtEl>
                                        <p:attrNameLst>
                                          <p:attrName>ppt_y</p:attrName>
                                        </p:attrNameLst>
                                      </p:cBhvr>
                                      <p:tavLst>
                                        <p:tav tm="0">
                                          <p:val>
                                            <p:strVal val="#ppt_y-#ppt_h*1.125000"/>
                                          </p:val>
                                        </p:tav>
                                        <p:tav tm="100000">
                                          <p:val>
                                            <p:strVal val="#ppt_y"/>
                                          </p:val>
                                        </p:tav>
                                      </p:tavLst>
                                    </p:anim>
                                    <p:animEffect transition="in" filter="wipe(down)">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additive="base">
                                        <p:cTn id="46" dur="500"/>
                                        <p:tgtEl>
                                          <p:spTgt spid="3">
                                            <p:txEl>
                                              <p:pRg st="7" end="7"/>
                                            </p:txEl>
                                          </p:spTgt>
                                        </p:tgtEl>
                                        <p:attrNameLst>
                                          <p:attrName>ppt_y</p:attrName>
                                        </p:attrNameLst>
                                      </p:cBhvr>
                                      <p:tavLst>
                                        <p:tav tm="0">
                                          <p:val>
                                            <p:strVal val="#ppt_y-#ppt_h*1.125000"/>
                                          </p:val>
                                        </p:tav>
                                        <p:tav tm="100000">
                                          <p:val>
                                            <p:strVal val="#ppt_y"/>
                                          </p:val>
                                        </p:tav>
                                      </p:tavLst>
                                    </p:anim>
                                    <p:animEffect transition="in" filter="wipe(down)">
                                      <p:cBhvr>
                                        <p:cTn id="47" dur="500"/>
                                        <p:tgtEl>
                                          <p:spTgt spid="3">
                                            <p:txEl>
                                              <p:pRg st="7" end="7"/>
                                            </p:txEl>
                                          </p:spTgt>
                                        </p:tgtEl>
                                      </p:cBhvr>
                                    </p:animEffect>
                                  </p:childTnLst>
                                </p:cTn>
                              </p:par>
                            </p:childTnLst>
                          </p:cTn>
                        </p:par>
                        <p:par>
                          <p:cTn id="48" fill="hold">
                            <p:stCondLst>
                              <p:cond delay="500"/>
                            </p:stCondLst>
                            <p:childTnLst>
                              <p:par>
                                <p:cTn id="49" presetID="1" presetClass="entr" presetSubtype="0" fill="hold" grpId="0" nodeType="after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259632" y="877081"/>
            <a:ext cx="6312764" cy="468312"/>
          </a:xfrm>
        </p:spPr>
        <p:txBody>
          <a:bodyPr>
            <a:normAutofit fontScale="90000"/>
          </a:bodyPr>
          <a:lstStyle/>
          <a:p>
            <a:pPr algn="ctr"/>
            <a:r>
              <a:rPr lang="zh-CN" altLang="en-US" sz="3200" dirty="0" smtClean="0">
                <a:solidFill>
                  <a:schemeClr val="tx1"/>
                </a:solidFill>
                <a:latin typeface="+mn-lt"/>
              </a:rPr>
              <a:t>为什么总是集成不起来？</a:t>
            </a:r>
            <a:endParaRPr lang="zh-CN" altLang="en-US" sz="3200" dirty="0" smtClean="0">
              <a:solidFill>
                <a:schemeClr val="tx1"/>
              </a:solidFill>
              <a:latin typeface="+mn-lt"/>
            </a:endParaRPr>
          </a:p>
        </p:txBody>
      </p:sp>
      <p:pic>
        <p:nvPicPr>
          <p:cNvPr id="3" name="图片 2"/>
          <p:cNvPicPr>
            <a:picLocks noChangeAspect="1"/>
          </p:cNvPicPr>
          <p:nvPr/>
        </p:nvPicPr>
        <p:blipFill>
          <a:blip r:embed="rId1"/>
          <a:stretch>
            <a:fillRect/>
          </a:stretch>
        </p:blipFill>
        <p:spPr>
          <a:xfrm>
            <a:off x="1691680" y="2204864"/>
            <a:ext cx="5688632" cy="3143250"/>
          </a:xfrm>
          <a:prstGeom prst="rect">
            <a:avLst/>
          </a:prstGeom>
        </p:spPr>
      </p:pic>
    </p:spTree>
    <p:custDataLst>
      <p:tags r:id="rId2"/>
    </p:custData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968729"/>
            <a:ext cx="6105872" cy="465749"/>
          </a:xfrm>
        </p:spPr>
        <p:txBody>
          <a:bodyPr>
            <a:normAutofit fontScale="90000"/>
          </a:bodyPr>
          <a:lstStyle/>
          <a:p>
            <a:pPr algn="ctr"/>
            <a:r>
              <a:rPr kumimoji="1" lang="zh-CN" altLang="en-US" dirty="0" smtClean="0">
                <a:solidFill>
                  <a:schemeClr val="tx1"/>
                </a:solidFill>
              </a:rPr>
              <a:t>自动静态测试报告</a:t>
            </a:r>
            <a:r>
              <a:rPr kumimoji="1" lang="en-US" altLang="zh-CN" dirty="0" smtClean="0">
                <a:solidFill>
                  <a:schemeClr val="tx1"/>
                </a:solidFill>
              </a:rPr>
              <a:t>- </a:t>
            </a:r>
            <a:r>
              <a:rPr kumimoji="1" lang="en-US" altLang="zh-CN" sz="3600" dirty="0" smtClean="0">
                <a:solidFill>
                  <a:schemeClr val="tx1"/>
                </a:solidFill>
              </a:rPr>
              <a:t>Sonar</a:t>
            </a:r>
            <a:endParaRPr kumimoji="1" lang="en-US" altLang="zh-CN"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pic>
        <p:nvPicPr>
          <p:cNvPr id="4" name="图片 3"/>
          <p:cNvPicPr>
            <a:picLocks noChangeAspect="1"/>
          </p:cNvPicPr>
          <p:nvPr/>
        </p:nvPicPr>
        <p:blipFill>
          <a:blip r:embed="rId1"/>
          <a:stretch>
            <a:fillRect/>
          </a:stretch>
        </p:blipFill>
        <p:spPr>
          <a:xfrm>
            <a:off x="323532" y="1748813"/>
            <a:ext cx="5422553" cy="3420380"/>
          </a:xfrm>
          <a:prstGeom prst="rect">
            <a:avLst/>
          </a:prstGeom>
        </p:spPr>
      </p:pic>
      <p:pic>
        <p:nvPicPr>
          <p:cNvPr id="8" name="图片 7"/>
          <p:cNvPicPr>
            <a:picLocks noChangeAspect="1"/>
          </p:cNvPicPr>
          <p:nvPr/>
        </p:nvPicPr>
        <p:blipFill>
          <a:blip r:embed="rId2"/>
          <a:stretch>
            <a:fillRect/>
          </a:stretch>
        </p:blipFill>
        <p:spPr>
          <a:xfrm>
            <a:off x="2509664" y="2151432"/>
            <a:ext cx="6624736" cy="413506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968729"/>
            <a:ext cx="6105872" cy="465749"/>
          </a:xfrm>
        </p:spPr>
        <p:txBody>
          <a:bodyPr>
            <a:normAutofit fontScale="90000"/>
          </a:bodyPr>
          <a:lstStyle/>
          <a:p>
            <a:pPr algn="ctr"/>
            <a:r>
              <a:rPr kumimoji="1" lang="zh-CN" altLang="en-US" sz="3600" dirty="0" smtClean="0">
                <a:solidFill>
                  <a:schemeClr val="tx1"/>
                </a:solidFill>
              </a:rPr>
              <a:t>自动部署</a:t>
            </a:r>
            <a:endParaRPr kumimoji="1" lang="zh-CN" altLang="en-US"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dirty="0"/>
          </a:p>
        </p:txBody>
      </p:sp>
      <p:sp>
        <p:nvSpPr>
          <p:cNvPr id="4" name="文本框 3"/>
          <p:cNvSpPr txBox="1"/>
          <p:nvPr/>
        </p:nvSpPr>
        <p:spPr>
          <a:xfrm>
            <a:off x="1187624" y="4005064"/>
            <a:ext cx="6984776" cy="368300"/>
          </a:xfrm>
          <a:prstGeom prst="rect">
            <a:avLst/>
          </a:prstGeom>
          <a:noFill/>
        </p:spPr>
        <p:txBody>
          <a:bodyPr wrap="square" rtlCol="0">
            <a:spAutoFit/>
          </a:bodyPr>
          <a:lstStyle/>
          <a:p>
            <a:r>
              <a:rPr kumimoji="1" lang="zh-CN" altLang="en-US" i="0" dirty="0" smtClean="0">
                <a:solidFill>
                  <a:srgbClr val="A6A6A6"/>
                </a:solidFill>
              </a:rPr>
              <a:t>自动部署方法很多，这里还是以</a:t>
            </a:r>
            <a:r>
              <a:rPr kumimoji="1" lang="en-US" altLang="zh-CN" i="0" dirty="0" smtClean="0">
                <a:solidFill>
                  <a:srgbClr val="A6A6A6"/>
                </a:solidFill>
              </a:rPr>
              <a:t>Jenkins</a:t>
            </a:r>
            <a:r>
              <a:rPr kumimoji="1" lang="zh-CN" altLang="en-US" i="0" dirty="0" smtClean="0">
                <a:solidFill>
                  <a:srgbClr val="A6A6A6"/>
                </a:solidFill>
              </a:rPr>
              <a:t>为基础来完成自动部署</a:t>
            </a:r>
            <a:endParaRPr kumimoji="1" lang="zh-CN" altLang="en-US" i="0" dirty="0">
              <a:solidFill>
                <a:srgbClr val="A6A6A6"/>
              </a:solidFill>
            </a:endParaRPr>
          </a:p>
        </p:txBody>
      </p:sp>
      <p:sp>
        <p:nvSpPr>
          <p:cNvPr id="5" name="矩形 4"/>
          <p:cNvSpPr/>
          <p:nvPr/>
        </p:nvSpPr>
        <p:spPr>
          <a:xfrm>
            <a:off x="1979712" y="2168860"/>
            <a:ext cx="4680520" cy="1383665"/>
          </a:xfrm>
          <a:prstGeom prst="rect">
            <a:avLst/>
          </a:prstGeom>
        </p:spPr>
        <p:txBody>
          <a:bodyPr wrap="square">
            <a:spAutoFit/>
          </a:bodyPr>
          <a:lstStyle/>
          <a:p>
            <a:pPr marL="355600" indent="-355600">
              <a:lnSpc>
                <a:spcPct val="140000"/>
              </a:lnSpc>
              <a:buClr>
                <a:srgbClr val="0070C0"/>
              </a:buClr>
              <a:buSzPct val="80000"/>
              <a:buFont typeface="Wingdings" panose="05000000000000000000" pitchFamily="2" charset="2"/>
              <a:buChar char="p"/>
              <a:defRPr/>
            </a:pPr>
            <a:r>
              <a:rPr lang="zh-CN" altLang="en-US" sz="2000" i="0" dirty="0" smtClean="0">
                <a:latin typeface="+mn-lt"/>
                <a:ea typeface="楷体" panose="02010609060101010101" charset="-122"/>
                <a:cs typeface="楷体" panose="02010609060101010101" charset="-122"/>
              </a:rPr>
              <a:t>使用</a:t>
            </a:r>
            <a:r>
              <a:rPr lang="en-US" altLang="zh-TW" sz="2000" i="0" dirty="0" smtClean="0">
                <a:latin typeface="+mn-lt"/>
                <a:ea typeface="楷体" panose="02010609060101010101" charset="-122"/>
                <a:cs typeface="楷体" panose="02010609060101010101" charset="-122"/>
              </a:rPr>
              <a:t>Jenkins</a:t>
            </a:r>
            <a:r>
              <a:rPr lang="zh-TW" altLang="en-US" sz="2000" i="0" dirty="0" smtClean="0">
                <a:latin typeface="+mn-lt"/>
                <a:ea typeface="楷体" panose="02010609060101010101" charset="-122"/>
                <a:cs typeface="楷体" panose="02010609060101010101" charset="-122"/>
              </a:rPr>
              <a:t>的</a:t>
            </a:r>
            <a:r>
              <a:rPr lang="zh-CN" altLang="en-US" sz="2000" i="0" dirty="0" smtClean="0">
                <a:latin typeface="+mn-lt"/>
                <a:ea typeface="楷体" panose="02010609060101010101" charset="-122"/>
                <a:cs typeface="楷体" panose="02010609060101010101" charset="-122"/>
              </a:rPr>
              <a:t>插件</a:t>
            </a:r>
            <a:endParaRPr lang="en-US" altLang="zh-CN" sz="2000" i="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2000" i="0" dirty="0" smtClean="0">
                <a:latin typeface="+mn-lt"/>
                <a:ea typeface="楷体" panose="02010609060101010101" charset="-122"/>
                <a:cs typeface="楷体" panose="02010609060101010101" charset="-122"/>
              </a:rPr>
              <a:t>调用</a:t>
            </a:r>
            <a:r>
              <a:rPr lang="en-US" altLang="zh-CN" sz="2000" i="0" dirty="0" smtClean="0">
                <a:latin typeface="+mn-lt"/>
                <a:ea typeface="楷体" panose="02010609060101010101" charset="-122"/>
                <a:cs typeface="楷体" panose="02010609060101010101" charset="-122"/>
              </a:rPr>
              <a:t>Maven</a:t>
            </a:r>
            <a:r>
              <a:rPr lang="zh-CN" altLang="en-US" sz="2000" i="0" dirty="0" smtClean="0">
                <a:latin typeface="+mn-lt"/>
                <a:ea typeface="楷体" panose="02010609060101010101" charset="-122"/>
                <a:cs typeface="楷体" panose="02010609060101010101" charset="-122"/>
              </a:rPr>
              <a:t>完成自动部署</a:t>
            </a:r>
            <a:endParaRPr lang="en-US" altLang="zh-CN" sz="2000" i="0" dirty="0" smtClean="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2000" i="0" dirty="0" smtClean="0">
                <a:latin typeface="+mn-lt"/>
                <a:ea typeface="楷体" panose="02010609060101010101" charset="-122"/>
                <a:cs typeface="楷体" panose="02010609060101010101" charset="-122"/>
              </a:rPr>
              <a:t>不用插件，</a:t>
            </a:r>
            <a:r>
              <a:rPr lang="zh-CN" altLang="en-US" sz="2000" i="0" dirty="0"/>
              <a:t>使用自定义脚本</a:t>
            </a:r>
            <a:endParaRPr lang="en-US" altLang="zh-CN" sz="2000" i="0" dirty="0" smtClean="0">
              <a:latin typeface="+mn-lt"/>
              <a:ea typeface="楷体" panose="02010609060101010101" charset="-122"/>
              <a:cs typeface="楷体" panose="02010609060101010101" charset="-122"/>
            </a:endParaRPr>
          </a:p>
        </p:txBody>
      </p:sp>
      <p:pic>
        <p:nvPicPr>
          <p:cNvPr id="6" name="图片 5" descr="deploy plugin@eclipse.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1524" y="3429000"/>
            <a:ext cx="5130303" cy="2677480"/>
          </a:xfrm>
          <a:prstGeom prst="rect">
            <a:avLst/>
          </a:prstGeom>
        </p:spPr>
      </p:pic>
      <p:pic>
        <p:nvPicPr>
          <p:cNvPr id="9" name="图片 8" descr="屏幕快照 2015-02-23 下午9.15.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9796" y="3729034"/>
            <a:ext cx="4999581" cy="2100233"/>
          </a:xfrm>
          <a:prstGeom prst="rect">
            <a:avLst/>
          </a:prstGeom>
          <a:ln>
            <a:noFill/>
          </a:ln>
          <a:effectLst>
            <a:outerShdw blurRad="292100" dist="139700" dir="2700000" algn="tl" rotWithShape="0">
              <a:srgbClr val="333333">
                <a:alpha val="65000"/>
              </a:srgbClr>
            </a:outerShdw>
          </a:effectLst>
        </p:spPr>
      </p:pic>
      <p:pic>
        <p:nvPicPr>
          <p:cNvPr id="11" name="图片 10" descr="屏幕快照 2015-02-23 下午12.4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6056" y="4029068"/>
            <a:ext cx="3971156" cy="100006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ppt_y</p:attrName>
                                        </p:attrNameLst>
                                      </p:cBhvr>
                                      <p:tavLst>
                                        <p:tav tm="0">
                                          <p:val>
                                            <p:strVal val="#ppt_y+#ppt_h*1.125000"/>
                                          </p:val>
                                        </p:tav>
                                        <p:tav tm="100000">
                                          <p:val>
                                            <p:strVal val="#ppt_y"/>
                                          </p:val>
                                        </p:tav>
                                      </p:tavLst>
                                    </p:anim>
                                    <p:animEffect transition="in" filter="wipe(up)">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p:tgtEl>
                                          <p:spTgt spid="9"/>
                                        </p:tgtEl>
                                        <p:attrNameLst>
                                          <p:attrName>ppt_x</p:attrName>
                                        </p:attrNameLst>
                                      </p:cBhvr>
                                      <p:tavLst>
                                        <p:tav tm="0">
                                          <p:val>
                                            <p:strVal val="#ppt_x+#ppt_w*1.125000"/>
                                          </p:val>
                                        </p:tav>
                                        <p:tav tm="100000">
                                          <p:val>
                                            <p:strVal val="#ppt_x"/>
                                          </p:val>
                                        </p:tav>
                                      </p:tavLst>
                                    </p:anim>
                                    <p:animEffect transition="in" filter="wipe(left)">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2"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p:tgtEl>
                                          <p:spTgt spid="11"/>
                                        </p:tgtEl>
                                        <p:attrNameLst>
                                          <p:attrName>ppt_x</p:attrName>
                                        </p:attrNameLst>
                                      </p:cBhvr>
                                      <p:tavLst>
                                        <p:tav tm="0">
                                          <p:val>
                                            <p:strVal val="#ppt_x+#ppt_w*1.125000"/>
                                          </p:val>
                                        </p:tav>
                                        <p:tav tm="100000">
                                          <p:val>
                                            <p:strVal val="#ppt_x"/>
                                          </p:val>
                                        </p:tav>
                                      </p:tavLst>
                                    </p:anim>
                                    <p:animEffect transition="in" filter="wipe(left)">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968729"/>
            <a:ext cx="6105872" cy="465749"/>
          </a:xfrm>
        </p:spPr>
        <p:txBody>
          <a:bodyPr>
            <a:normAutofit fontScale="90000"/>
          </a:bodyPr>
          <a:lstStyle/>
          <a:p>
            <a:pPr algn="ctr"/>
            <a:r>
              <a:rPr kumimoji="1" lang="zh-CN" altLang="en-US" dirty="0" smtClean="0">
                <a:solidFill>
                  <a:schemeClr val="tx1"/>
                </a:solidFill>
              </a:rPr>
              <a:t>依赖插件部署：</a:t>
            </a:r>
            <a:r>
              <a:rPr kumimoji="1" lang="zh-CN" altLang="en-US" sz="3600" dirty="0" smtClean="0">
                <a:solidFill>
                  <a:schemeClr val="tx1"/>
                </a:solidFill>
              </a:rPr>
              <a:t>配置节点</a:t>
            </a:r>
            <a:endParaRPr kumimoji="1" lang="zh-CN" altLang="en-US"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dirty="0"/>
          </a:p>
        </p:txBody>
      </p:sp>
      <p:pic>
        <p:nvPicPr>
          <p:cNvPr id="3" name="图片 2" descr="屏幕快照 2015-02-21 下午6.47.48.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27584" y="1628800"/>
            <a:ext cx="7560840" cy="4440493"/>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968729"/>
            <a:ext cx="6105872" cy="465749"/>
          </a:xfrm>
        </p:spPr>
        <p:txBody>
          <a:bodyPr>
            <a:normAutofit fontScale="90000"/>
          </a:bodyPr>
          <a:lstStyle/>
          <a:p>
            <a:pPr algn="ctr"/>
            <a:r>
              <a:rPr kumimoji="1" lang="zh-CN" altLang="en-US" dirty="0" smtClean="0">
                <a:solidFill>
                  <a:schemeClr val="tx1"/>
                </a:solidFill>
              </a:rPr>
              <a:t>自动部署：</a:t>
            </a:r>
            <a:r>
              <a:rPr kumimoji="1" lang="zh-CN" altLang="en-US" sz="3600" dirty="0" smtClean="0">
                <a:solidFill>
                  <a:schemeClr val="tx1"/>
                </a:solidFill>
              </a:rPr>
              <a:t>依赖</a:t>
            </a:r>
            <a:r>
              <a:rPr kumimoji="1" lang="en-US" altLang="zh-CN" sz="3600" dirty="0" smtClean="0">
                <a:solidFill>
                  <a:schemeClr val="tx1"/>
                </a:solidFill>
              </a:rPr>
              <a:t>shell</a:t>
            </a:r>
            <a:r>
              <a:rPr kumimoji="1" lang="zh-CN" altLang="en-US" sz="3600" dirty="0" smtClean="0">
                <a:solidFill>
                  <a:schemeClr val="tx1"/>
                </a:solidFill>
              </a:rPr>
              <a:t>脚本</a:t>
            </a:r>
            <a:endParaRPr kumimoji="1" lang="zh-CN" altLang="en-US"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dirty="0"/>
          </a:p>
        </p:txBody>
      </p:sp>
      <p:sp>
        <p:nvSpPr>
          <p:cNvPr id="5" name="矩形 4"/>
          <p:cNvSpPr/>
          <p:nvPr/>
        </p:nvSpPr>
        <p:spPr>
          <a:xfrm>
            <a:off x="539552" y="1628800"/>
            <a:ext cx="8424936" cy="1814830"/>
          </a:xfrm>
          <a:prstGeom prst="rect">
            <a:avLst/>
          </a:prstGeom>
        </p:spPr>
        <p:txBody>
          <a:bodyPr wrap="square">
            <a:spAutoFit/>
          </a:bodyPr>
          <a:lstStyle/>
          <a:p>
            <a:pPr marL="355600" indent="-355600">
              <a:lnSpc>
                <a:spcPct val="140000"/>
              </a:lnSpc>
              <a:buClr>
                <a:srgbClr val="0070C0"/>
              </a:buClr>
              <a:buSzPct val="80000"/>
              <a:buFont typeface="Wingdings" panose="05000000000000000000" pitchFamily="2" charset="2"/>
              <a:buChar char="p"/>
              <a:defRPr/>
            </a:pPr>
            <a:r>
              <a:rPr lang="zh-TW" altLang="en-US" sz="2000" i="0" dirty="0">
                <a:latin typeface="+mn-lt"/>
                <a:ea typeface="楷体" panose="02010609060101010101" charset="-122"/>
                <a:cs typeface="楷体" panose="02010609060101010101" charset="-122"/>
              </a:rPr>
              <a:t>配置</a:t>
            </a:r>
            <a:r>
              <a:rPr lang="en-US" altLang="zh-TW" sz="2000" i="0" dirty="0">
                <a:latin typeface="+mn-lt"/>
                <a:ea typeface="楷体" panose="02010609060101010101" charset="-122"/>
                <a:cs typeface="楷体" panose="02010609060101010101" charset="-122"/>
              </a:rPr>
              <a:t>Jenkins</a:t>
            </a:r>
            <a:r>
              <a:rPr lang="zh-TW" altLang="en-US" sz="2000" i="0" dirty="0">
                <a:latin typeface="+mn-lt"/>
                <a:ea typeface="楷体" panose="02010609060101010101" charset="-122"/>
                <a:cs typeface="楷体" panose="02010609060101010101" charset="-122"/>
              </a:rPr>
              <a:t>的</a:t>
            </a:r>
            <a:r>
              <a:rPr lang="en-US" altLang="zh-TW" sz="2000" i="0" dirty="0">
                <a:latin typeface="+mn-lt"/>
                <a:ea typeface="楷体" panose="02010609060101010101" charset="-122"/>
                <a:cs typeface="楷体" panose="02010609060101010101" charset="-122"/>
              </a:rPr>
              <a:t>Build Job</a:t>
            </a:r>
            <a:r>
              <a:rPr lang="zh-TW" altLang="en-US" sz="2000" i="0" dirty="0">
                <a:latin typeface="+mn-lt"/>
                <a:ea typeface="楷体" panose="02010609060101010101" charset="-122"/>
                <a:cs typeface="楷体" panose="02010609060101010101" charset="-122"/>
              </a:rPr>
              <a:t>之后</a:t>
            </a:r>
            <a:r>
              <a:rPr lang="en-US" altLang="zh-TW" sz="2000" i="0" dirty="0">
                <a:latin typeface="+mn-lt"/>
                <a:ea typeface="楷体" panose="02010609060101010101" charset="-122"/>
                <a:cs typeface="楷体" panose="02010609060101010101" charset="-122"/>
              </a:rPr>
              <a:t>Archive war</a:t>
            </a:r>
            <a:r>
              <a:rPr lang="zh-TW" altLang="en-US" sz="2000" i="0" dirty="0">
                <a:latin typeface="+mn-lt"/>
                <a:ea typeface="楷体" panose="02010609060101010101" charset="-122"/>
                <a:cs typeface="楷体" panose="02010609060101010101" charset="-122"/>
              </a:rPr>
              <a:t>文件备用</a:t>
            </a:r>
            <a:endParaRPr lang="zh-TW" altLang="en-US" sz="2000" i="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TW" altLang="en-US" sz="2000" i="0" dirty="0">
                <a:solidFill>
                  <a:srgbClr val="0000FF"/>
                </a:solidFill>
                <a:latin typeface="+mn-lt"/>
                <a:ea typeface="楷体" panose="02010609060101010101" charset="-122"/>
                <a:cs typeface="楷体" panose="02010609060101010101" charset="-122"/>
              </a:rPr>
              <a:t>建一个</a:t>
            </a:r>
            <a:r>
              <a:rPr lang="en-US" altLang="zh-TW" sz="2000" i="0" dirty="0">
                <a:solidFill>
                  <a:srgbClr val="0000FF"/>
                </a:solidFill>
                <a:latin typeface="+mn-lt"/>
                <a:ea typeface="楷体" panose="02010609060101010101" charset="-122"/>
                <a:cs typeface="楷体" panose="02010609060101010101" charset="-122"/>
              </a:rPr>
              <a:t>Jenkins Job</a:t>
            </a:r>
            <a:r>
              <a:rPr lang="zh-TW" altLang="en-US" sz="2000" i="0" dirty="0">
                <a:solidFill>
                  <a:srgbClr val="0000FF"/>
                </a:solidFill>
                <a:latin typeface="+mn-lt"/>
                <a:ea typeface="楷体" panose="02010609060101010101" charset="-122"/>
                <a:cs typeface="楷体" panose="02010609060101010101" charset="-122"/>
              </a:rPr>
              <a:t>专门做部署</a:t>
            </a:r>
            <a:endParaRPr lang="en-US" altLang="zh-TW" sz="2000" i="0" dirty="0">
              <a:solidFill>
                <a:srgbClr val="0000FF"/>
              </a:solidFill>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2000" i="0" dirty="0">
                <a:solidFill>
                  <a:srgbClr val="0000FF"/>
                </a:solidFill>
                <a:latin typeface="+mn-lt"/>
                <a:ea typeface="楷体" panose="02010609060101010101" charset="-122"/>
                <a:cs typeface="楷体" panose="02010609060101010101" charset="-122"/>
              </a:rPr>
              <a:t>编写</a:t>
            </a:r>
            <a:r>
              <a:rPr lang="en-US" altLang="zh-CN" sz="2000" i="0" dirty="0">
                <a:solidFill>
                  <a:srgbClr val="0000FF"/>
                </a:solidFill>
                <a:latin typeface="+mn-lt"/>
                <a:ea typeface="楷体" panose="02010609060101010101" charset="-122"/>
                <a:cs typeface="楷体" panose="02010609060101010101" charset="-122"/>
              </a:rPr>
              <a:t>shell</a:t>
            </a:r>
            <a:r>
              <a:rPr lang="zh-CN" altLang="en-US" sz="2000" i="0" dirty="0">
                <a:solidFill>
                  <a:srgbClr val="0000FF"/>
                </a:solidFill>
                <a:latin typeface="+mn-lt"/>
                <a:ea typeface="楷体" panose="02010609060101010101" charset="-122"/>
                <a:cs typeface="楷体" panose="02010609060101010101" charset="-122"/>
              </a:rPr>
              <a:t>脚本</a:t>
            </a:r>
            <a:endParaRPr lang="en-US" altLang="zh-CN" sz="2000" i="0" dirty="0">
              <a:solidFill>
                <a:srgbClr val="0000FF"/>
              </a:solidFill>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2000" i="0" dirty="0">
                <a:latin typeface="+mn-lt"/>
                <a:ea typeface="楷体" panose="02010609060101010101" charset="-122"/>
                <a:cs typeface="楷体" panose="02010609060101010101" charset="-122"/>
              </a:rPr>
              <a:t>通过</a:t>
            </a:r>
            <a:r>
              <a:rPr lang="en-US" altLang="zh-CN" sz="2000" i="0" dirty="0">
                <a:latin typeface="+mn-lt"/>
                <a:ea typeface="楷体" panose="02010609060101010101" charset="-122"/>
                <a:cs typeface="楷体" panose="02010609060101010101" charset="-122"/>
              </a:rPr>
              <a:t>Jenkins</a:t>
            </a:r>
            <a:r>
              <a:rPr lang="zh-CN" altLang="en-US" sz="2000" i="0" dirty="0">
                <a:latin typeface="+mn-lt"/>
                <a:ea typeface="楷体" panose="02010609060101010101" charset="-122"/>
                <a:cs typeface="楷体" panose="02010609060101010101" charset="-122"/>
              </a:rPr>
              <a:t>的</a:t>
            </a:r>
            <a:r>
              <a:rPr lang="en-US" altLang="zh-CN" sz="2000" i="0" dirty="0">
                <a:latin typeface="+mn-lt"/>
                <a:ea typeface="楷体" panose="02010609060101010101" charset="-122"/>
                <a:cs typeface="楷体" panose="02010609060101010101" charset="-122"/>
              </a:rPr>
              <a:t>Pipeline</a:t>
            </a:r>
            <a:r>
              <a:rPr lang="zh-CN" altLang="en-US" sz="2000" i="0" dirty="0">
                <a:latin typeface="+mn-lt"/>
                <a:ea typeface="楷体" panose="02010609060101010101" charset="-122"/>
                <a:cs typeface="楷体" panose="02010609060101010101" charset="-122"/>
              </a:rPr>
              <a:t>，</a:t>
            </a:r>
            <a:r>
              <a:rPr lang="zh-CN" altLang="en-US" sz="2000" i="0" dirty="0" smtClean="0">
                <a:latin typeface="+mn-lt"/>
                <a:ea typeface="楷体" panose="02010609060101010101" charset="-122"/>
                <a:cs typeface="楷体" panose="02010609060101010101" charset="-122"/>
              </a:rPr>
              <a:t>当某应用</a:t>
            </a:r>
            <a:r>
              <a:rPr lang="en-US" altLang="zh-CN" sz="2000" i="0" dirty="0" smtClean="0">
                <a:latin typeface="+mn-lt"/>
                <a:ea typeface="楷体" panose="02010609060101010101" charset="-122"/>
                <a:cs typeface="楷体" panose="02010609060101010101" charset="-122"/>
              </a:rPr>
              <a:t>Build</a:t>
            </a:r>
            <a:r>
              <a:rPr lang="zh-CN" altLang="en-US" sz="2000" i="0" dirty="0">
                <a:latin typeface="+mn-lt"/>
                <a:ea typeface="楷体" panose="02010609060101010101" charset="-122"/>
                <a:cs typeface="楷体" panose="02010609060101010101" charset="-122"/>
              </a:rPr>
              <a:t>成功之后，自动触发</a:t>
            </a:r>
            <a:r>
              <a:rPr lang="en-US" altLang="zh-CN" sz="2000" i="0" dirty="0">
                <a:latin typeface="+mn-lt"/>
                <a:ea typeface="楷体" panose="02010609060101010101" charset="-122"/>
                <a:cs typeface="楷体" panose="02010609060101010101" charset="-122"/>
              </a:rPr>
              <a:t>deploy job</a:t>
            </a:r>
            <a:endParaRPr lang="zh-CN" altLang="en-US" sz="2000" i="0" dirty="0">
              <a:latin typeface="+mn-lt"/>
              <a:ea typeface="楷体" panose="02010609060101010101" charset="-122"/>
              <a:cs typeface="楷体" panose="02010609060101010101" charset="-122"/>
            </a:endParaRPr>
          </a:p>
        </p:txBody>
      </p:sp>
      <p:pic>
        <p:nvPicPr>
          <p:cNvPr id="9" name="图片 8" descr="屏幕快照 2015-02-21 下午6.04.2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9552" y="4005065"/>
            <a:ext cx="4536504" cy="1403189"/>
          </a:xfrm>
          <a:prstGeom prst="rect">
            <a:avLst/>
          </a:prstGeom>
          <a:effectLst>
            <a:glow rad="101600">
              <a:schemeClr val="bg1">
                <a:lumMod val="65000"/>
                <a:alpha val="75000"/>
              </a:schemeClr>
            </a:glow>
          </a:effectLst>
        </p:spPr>
      </p:pic>
      <p:pic>
        <p:nvPicPr>
          <p:cNvPr id="3" name="图片 2" descr="屏幕快照 2015-02-23 下午12.27.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8024" y="3501009"/>
            <a:ext cx="3797176" cy="2455333"/>
          </a:xfrm>
          <a:prstGeom prst="rect">
            <a:avLst/>
          </a:prstGeom>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ppt_y</p:attrName>
                                        </p:attrNameLst>
                                      </p:cBhvr>
                                      <p:tavLst>
                                        <p:tav tm="0">
                                          <p:val>
                                            <p:strVal val="#ppt_y+#ppt_h*1.125000"/>
                                          </p:val>
                                        </p:tav>
                                        <p:tav tm="100000">
                                          <p:val>
                                            <p:strVal val="#ppt_y"/>
                                          </p:val>
                                        </p:tav>
                                      </p:tavLst>
                                    </p:anim>
                                    <p:animEffect transition="in" filter="wipe(up)">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51720" y="848715"/>
            <a:ext cx="5169768" cy="645769"/>
          </a:xfrm>
        </p:spPr>
        <p:txBody>
          <a:bodyPr/>
          <a:lstStyle/>
          <a:p>
            <a:pPr algn="ctr"/>
            <a:r>
              <a:rPr kumimoji="1" lang="en-US" altLang="zh-CN" sz="3600" dirty="0" smtClean="0">
                <a:solidFill>
                  <a:schemeClr val="tx1"/>
                </a:solidFill>
              </a:rPr>
              <a:t>Shell</a:t>
            </a:r>
            <a:r>
              <a:rPr kumimoji="1" lang="zh-CN" altLang="en-US" sz="3600" dirty="0" smtClean="0">
                <a:solidFill>
                  <a:schemeClr val="tx1"/>
                </a:solidFill>
              </a:rPr>
              <a:t>脚本示例</a:t>
            </a:r>
            <a:endParaRPr kumimoji="1" lang="zh-CN" altLang="en-US"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a:p>
        </p:txBody>
      </p:sp>
      <p:sp>
        <p:nvSpPr>
          <p:cNvPr id="8" name="矩形 7"/>
          <p:cNvSpPr/>
          <p:nvPr/>
        </p:nvSpPr>
        <p:spPr>
          <a:xfrm>
            <a:off x="971600" y="1772817"/>
            <a:ext cx="7272808" cy="4246245"/>
          </a:xfrm>
          <a:prstGeom prst="rect">
            <a:avLst/>
          </a:prstGeom>
          <a:solidFill>
            <a:schemeClr val="bg1">
              <a:lumMod val="85000"/>
            </a:schemeClr>
          </a:solidFill>
        </p:spPr>
        <p:txBody>
          <a:bodyPr wrap="square">
            <a:spAutoFit/>
          </a:bodyPr>
          <a:lstStyle/>
          <a:p>
            <a:r>
              <a:rPr lang="en-US" altLang="zh-CN" dirty="0">
                <a:solidFill>
                  <a:schemeClr val="tx1">
                    <a:lumMod val="75000"/>
                    <a:lumOff val="25000"/>
                  </a:schemeClr>
                </a:solidFill>
              </a:rPr>
              <a:t>#!/bin/bash</a:t>
            </a:r>
            <a:endParaRPr lang="en-US" altLang="zh-CN" dirty="0">
              <a:solidFill>
                <a:schemeClr val="tx1">
                  <a:lumMod val="75000"/>
                  <a:lumOff val="25000"/>
                </a:schemeClr>
              </a:solidFill>
            </a:endParaRPr>
          </a:p>
          <a:p>
            <a:r>
              <a:rPr lang="en-US" altLang="zh-CN" dirty="0">
                <a:solidFill>
                  <a:schemeClr val="tx1">
                    <a:lumMod val="75000"/>
                    <a:lumOff val="25000"/>
                  </a:schemeClr>
                </a:solidFill>
              </a:rPr>
              <a:t> </a:t>
            </a:r>
            <a:endParaRPr lang="en-US" altLang="zh-CN" dirty="0">
              <a:solidFill>
                <a:schemeClr val="tx1">
                  <a:lumMod val="75000"/>
                  <a:lumOff val="25000"/>
                </a:schemeClr>
              </a:solidFill>
            </a:endParaRPr>
          </a:p>
          <a:p>
            <a:r>
              <a:rPr lang="en-US" altLang="zh-CN" dirty="0">
                <a:solidFill>
                  <a:schemeClr val="tx1">
                    <a:lumMod val="75000"/>
                    <a:lumOff val="25000"/>
                  </a:schemeClr>
                </a:solidFill>
              </a:rPr>
              <a:t>export JAVA_HOME=/usr/java</a:t>
            </a:r>
            <a:endParaRPr lang="en-US" altLang="zh-CN" dirty="0">
              <a:solidFill>
                <a:schemeClr val="tx1">
                  <a:lumMod val="75000"/>
                  <a:lumOff val="25000"/>
                </a:schemeClr>
              </a:solidFill>
            </a:endParaRPr>
          </a:p>
          <a:p>
            <a:r>
              <a:rPr lang="en-US" altLang="zh-CN" dirty="0">
                <a:solidFill>
                  <a:schemeClr val="tx1">
                    <a:lumMod val="75000"/>
                    <a:lumOff val="25000"/>
                  </a:schemeClr>
                </a:solidFill>
              </a:rPr>
              <a:t> </a:t>
            </a:r>
            <a:r>
              <a:rPr lang="en-US" altLang="zh-CN" dirty="0" err="1" smtClean="0">
                <a:solidFill>
                  <a:schemeClr val="tx1">
                    <a:lumMod val="75000"/>
                    <a:lumOff val="25000"/>
                  </a:schemeClr>
                </a:solidFill>
              </a:rPr>
              <a:t>tomcat_pid</a:t>
            </a:r>
            <a:r>
              <a:rPr lang="en-US" altLang="zh-CN" dirty="0" smtClean="0">
                <a:solidFill>
                  <a:schemeClr val="tx1">
                    <a:lumMod val="75000"/>
                    <a:lumOff val="25000"/>
                  </a:schemeClr>
                </a:solidFill>
              </a:rPr>
              <a:t>=</a:t>
            </a:r>
            <a:r>
              <a:rPr lang="en-US" altLang="zh-CN" dirty="0">
                <a:solidFill>
                  <a:schemeClr val="tx1">
                    <a:lumMod val="75000"/>
                    <a:lumOff val="25000"/>
                  </a:schemeClr>
                </a:solidFill>
              </a:rPr>
              <a:t>"</a:t>
            </a:r>
            <a:r>
              <a:rPr lang="en-US" altLang="zh-CN" dirty="0" smtClean="0">
                <a:solidFill>
                  <a:schemeClr val="tx1">
                    <a:lumMod val="75000"/>
                    <a:lumOff val="25000"/>
                  </a:schemeClr>
                </a:solidFill>
              </a:rPr>
              <a:t>/</a:t>
            </a:r>
            <a:r>
              <a:rPr lang="en-US" altLang="zh-CN" dirty="0">
                <a:solidFill>
                  <a:schemeClr val="tx1">
                    <a:lumMod val="75000"/>
                    <a:lumOff val="25000"/>
                  </a:schemeClr>
                </a:solidFill>
              </a:rPr>
              <a:t>usr/</a:t>
            </a:r>
            <a:r>
              <a:rPr lang="en-US" altLang="zh-CN" dirty="0" err="1">
                <a:solidFill>
                  <a:schemeClr val="tx1">
                    <a:lumMod val="75000"/>
                    <a:lumOff val="25000"/>
                  </a:schemeClr>
                </a:solidFill>
              </a:rPr>
              <a:t>sbin</a:t>
            </a:r>
            <a:r>
              <a:rPr lang="en-US" altLang="zh-CN" dirty="0">
                <a:solidFill>
                  <a:schemeClr val="tx1">
                    <a:lumMod val="75000"/>
                    <a:lumOff val="25000"/>
                  </a:schemeClr>
                </a:solidFill>
              </a:rPr>
              <a:t>/</a:t>
            </a:r>
            <a:r>
              <a:rPr lang="en-US" altLang="zh-CN" dirty="0" err="1">
                <a:solidFill>
                  <a:schemeClr val="tx1">
                    <a:lumMod val="75000"/>
                    <a:lumOff val="25000"/>
                  </a:schemeClr>
                </a:solidFill>
              </a:rPr>
              <a:t>lsof</a:t>
            </a:r>
            <a:r>
              <a:rPr lang="en-US" altLang="zh-CN" dirty="0">
                <a:solidFill>
                  <a:schemeClr val="tx1">
                    <a:lumMod val="75000"/>
                    <a:lumOff val="25000"/>
                  </a:schemeClr>
                </a:solidFill>
              </a:rPr>
              <a:t> -n -P -t -</a:t>
            </a:r>
            <a:r>
              <a:rPr lang="en-US" altLang="zh-CN" dirty="0" err="1">
                <a:solidFill>
                  <a:schemeClr val="tx1">
                    <a:lumMod val="75000"/>
                    <a:lumOff val="25000"/>
                  </a:schemeClr>
                </a:solidFill>
              </a:rPr>
              <a:t>i</a:t>
            </a:r>
            <a:r>
              <a:rPr lang="en-US" altLang="zh-CN" dirty="0">
                <a:solidFill>
                  <a:schemeClr val="tx1">
                    <a:lumMod val="75000"/>
                    <a:lumOff val="25000"/>
                  </a:schemeClr>
                </a:solidFill>
              </a:rPr>
              <a:t> :</a:t>
            </a:r>
            <a:r>
              <a:rPr lang="en-US" altLang="zh-CN" dirty="0" smtClean="0">
                <a:solidFill>
                  <a:schemeClr val="tx1">
                    <a:lumMod val="75000"/>
                    <a:lumOff val="25000"/>
                  </a:schemeClr>
                </a:solidFill>
              </a:rPr>
              <a:t>9009</a:t>
            </a:r>
            <a:r>
              <a:rPr lang="en-US" altLang="zh-CN" dirty="0">
                <a:solidFill>
                  <a:schemeClr val="tx1">
                    <a:lumMod val="75000"/>
                    <a:lumOff val="25000"/>
                  </a:schemeClr>
                </a:solidFill>
              </a:rPr>
              <a:t>"</a:t>
            </a:r>
            <a:endParaRPr lang="en-US" altLang="zh-CN" dirty="0">
              <a:solidFill>
                <a:schemeClr val="tx1">
                  <a:lumMod val="75000"/>
                  <a:lumOff val="25000"/>
                </a:schemeClr>
              </a:solidFill>
            </a:endParaRPr>
          </a:p>
          <a:p>
            <a:r>
              <a:rPr lang="en-US" altLang="zh-CN" dirty="0">
                <a:solidFill>
                  <a:schemeClr val="tx1">
                    <a:lumMod val="75000"/>
                    <a:lumOff val="25000"/>
                  </a:schemeClr>
                </a:solidFill>
              </a:rPr>
              <a:t>[ -n "$</a:t>
            </a:r>
            <a:r>
              <a:rPr lang="en-US" altLang="zh-CN" dirty="0" err="1" smtClean="0">
                <a:solidFill>
                  <a:schemeClr val="tx1">
                    <a:lumMod val="75000"/>
                    <a:lumOff val="25000"/>
                  </a:schemeClr>
                </a:solidFill>
              </a:rPr>
              <a:t>tomcat_pid</a:t>
            </a:r>
            <a:r>
              <a:rPr lang="en-US" altLang="zh-CN" dirty="0" smtClean="0">
                <a:solidFill>
                  <a:schemeClr val="tx1">
                    <a:lumMod val="75000"/>
                    <a:lumOff val="25000"/>
                  </a:schemeClr>
                </a:solidFill>
              </a:rPr>
              <a:t>" </a:t>
            </a:r>
            <a:r>
              <a:rPr lang="en-US" altLang="zh-CN" dirty="0">
                <a:solidFill>
                  <a:schemeClr val="tx1">
                    <a:lumMod val="75000"/>
                    <a:lumOff val="25000"/>
                  </a:schemeClr>
                </a:solidFill>
              </a:rPr>
              <a:t>] &amp;&amp; kill -9 $</a:t>
            </a:r>
            <a:r>
              <a:rPr lang="en-US" altLang="zh-CN" dirty="0" err="1">
                <a:solidFill>
                  <a:schemeClr val="tx1">
                    <a:lumMod val="75000"/>
                    <a:lumOff val="25000"/>
                  </a:schemeClr>
                </a:solidFill>
              </a:rPr>
              <a:t>tomcat_pid</a:t>
            </a:r>
            <a:endParaRPr lang="en-US" altLang="zh-CN" dirty="0">
              <a:solidFill>
                <a:schemeClr val="tx1">
                  <a:lumMod val="75000"/>
                  <a:lumOff val="25000"/>
                </a:schemeClr>
              </a:solidFill>
            </a:endParaRPr>
          </a:p>
          <a:p>
            <a:r>
              <a:rPr lang="en-US" altLang="zh-CN" dirty="0">
                <a:solidFill>
                  <a:schemeClr val="tx1">
                    <a:lumMod val="75000"/>
                    <a:lumOff val="25000"/>
                  </a:schemeClr>
                </a:solidFill>
              </a:rPr>
              <a:t> </a:t>
            </a:r>
            <a:endParaRPr lang="en-US" altLang="zh-CN" dirty="0">
              <a:solidFill>
                <a:schemeClr val="tx1">
                  <a:lumMod val="75000"/>
                  <a:lumOff val="25000"/>
                </a:schemeClr>
              </a:solidFill>
            </a:endParaRPr>
          </a:p>
          <a:p>
            <a:r>
              <a:rPr lang="en-US" altLang="zh-CN" dirty="0">
                <a:solidFill>
                  <a:schemeClr val="tx1">
                    <a:lumMod val="75000"/>
                    <a:lumOff val="25000"/>
                  </a:schemeClr>
                </a:solidFill>
              </a:rPr>
              <a:t>cd </a:t>
            </a:r>
            <a:r>
              <a:rPr lang="en-US" altLang="zh-CN" dirty="0" smtClean="0">
                <a:solidFill>
                  <a:schemeClr val="tx1">
                    <a:lumMod val="75000"/>
                    <a:lumOff val="25000"/>
                  </a:schemeClr>
                </a:solidFill>
              </a:rPr>
              <a:t>/usr/local</a:t>
            </a:r>
            <a:endParaRPr lang="en-US" altLang="zh-CN" dirty="0">
              <a:solidFill>
                <a:schemeClr val="tx1">
                  <a:lumMod val="75000"/>
                  <a:lumOff val="25000"/>
                </a:schemeClr>
              </a:solidFill>
            </a:endParaRPr>
          </a:p>
          <a:p>
            <a:r>
              <a:rPr lang="en-US" altLang="zh-CN" dirty="0">
                <a:solidFill>
                  <a:schemeClr val="tx1">
                    <a:lumMod val="75000"/>
                    <a:lumOff val="25000"/>
                  </a:schemeClr>
                </a:solidFill>
              </a:rPr>
              <a:t>mv </a:t>
            </a:r>
            <a:r>
              <a:rPr lang="en-US" altLang="zh-CN" dirty="0" err="1">
                <a:solidFill>
                  <a:schemeClr val="tx1">
                    <a:lumMod val="75000"/>
                    <a:lumOff val="25000"/>
                  </a:schemeClr>
                </a:solidFill>
              </a:rPr>
              <a:t>myapp.war</a:t>
            </a:r>
            <a:r>
              <a:rPr lang="en-US" altLang="zh-CN" dirty="0">
                <a:solidFill>
                  <a:schemeClr val="tx1">
                    <a:lumMod val="75000"/>
                    <a:lumOff val="25000"/>
                  </a:schemeClr>
                </a:solidFill>
              </a:rPr>
              <a:t> </a:t>
            </a:r>
            <a:r>
              <a:rPr lang="en-US" altLang="zh-CN" dirty="0" err="1">
                <a:solidFill>
                  <a:schemeClr val="tx1">
                    <a:lumMod val="75000"/>
                    <a:lumOff val="25000"/>
                  </a:schemeClr>
                </a:solidFill>
              </a:rPr>
              <a:t>myapp.war.bak</a:t>
            </a:r>
            <a:endParaRPr lang="en-US" altLang="zh-CN" dirty="0">
              <a:solidFill>
                <a:schemeClr val="tx1">
                  <a:lumMod val="75000"/>
                  <a:lumOff val="25000"/>
                </a:schemeClr>
              </a:solidFill>
            </a:endParaRPr>
          </a:p>
          <a:p>
            <a:r>
              <a:rPr lang="en-US" altLang="zh-CN" dirty="0" err="1">
                <a:solidFill>
                  <a:schemeClr val="tx1">
                    <a:lumMod val="75000"/>
                    <a:lumOff val="25000"/>
                  </a:schemeClr>
                </a:solidFill>
              </a:rPr>
              <a:t>wget</a:t>
            </a:r>
            <a:r>
              <a:rPr lang="en-US" altLang="zh-CN" dirty="0">
                <a:solidFill>
                  <a:schemeClr val="tx1">
                    <a:lumMod val="75000"/>
                    <a:lumOff val="25000"/>
                  </a:schemeClr>
                </a:solidFill>
              </a:rPr>
              <a:t> </a:t>
            </a:r>
            <a:r>
              <a:rPr lang="en-US" altLang="zh-CN" dirty="0">
                <a:solidFill>
                  <a:schemeClr val="tx1">
                    <a:lumMod val="75000"/>
                    <a:lumOff val="25000"/>
                  </a:schemeClr>
                </a:solidFill>
                <a:hlinkClick r:id="rId1"/>
              </a:rPr>
              <a:t>http://</a:t>
            </a:r>
            <a:r>
              <a:rPr lang="en-US" altLang="zh-CN" dirty="0" smtClean="0">
                <a:solidFill>
                  <a:schemeClr val="tx1">
                    <a:lumMod val="75000"/>
                    <a:lumOff val="25000"/>
                  </a:schemeClr>
                </a:solidFill>
                <a:hlinkClick r:id="rId1"/>
              </a:rPr>
              <a:t>127.0.0.1:</a:t>
            </a:r>
            <a:r>
              <a:rPr lang="en-US" altLang="zh-CN" dirty="0">
                <a:solidFill>
                  <a:schemeClr val="tx1">
                    <a:lumMod val="75000"/>
                    <a:lumOff val="25000"/>
                  </a:schemeClr>
                </a:solidFill>
                <a:hlinkClick r:id="rId1"/>
              </a:rPr>
              <a:t>8080/job/</a:t>
            </a:r>
            <a:r>
              <a:rPr lang="en-US" altLang="zh-CN" dirty="0" smtClean="0">
                <a:solidFill>
                  <a:schemeClr val="tx1">
                    <a:lumMod val="75000"/>
                    <a:lumOff val="25000"/>
                  </a:schemeClr>
                </a:solidFill>
                <a:hlinkClick r:id="rId1"/>
              </a:rPr>
              <a:t>fileserver/</a:t>
            </a:r>
            <a:r>
              <a:rPr lang="en-US" altLang="zh-CN" dirty="0">
                <a:solidFill>
                  <a:schemeClr val="tx1">
                    <a:lumMod val="75000"/>
                    <a:lumOff val="25000"/>
                  </a:schemeClr>
                </a:solidFill>
                <a:hlinkClick r:id="rId1"/>
              </a:rPr>
              <a:t>my-app/target/my-app.war</a:t>
            </a:r>
            <a:endParaRPr lang="en-US" altLang="zh-CN" dirty="0">
              <a:solidFill>
                <a:schemeClr val="tx1">
                  <a:lumMod val="75000"/>
                  <a:lumOff val="25000"/>
                </a:schemeClr>
              </a:solidFill>
            </a:endParaRPr>
          </a:p>
          <a:p>
            <a:r>
              <a:rPr lang="en-US" altLang="zh-CN" dirty="0" err="1" smtClean="0">
                <a:solidFill>
                  <a:schemeClr val="tx1">
                    <a:lumMod val="75000"/>
                    <a:lumOff val="25000"/>
                  </a:schemeClr>
                </a:solidFill>
              </a:rPr>
              <a:t>rm</a:t>
            </a:r>
            <a:r>
              <a:rPr lang="en-US" altLang="zh-CN" dirty="0" smtClean="0">
                <a:solidFill>
                  <a:schemeClr val="tx1">
                    <a:lumMod val="75000"/>
                    <a:lumOff val="25000"/>
                  </a:schemeClr>
                </a:solidFill>
              </a:rPr>
              <a:t> </a:t>
            </a:r>
            <a:r>
              <a:rPr lang="en-US" altLang="zh-CN" dirty="0">
                <a:solidFill>
                  <a:schemeClr val="tx1">
                    <a:lumMod val="75000"/>
                    <a:lumOff val="25000"/>
                  </a:schemeClr>
                </a:solidFill>
              </a:rPr>
              <a:t>/</a:t>
            </a:r>
            <a:r>
              <a:rPr lang="en-US" altLang="zh-CN" dirty="0" smtClean="0">
                <a:solidFill>
                  <a:schemeClr val="tx1">
                    <a:lumMod val="75000"/>
                    <a:lumOff val="25000"/>
                  </a:schemeClr>
                </a:solidFill>
              </a:rPr>
              <a:t>usr</a:t>
            </a:r>
            <a:r>
              <a:rPr lang="en-US" altLang="zh-CN" dirty="0">
                <a:solidFill>
                  <a:schemeClr val="tx1">
                    <a:lumMod val="75000"/>
                    <a:lumOff val="25000"/>
                  </a:schemeClr>
                </a:solidFill>
              </a:rPr>
              <a:t>/</a:t>
            </a:r>
            <a:r>
              <a:rPr lang="en-US" altLang="zh-CN" dirty="0" smtClean="0">
                <a:solidFill>
                  <a:schemeClr val="tx1">
                    <a:lumMod val="75000"/>
                    <a:lumOff val="25000"/>
                  </a:schemeClr>
                </a:solidFill>
              </a:rPr>
              <a:t>local/tomcat/</a:t>
            </a:r>
            <a:r>
              <a:rPr lang="en-US" altLang="zh-CN" dirty="0" err="1">
                <a:solidFill>
                  <a:schemeClr val="tx1">
                    <a:lumMod val="75000"/>
                    <a:lumOff val="25000"/>
                  </a:schemeClr>
                </a:solidFill>
              </a:rPr>
              <a:t>webapps</a:t>
            </a:r>
            <a:r>
              <a:rPr lang="en-US" altLang="zh-CN" dirty="0">
                <a:solidFill>
                  <a:schemeClr val="tx1">
                    <a:lumMod val="75000"/>
                    <a:lumOff val="25000"/>
                  </a:schemeClr>
                </a:solidFill>
              </a:rPr>
              <a:t>/</a:t>
            </a:r>
            <a:r>
              <a:rPr lang="en-US" altLang="zh-CN" dirty="0" err="1">
                <a:solidFill>
                  <a:schemeClr val="tx1">
                    <a:lumMod val="75000"/>
                    <a:lumOff val="25000"/>
                  </a:schemeClr>
                </a:solidFill>
              </a:rPr>
              <a:t>myapp.war</a:t>
            </a:r>
            <a:endParaRPr lang="en-US" altLang="zh-CN" dirty="0">
              <a:solidFill>
                <a:schemeClr val="tx1">
                  <a:lumMod val="75000"/>
                  <a:lumOff val="25000"/>
                </a:schemeClr>
              </a:solidFill>
            </a:endParaRPr>
          </a:p>
          <a:p>
            <a:r>
              <a:rPr lang="en-US" altLang="zh-CN" dirty="0" err="1">
                <a:solidFill>
                  <a:schemeClr val="tx1">
                    <a:lumMod val="75000"/>
                    <a:lumOff val="25000"/>
                  </a:schemeClr>
                </a:solidFill>
              </a:rPr>
              <a:t>rm</a:t>
            </a:r>
            <a:r>
              <a:rPr lang="en-US" altLang="zh-CN" dirty="0">
                <a:solidFill>
                  <a:schemeClr val="tx1">
                    <a:lumMod val="75000"/>
                    <a:lumOff val="25000"/>
                  </a:schemeClr>
                </a:solidFill>
              </a:rPr>
              <a:t> -</a:t>
            </a:r>
            <a:r>
              <a:rPr lang="en-US" altLang="zh-CN" dirty="0" err="1">
                <a:solidFill>
                  <a:schemeClr val="tx1">
                    <a:lumMod val="75000"/>
                    <a:lumOff val="25000"/>
                  </a:schemeClr>
                </a:solidFill>
              </a:rPr>
              <a:t>fr</a:t>
            </a:r>
            <a:r>
              <a:rPr lang="en-US" altLang="zh-CN" dirty="0">
                <a:solidFill>
                  <a:schemeClr val="tx1">
                    <a:lumMod val="75000"/>
                    <a:lumOff val="25000"/>
                  </a:schemeClr>
                </a:solidFill>
              </a:rPr>
              <a:t> </a:t>
            </a:r>
            <a:r>
              <a:rPr lang="en-US" altLang="zh-CN" dirty="0" smtClean="0">
                <a:solidFill>
                  <a:schemeClr val="tx1">
                    <a:lumMod val="75000"/>
                    <a:lumOff val="25000"/>
                  </a:schemeClr>
                </a:solidFill>
              </a:rPr>
              <a:t>/</a:t>
            </a:r>
            <a:r>
              <a:rPr lang="en-US" altLang="zh-CN" dirty="0">
                <a:solidFill>
                  <a:schemeClr val="tx1">
                    <a:lumMod val="75000"/>
                    <a:lumOff val="25000"/>
                  </a:schemeClr>
                </a:solidFill>
              </a:rPr>
              <a:t>usr/local</a:t>
            </a:r>
            <a:r>
              <a:rPr lang="en-US" altLang="zh-CN" dirty="0" smtClean="0">
                <a:solidFill>
                  <a:schemeClr val="tx1">
                    <a:lumMod val="75000"/>
                    <a:lumOff val="25000"/>
                  </a:schemeClr>
                </a:solidFill>
              </a:rPr>
              <a:t>/tomcat/</a:t>
            </a:r>
            <a:r>
              <a:rPr lang="en-US" altLang="zh-CN" dirty="0" err="1">
                <a:solidFill>
                  <a:schemeClr val="tx1">
                    <a:lumMod val="75000"/>
                    <a:lumOff val="25000"/>
                  </a:schemeClr>
                </a:solidFill>
              </a:rPr>
              <a:t>webapps</a:t>
            </a:r>
            <a:r>
              <a:rPr lang="en-US" altLang="zh-CN" dirty="0">
                <a:solidFill>
                  <a:schemeClr val="tx1">
                    <a:lumMod val="75000"/>
                    <a:lumOff val="25000"/>
                  </a:schemeClr>
                </a:solidFill>
              </a:rPr>
              <a:t>/</a:t>
            </a:r>
            <a:r>
              <a:rPr lang="en-US" altLang="zh-CN" dirty="0" err="1">
                <a:solidFill>
                  <a:schemeClr val="tx1">
                    <a:lumMod val="75000"/>
                    <a:lumOff val="25000"/>
                  </a:schemeClr>
                </a:solidFill>
              </a:rPr>
              <a:t>myapp</a:t>
            </a:r>
            <a:endParaRPr lang="en-US" altLang="zh-CN" dirty="0">
              <a:solidFill>
                <a:schemeClr val="tx1">
                  <a:lumMod val="75000"/>
                  <a:lumOff val="25000"/>
                </a:schemeClr>
              </a:solidFill>
            </a:endParaRPr>
          </a:p>
          <a:p>
            <a:r>
              <a:rPr lang="en-US" altLang="zh-CN" dirty="0" err="1">
                <a:solidFill>
                  <a:schemeClr val="tx1">
                    <a:lumMod val="75000"/>
                    <a:lumOff val="25000"/>
                  </a:schemeClr>
                </a:solidFill>
              </a:rPr>
              <a:t>cp</a:t>
            </a:r>
            <a:r>
              <a:rPr lang="en-US" altLang="zh-CN" dirty="0">
                <a:solidFill>
                  <a:schemeClr val="tx1">
                    <a:lumMod val="75000"/>
                    <a:lumOff val="25000"/>
                  </a:schemeClr>
                </a:solidFill>
              </a:rPr>
              <a:t> </a:t>
            </a:r>
            <a:r>
              <a:rPr lang="en-US" altLang="zh-CN" dirty="0" err="1">
                <a:solidFill>
                  <a:schemeClr val="tx1">
                    <a:lumMod val="75000"/>
                    <a:lumOff val="25000"/>
                  </a:schemeClr>
                </a:solidFill>
              </a:rPr>
              <a:t>myapp.war</a:t>
            </a:r>
            <a:r>
              <a:rPr lang="en-US" altLang="zh-CN" dirty="0">
                <a:solidFill>
                  <a:schemeClr val="tx1">
                    <a:lumMod val="75000"/>
                    <a:lumOff val="25000"/>
                  </a:schemeClr>
                </a:solidFill>
              </a:rPr>
              <a:t> </a:t>
            </a:r>
            <a:r>
              <a:rPr lang="en-US" altLang="zh-CN" dirty="0" smtClean="0">
                <a:solidFill>
                  <a:schemeClr val="tx1">
                    <a:lumMod val="75000"/>
                    <a:lumOff val="25000"/>
                  </a:schemeClr>
                </a:solidFill>
              </a:rPr>
              <a:t>/</a:t>
            </a:r>
            <a:r>
              <a:rPr lang="en-US" altLang="zh-CN" dirty="0">
                <a:solidFill>
                  <a:schemeClr val="tx1">
                    <a:lumMod val="75000"/>
                    <a:lumOff val="25000"/>
                  </a:schemeClr>
                </a:solidFill>
              </a:rPr>
              <a:t>usr/local</a:t>
            </a:r>
            <a:r>
              <a:rPr lang="en-US" altLang="zh-CN" dirty="0" smtClean="0">
                <a:solidFill>
                  <a:schemeClr val="tx1">
                    <a:lumMod val="75000"/>
                    <a:lumOff val="25000"/>
                  </a:schemeClr>
                </a:solidFill>
              </a:rPr>
              <a:t>/tomcat/</a:t>
            </a:r>
            <a:r>
              <a:rPr lang="en-US" altLang="zh-CN" dirty="0" err="1">
                <a:solidFill>
                  <a:schemeClr val="tx1">
                    <a:lumMod val="75000"/>
                    <a:lumOff val="25000"/>
                  </a:schemeClr>
                </a:solidFill>
              </a:rPr>
              <a:t>webapps</a:t>
            </a:r>
            <a:r>
              <a:rPr lang="en-US" altLang="zh-CN" dirty="0">
                <a:solidFill>
                  <a:schemeClr val="tx1">
                    <a:lumMod val="75000"/>
                    <a:lumOff val="25000"/>
                  </a:schemeClr>
                </a:solidFill>
              </a:rPr>
              <a:t>/</a:t>
            </a:r>
            <a:r>
              <a:rPr lang="en-US" altLang="zh-CN" dirty="0" err="1">
                <a:solidFill>
                  <a:schemeClr val="tx1">
                    <a:lumMod val="75000"/>
                    <a:lumOff val="25000"/>
                  </a:schemeClr>
                </a:solidFill>
              </a:rPr>
              <a:t>myapp.war</a:t>
            </a:r>
            <a:endParaRPr lang="en-US" altLang="zh-CN" dirty="0">
              <a:solidFill>
                <a:schemeClr val="tx1">
                  <a:lumMod val="75000"/>
                  <a:lumOff val="25000"/>
                </a:schemeClr>
              </a:solidFill>
            </a:endParaRPr>
          </a:p>
          <a:p>
            <a:r>
              <a:rPr lang="en-US" altLang="zh-CN" dirty="0">
                <a:solidFill>
                  <a:schemeClr val="tx1">
                    <a:lumMod val="75000"/>
                    <a:lumOff val="25000"/>
                  </a:schemeClr>
                </a:solidFill>
              </a:rPr>
              <a:t> </a:t>
            </a:r>
            <a:endParaRPr lang="en-US" altLang="zh-CN" dirty="0">
              <a:solidFill>
                <a:schemeClr val="tx1">
                  <a:lumMod val="75000"/>
                  <a:lumOff val="25000"/>
                </a:schemeClr>
              </a:solidFill>
            </a:endParaRPr>
          </a:p>
          <a:p>
            <a:r>
              <a:rPr lang="en-US" altLang="zh-CN" dirty="0">
                <a:solidFill>
                  <a:schemeClr val="tx1">
                    <a:lumMod val="75000"/>
                    <a:lumOff val="25000"/>
                  </a:schemeClr>
                </a:solidFill>
              </a:rPr>
              <a:t>cd </a:t>
            </a:r>
            <a:r>
              <a:rPr lang="en-US" altLang="zh-CN" dirty="0" smtClean="0">
                <a:solidFill>
                  <a:schemeClr val="tx1">
                    <a:lumMod val="75000"/>
                    <a:lumOff val="25000"/>
                  </a:schemeClr>
                </a:solidFill>
              </a:rPr>
              <a:t>/</a:t>
            </a:r>
            <a:r>
              <a:rPr lang="en-US" altLang="zh-CN" dirty="0">
                <a:solidFill>
                  <a:schemeClr val="tx1">
                    <a:lumMod val="75000"/>
                    <a:lumOff val="25000"/>
                  </a:schemeClr>
                </a:solidFill>
              </a:rPr>
              <a:t>usr/local</a:t>
            </a:r>
            <a:r>
              <a:rPr lang="en-US" altLang="zh-CN" dirty="0" smtClean="0">
                <a:solidFill>
                  <a:schemeClr val="tx1">
                    <a:lumMod val="75000"/>
                    <a:lumOff val="25000"/>
                  </a:schemeClr>
                </a:solidFill>
              </a:rPr>
              <a:t>/tomcat/</a:t>
            </a:r>
            <a:r>
              <a:rPr lang="en-US" altLang="zh-CN" dirty="0">
                <a:solidFill>
                  <a:schemeClr val="tx1">
                    <a:lumMod val="75000"/>
                    <a:lumOff val="25000"/>
                  </a:schemeClr>
                </a:solidFill>
              </a:rPr>
              <a:t>bin/</a:t>
            </a:r>
            <a:endParaRPr lang="en-US" altLang="zh-CN" dirty="0">
              <a:solidFill>
                <a:schemeClr val="tx1">
                  <a:lumMod val="75000"/>
                  <a:lumOff val="25000"/>
                </a:schemeClr>
              </a:solidFill>
            </a:endParaRPr>
          </a:p>
          <a:p>
            <a:r>
              <a:rPr lang="en-US" altLang="zh-CN" dirty="0">
                <a:solidFill>
                  <a:schemeClr val="tx1">
                    <a:lumMod val="75000"/>
                    <a:lumOff val="25000"/>
                  </a:schemeClr>
                </a:solidFill>
              </a:rPr>
              <a:t>./</a:t>
            </a:r>
            <a:r>
              <a:rPr lang="en-US" altLang="zh-CN" dirty="0" err="1">
                <a:solidFill>
                  <a:schemeClr val="tx1">
                    <a:lumMod val="75000"/>
                    <a:lumOff val="25000"/>
                  </a:schemeClr>
                </a:solidFill>
              </a:rPr>
              <a:t>startup.sh</a:t>
            </a:r>
            <a:endParaRPr lang="zh-CN" altLang="en-US" dirty="0">
              <a:solidFill>
                <a:schemeClr val="tx1">
                  <a:lumMod val="75000"/>
                  <a:lumOff val="25000"/>
                </a:schemeClr>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968729"/>
            <a:ext cx="6105872" cy="465749"/>
          </a:xfrm>
        </p:spPr>
        <p:txBody>
          <a:bodyPr>
            <a:normAutofit fontScale="90000"/>
          </a:bodyPr>
          <a:lstStyle/>
          <a:p>
            <a:pPr algn="ctr"/>
            <a:r>
              <a:rPr kumimoji="1" lang="zh-CN" altLang="en-US" sz="3600" dirty="0" smtClean="0">
                <a:solidFill>
                  <a:schemeClr val="tx1"/>
                </a:solidFill>
              </a:rPr>
              <a:t>自动验证</a:t>
            </a:r>
            <a:r>
              <a:rPr kumimoji="1" lang="en-US" altLang="zh-CN" sz="3600" dirty="0" smtClean="0">
                <a:solidFill>
                  <a:schemeClr val="tx1"/>
                </a:solidFill>
              </a:rPr>
              <a:t>Build</a:t>
            </a:r>
            <a:r>
              <a:rPr kumimoji="1" lang="zh-CN" altLang="en-US" sz="3600" dirty="0" smtClean="0">
                <a:solidFill>
                  <a:schemeClr val="tx1"/>
                </a:solidFill>
              </a:rPr>
              <a:t>（</a:t>
            </a:r>
            <a:r>
              <a:rPr kumimoji="1" lang="en-US" altLang="zh-CN" sz="3600" dirty="0" smtClean="0">
                <a:solidFill>
                  <a:schemeClr val="tx1"/>
                </a:solidFill>
              </a:rPr>
              <a:t>BVT</a:t>
            </a:r>
            <a:r>
              <a:rPr kumimoji="1" lang="zh-CN" altLang="en-US" sz="3600" dirty="0" smtClean="0">
                <a:solidFill>
                  <a:schemeClr val="tx1"/>
                </a:solidFill>
              </a:rPr>
              <a:t>）</a:t>
            </a:r>
            <a:endParaRPr kumimoji="1" lang="zh-CN" altLang="en-US"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dirty="0"/>
          </a:p>
        </p:txBody>
      </p:sp>
      <p:sp>
        <p:nvSpPr>
          <p:cNvPr id="5" name="矩形 4"/>
          <p:cNvSpPr/>
          <p:nvPr/>
        </p:nvSpPr>
        <p:spPr>
          <a:xfrm>
            <a:off x="971600" y="1700809"/>
            <a:ext cx="2736304" cy="1641475"/>
          </a:xfrm>
          <a:prstGeom prst="rect">
            <a:avLst/>
          </a:prstGeom>
        </p:spPr>
        <p:txBody>
          <a:bodyPr wrap="square">
            <a:spAutoFit/>
          </a:bodyPr>
          <a:lstStyle/>
          <a:p>
            <a:pPr marL="355600" indent="-355600">
              <a:lnSpc>
                <a:spcPct val="140000"/>
              </a:lnSpc>
              <a:buClr>
                <a:srgbClr val="0070C0"/>
              </a:buClr>
              <a:buSzPct val="80000"/>
              <a:buFont typeface="Wingdings" panose="05000000000000000000" pitchFamily="2" charset="2"/>
              <a:buChar char="p"/>
              <a:defRPr/>
            </a:pPr>
            <a:r>
              <a:rPr lang="zh-CN" altLang="en-US" sz="2400" i="0" dirty="0">
                <a:latin typeface="+mn-lt"/>
                <a:ea typeface="楷体" panose="02010609060101010101" charset="-122"/>
                <a:cs typeface="楷体" panose="02010609060101010101" charset="-122"/>
              </a:rPr>
              <a:t>配置构建后</a:t>
            </a:r>
            <a:r>
              <a:rPr lang="zh-CN" altLang="en-US" sz="2400" i="0" dirty="0" smtClean="0">
                <a:latin typeface="+mn-lt"/>
                <a:ea typeface="楷体" panose="02010609060101010101" charset="-122"/>
                <a:cs typeface="楷体" panose="02010609060101010101" charset="-122"/>
              </a:rPr>
              <a:t>操作</a:t>
            </a:r>
            <a:endParaRPr lang="en-US" altLang="zh-CN" sz="2400" i="0" dirty="0" smtClean="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2400" i="0" dirty="0">
                <a:latin typeface="+mn-lt"/>
                <a:ea typeface="楷体" panose="02010609060101010101" charset="-122"/>
                <a:cs typeface="楷体" panose="02010609060101010101" charset="-122"/>
              </a:rPr>
              <a:t>配置构建触发器</a:t>
            </a:r>
            <a:endParaRPr lang="en-US" altLang="zh-CN" sz="2400" i="0" dirty="0">
              <a:latin typeface="+mn-lt"/>
              <a:ea typeface="楷体" panose="02010609060101010101" charset="-122"/>
              <a:cs typeface="楷体" panose="02010609060101010101" charset="-122"/>
            </a:endParaRPr>
          </a:p>
          <a:p>
            <a:pPr marL="355600" indent="-355600">
              <a:lnSpc>
                <a:spcPct val="140000"/>
              </a:lnSpc>
              <a:buClr>
                <a:srgbClr val="0070C0"/>
              </a:buClr>
              <a:buSzPct val="80000"/>
              <a:buFont typeface="Wingdings" panose="05000000000000000000" pitchFamily="2" charset="2"/>
              <a:buChar char="p"/>
              <a:defRPr/>
            </a:pPr>
            <a:r>
              <a:rPr lang="zh-CN" altLang="en-US" sz="2400" i="0" dirty="0">
                <a:latin typeface="+mn-lt"/>
                <a:ea typeface="楷体" panose="02010609060101010101" charset="-122"/>
                <a:cs typeface="楷体" panose="02010609060101010101" charset="-122"/>
              </a:rPr>
              <a:t>选择相应的操作</a:t>
            </a:r>
            <a:endParaRPr lang="zh-TW" altLang="en-US" sz="2400" i="0" dirty="0">
              <a:latin typeface="+mn-lt"/>
              <a:ea typeface="楷体" panose="02010609060101010101" charset="-122"/>
              <a:cs typeface="楷体" panose="02010609060101010101" charset="-122"/>
            </a:endParaRPr>
          </a:p>
        </p:txBody>
      </p:sp>
      <p:pic>
        <p:nvPicPr>
          <p:cNvPr id="6" name="图片 5" descr="屏幕快照 2015-02-21 下午6.03.37.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08104" y="1772816"/>
            <a:ext cx="3240360" cy="2222500"/>
          </a:xfrm>
          <a:prstGeom prst="rect">
            <a:avLst/>
          </a:prstGeom>
        </p:spPr>
      </p:pic>
      <p:sp>
        <p:nvSpPr>
          <p:cNvPr id="9" name="矩形 8"/>
          <p:cNvSpPr/>
          <p:nvPr/>
        </p:nvSpPr>
        <p:spPr>
          <a:xfrm>
            <a:off x="683568" y="3429000"/>
            <a:ext cx="3816424" cy="368300"/>
          </a:xfrm>
          <a:prstGeom prst="rect">
            <a:avLst/>
          </a:prstGeom>
        </p:spPr>
        <p:txBody>
          <a:bodyPr wrap="square">
            <a:spAutoFit/>
          </a:bodyPr>
          <a:lstStyle/>
          <a:p>
            <a:r>
              <a:rPr lang="en-US" altLang="zh-CN" i="0" dirty="0">
                <a:solidFill>
                  <a:srgbClr val="FF6600"/>
                </a:solidFill>
              </a:rPr>
              <a:t>Jenkins</a:t>
            </a:r>
            <a:r>
              <a:rPr lang="zh-CN" altLang="en-US" i="0" dirty="0" smtClean="0">
                <a:solidFill>
                  <a:srgbClr val="FF6600"/>
                </a:solidFill>
              </a:rPr>
              <a:t>可运行测试、批处理任务等</a:t>
            </a:r>
            <a:endParaRPr lang="zh-CN" altLang="en-US" i="0" dirty="0">
              <a:solidFill>
                <a:srgbClr val="FF6600"/>
              </a:solidFill>
            </a:endParaRPr>
          </a:p>
        </p:txBody>
      </p:sp>
      <p:pic>
        <p:nvPicPr>
          <p:cNvPr id="4" name="图片 3" descr="屏幕快照 2015-03-08 下午6.17.3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780929"/>
            <a:ext cx="7200800" cy="3293006"/>
          </a:xfrm>
          <a:prstGeom prst="rect">
            <a:avLst/>
          </a:prstGeom>
          <a:ln>
            <a:noFill/>
          </a:ln>
          <a:effectLst>
            <a:outerShdw blurRad="292100" dist="139700" dir="2700000" algn="tl" rotWithShape="0">
              <a:srgbClr val="333333">
                <a:alpha val="65000"/>
              </a:srgbClr>
            </a:outerShdw>
          </a:effectLst>
        </p:spPr>
      </p:pic>
      <p:pic>
        <p:nvPicPr>
          <p:cNvPr id="11" name="图片 10" descr="屏幕快照 2015-03-08 下午5.55.0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1628800"/>
            <a:ext cx="8607226" cy="4464496"/>
          </a:xfrm>
          <a:prstGeom prst="rect">
            <a:avLst/>
          </a:prstGeom>
          <a:effectLst>
            <a:glow rad="101600">
              <a:srgbClr val="E3C96C">
                <a:alpha val="75000"/>
              </a:srgbClr>
            </a:glo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lef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6" presetClass="entr" presetSubtype="37"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out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691680" y="788707"/>
            <a:ext cx="5760640" cy="551657"/>
          </a:xfrm>
        </p:spPr>
        <p:txBody>
          <a:bodyPr>
            <a:normAutofit fontScale="90000"/>
          </a:bodyPr>
          <a:lstStyle/>
          <a:p>
            <a:pPr algn="ctr"/>
            <a:r>
              <a:rPr lang="zh-CN" altLang="en-US" sz="3600" b="1" kern="1200" dirty="0" smtClean="0">
                <a:solidFill>
                  <a:schemeClr val="tx1"/>
                </a:solidFill>
                <a:latin typeface="+mj-ea"/>
                <a:cs typeface="+mn-cs"/>
              </a:rPr>
              <a:t>自动的代码覆盖率分析</a:t>
            </a:r>
            <a:endParaRPr lang="zh-CN" altLang="en-US" sz="3600" b="1" kern="1200" dirty="0" smtClean="0">
              <a:solidFill>
                <a:schemeClr val="tx1"/>
              </a:solidFill>
              <a:latin typeface="+mj-ea"/>
              <a:cs typeface="+mn-cs"/>
            </a:endParaRPr>
          </a:p>
        </p:txBody>
      </p:sp>
      <p:sp>
        <p:nvSpPr>
          <p:cNvPr id="68609" name="Rectangle 1"/>
          <p:cNvSpPr>
            <a:spLocks noChangeArrowheads="1"/>
          </p:cNvSpPr>
          <p:nvPr/>
        </p:nvSpPr>
        <p:spPr bwMode="auto">
          <a:xfrm>
            <a:off x="539552" y="1696167"/>
            <a:ext cx="8208912" cy="4262755"/>
          </a:xfrm>
          <a:prstGeom prst="rect">
            <a:avLst/>
          </a:prstGeom>
          <a:noFill/>
          <a:ln w="9525">
            <a:noFill/>
            <a:miter lim="800000"/>
          </a:ln>
          <a:effectLst/>
        </p:spPr>
        <p:txBody>
          <a:bodyPr vert="horz" wrap="square" lIns="91440" tIns="45720" rIns="91440" bIns="45720" numCol="1" anchor="ctr" anchorCtr="0" compatLnSpc="1">
            <a:spAutoFit/>
          </a:bodyPr>
          <a:lstStyle/>
          <a:p>
            <a:pPr marL="536575" marR="0" indent="-536575" defTabSz="914400" latinLnBrk="0">
              <a:lnSpc>
                <a:spcPct val="120000"/>
              </a:lnSpc>
              <a:spcBef>
                <a:spcPct val="20000"/>
              </a:spcBef>
              <a:buClr>
                <a:srgbClr val="91AC4E"/>
              </a:buClr>
              <a:buSzTx/>
              <a:buFont typeface="Wingdings" panose="05000000000000000000" pitchFamily="2" charset="2"/>
              <a:buChar char="q"/>
              <a:tabLst>
                <a:tab pos="539750" algn="l"/>
              </a:tabLst>
            </a:pPr>
            <a:r>
              <a:rPr lang="en-US" altLang="zh-CN" sz="2400" i="0" dirty="0"/>
              <a:t>Java:</a:t>
            </a:r>
            <a:r>
              <a:rPr lang="zh-CN" altLang="en-US" sz="2400" i="0" dirty="0"/>
              <a:t> </a:t>
            </a:r>
            <a:r>
              <a:rPr lang="en-US" altLang="zh-CN" sz="2400" i="0" dirty="0" err="1" smtClean="0">
                <a:solidFill>
                  <a:schemeClr val="tx1">
                    <a:lumMod val="50000"/>
                    <a:lumOff val="50000"/>
                  </a:schemeClr>
                </a:solidFill>
              </a:rPr>
              <a:t>JCov</a:t>
            </a:r>
            <a:r>
              <a:rPr lang="zh-CN" altLang="zh-CN" sz="2400" i="0" dirty="0" smtClean="0">
                <a:solidFill>
                  <a:schemeClr val="tx1">
                    <a:lumMod val="50000"/>
                    <a:lumOff val="50000"/>
                  </a:schemeClr>
                </a:solidFill>
              </a:rPr>
              <a:t>、</a:t>
            </a:r>
            <a:r>
              <a:rPr lang="en-US" altLang="zh-CN" sz="2400" i="0" dirty="0" err="1" smtClean="0">
                <a:solidFill>
                  <a:schemeClr val="tx1">
                    <a:lumMod val="50000"/>
                    <a:lumOff val="50000"/>
                  </a:schemeClr>
                </a:solidFill>
              </a:rPr>
              <a:t>EclEMMA</a:t>
            </a:r>
            <a:r>
              <a:rPr lang="zh-CN" altLang="en-US" sz="2400" i="0" dirty="0">
                <a:solidFill>
                  <a:schemeClr val="tx1">
                    <a:lumMod val="50000"/>
                    <a:lumOff val="50000"/>
                  </a:schemeClr>
                </a:solidFill>
              </a:rPr>
              <a:t>/</a:t>
            </a:r>
            <a:r>
              <a:rPr lang="en-US" altLang="zh-CN" sz="2400" i="0" dirty="0" err="1" smtClean="0">
                <a:solidFill>
                  <a:schemeClr val="tx1">
                    <a:lumMod val="50000"/>
                    <a:lumOff val="50000"/>
                  </a:schemeClr>
                </a:solidFill>
              </a:rPr>
              <a:t>JaCoCo</a:t>
            </a:r>
            <a:r>
              <a:rPr lang="zh-CN" altLang="en-US" i="0" dirty="0">
                <a:solidFill>
                  <a:schemeClr val="tx1">
                    <a:lumMod val="50000"/>
                    <a:lumOff val="50000"/>
                  </a:schemeClr>
                </a:solidFill>
              </a:rPr>
              <a:t>（代替</a:t>
            </a:r>
            <a:r>
              <a:rPr lang="en-US" altLang="zh-CN" i="0" dirty="0">
                <a:solidFill>
                  <a:schemeClr val="tx1">
                    <a:lumMod val="50000"/>
                    <a:lumOff val="50000"/>
                  </a:schemeClr>
                </a:solidFill>
              </a:rPr>
              <a:t>EMMA</a:t>
            </a:r>
            <a:r>
              <a:rPr lang="zh-CN" altLang="en-US" i="0" dirty="0">
                <a:solidFill>
                  <a:schemeClr val="tx1">
                    <a:lumMod val="50000"/>
                    <a:lumOff val="50000"/>
                  </a:schemeClr>
                </a:solidFill>
              </a:rPr>
              <a:t>）</a:t>
            </a:r>
            <a:r>
              <a:rPr lang="zh-CN" altLang="zh-CN" sz="2400" i="0" dirty="0">
                <a:solidFill>
                  <a:schemeClr val="tx1">
                    <a:lumMod val="50000"/>
                    <a:lumOff val="50000"/>
                  </a:schemeClr>
                </a:solidFill>
              </a:rPr>
              <a:t>、</a:t>
            </a:r>
            <a:r>
              <a:rPr lang="en-US" altLang="zh-CN" sz="2400" i="0" dirty="0" err="1" smtClean="0">
                <a:solidFill>
                  <a:schemeClr val="tx1">
                    <a:lumMod val="50000"/>
                    <a:lumOff val="50000"/>
                  </a:schemeClr>
                </a:solidFill>
              </a:rPr>
              <a:t>Cobertura</a:t>
            </a:r>
            <a:r>
              <a:rPr lang="zh-CN" altLang="en-US" sz="2400" i="0" baseline="30000" dirty="0">
                <a:solidFill>
                  <a:schemeClr val="tx1">
                    <a:lumMod val="50000"/>
                    <a:lumOff val="50000"/>
                  </a:schemeClr>
                </a:solidFill>
              </a:rPr>
              <a:t>*</a:t>
            </a:r>
            <a:r>
              <a:rPr lang="zh-CN" altLang="en-US" sz="2400" i="0" dirty="0" smtClean="0">
                <a:solidFill>
                  <a:schemeClr val="tx1">
                    <a:lumMod val="50000"/>
                    <a:lumOff val="50000"/>
                  </a:schemeClr>
                </a:solidFill>
              </a:rPr>
              <a:t>、</a:t>
            </a:r>
            <a:r>
              <a:rPr lang="en-US" altLang="zh-CN" sz="2400" i="0" dirty="0">
                <a:solidFill>
                  <a:schemeClr val="tx1">
                    <a:lumMod val="50000"/>
                    <a:lumOff val="50000"/>
                  </a:schemeClr>
                </a:solidFill>
              </a:rPr>
              <a:t>Clover</a:t>
            </a:r>
            <a:r>
              <a:rPr lang="zh-CN" altLang="en-US" sz="2400" i="0" baseline="30000" dirty="0">
                <a:solidFill>
                  <a:schemeClr val="tx1">
                    <a:lumMod val="50000"/>
                    <a:lumOff val="50000"/>
                  </a:schemeClr>
                </a:solidFill>
              </a:rPr>
              <a:t>*</a:t>
            </a:r>
            <a:r>
              <a:rPr lang="zh-CN" altLang="zh-CN" sz="2400" i="0" dirty="0">
                <a:solidFill>
                  <a:schemeClr val="tx1">
                    <a:lumMod val="50000"/>
                    <a:lumOff val="50000"/>
                  </a:schemeClr>
                </a:solidFill>
              </a:rPr>
              <a:t>、</a:t>
            </a:r>
            <a:r>
              <a:rPr lang="en-US" altLang="zh-CN" sz="2400" i="0" dirty="0">
                <a:solidFill>
                  <a:schemeClr val="tx1">
                    <a:lumMod val="50000"/>
                    <a:lumOff val="50000"/>
                  </a:schemeClr>
                </a:solidFill>
              </a:rPr>
              <a:t>Serenity</a:t>
            </a:r>
            <a:r>
              <a:rPr lang="zh-CN" altLang="en-US" sz="2400" i="0" dirty="0">
                <a:solidFill>
                  <a:schemeClr val="tx1">
                    <a:lumMod val="50000"/>
                    <a:lumOff val="50000"/>
                  </a:schemeClr>
                </a:solidFill>
              </a:rPr>
              <a:t>、</a:t>
            </a:r>
            <a:r>
              <a:rPr lang="en-US" altLang="zh-CN" sz="2400" i="0" dirty="0" err="1" smtClean="0">
                <a:solidFill>
                  <a:schemeClr val="tx1">
                    <a:lumMod val="50000"/>
                    <a:lumOff val="50000"/>
                  </a:schemeClr>
                </a:solidFill>
              </a:rPr>
              <a:t>Jcoverage</a:t>
            </a:r>
            <a:r>
              <a:rPr lang="zh-CN" altLang="en-US" sz="2400" i="0" dirty="0" smtClean="0">
                <a:solidFill>
                  <a:schemeClr val="tx1">
                    <a:lumMod val="50000"/>
                    <a:lumOff val="50000"/>
                  </a:schemeClr>
                </a:solidFill>
              </a:rPr>
              <a:t> </a:t>
            </a:r>
            <a:r>
              <a:rPr lang="zh-CN" altLang="en-US" sz="2400" i="0" dirty="0">
                <a:solidFill>
                  <a:schemeClr val="tx1">
                    <a:lumMod val="50000"/>
                    <a:lumOff val="50000"/>
                  </a:schemeClr>
                </a:solidFill>
              </a:rPr>
              <a:t> </a:t>
            </a:r>
            <a:r>
              <a:rPr lang="en-US" altLang="zh-CN" sz="2400" i="0" dirty="0">
                <a:solidFill>
                  <a:schemeClr val="tx1">
                    <a:lumMod val="50000"/>
                    <a:lumOff val="50000"/>
                  </a:schemeClr>
                </a:solidFill>
              </a:rPr>
              <a:t>……</a:t>
            </a:r>
            <a:endParaRPr lang="zh-CN" altLang="en-US" sz="2400" i="0" dirty="0">
              <a:solidFill>
                <a:schemeClr val="tx1">
                  <a:lumMod val="50000"/>
                  <a:lumOff val="50000"/>
                </a:schemeClr>
              </a:solidFill>
            </a:endParaRPr>
          </a:p>
          <a:p>
            <a:pPr marL="536575" indent="-536575">
              <a:lnSpc>
                <a:spcPct val="120000"/>
              </a:lnSpc>
              <a:spcBef>
                <a:spcPct val="20000"/>
              </a:spcBef>
              <a:buClr>
                <a:srgbClr val="91AC4E"/>
              </a:buClr>
              <a:buFont typeface="Wingdings" panose="05000000000000000000" pitchFamily="2" charset="2"/>
              <a:buChar char="q"/>
              <a:tabLst>
                <a:tab pos="539750" algn="l"/>
              </a:tabLst>
            </a:pPr>
            <a:r>
              <a:rPr lang="en-US" altLang="zh-CN" sz="2400" i="0" dirty="0"/>
              <a:t>JavaScript:</a:t>
            </a:r>
            <a:r>
              <a:rPr lang="zh-CN" altLang="en-US" sz="2400" i="0" dirty="0"/>
              <a:t> </a:t>
            </a:r>
            <a:r>
              <a:rPr lang="en-US" altLang="zh-CN" sz="2400" i="0" dirty="0" err="1">
                <a:solidFill>
                  <a:srgbClr val="7F7F7F"/>
                </a:solidFill>
              </a:rPr>
              <a:t>JSCover</a:t>
            </a:r>
            <a:r>
              <a:rPr lang="zh-CN" altLang="en-US" sz="2400" i="0" dirty="0">
                <a:solidFill>
                  <a:srgbClr val="7F7F7F"/>
                </a:solidFill>
              </a:rPr>
              <a:t>、</a:t>
            </a:r>
            <a:r>
              <a:rPr lang="en-US" altLang="zh-CN" sz="2400" i="0" dirty="0">
                <a:solidFill>
                  <a:srgbClr val="7F7F7F"/>
                </a:solidFill>
              </a:rPr>
              <a:t>Istanbul</a:t>
            </a:r>
            <a:r>
              <a:rPr lang="zh-CN" altLang="en-US" sz="2400" i="0" dirty="0" smtClean="0">
                <a:solidFill>
                  <a:srgbClr val="7F7F7F"/>
                </a:solidFill>
              </a:rPr>
              <a:t>、</a:t>
            </a:r>
            <a:r>
              <a:rPr lang="en-US" altLang="zh-CN" sz="2400" i="0" dirty="0" smtClean="0">
                <a:solidFill>
                  <a:srgbClr val="7F7F7F"/>
                </a:solidFill>
              </a:rPr>
              <a:t>Karma</a:t>
            </a:r>
            <a:r>
              <a:rPr lang="en-US" altLang="zh-CN" i="0" dirty="0" smtClean="0">
                <a:solidFill>
                  <a:srgbClr val="7F7F7F"/>
                </a:solidFill>
              </a:rPr>
              <a:t> </a:t>
            </a:r>
            <a:r>
              <a:rPr lang="en-US" altLang="zh-CN" i="0" dirty="0">
                <a:solidFill>
                  <a:srgbClr val="7F7F7F"/>
                </a:solidFill>
              </a:rPr>
              <a:t>(formerly </a:t>
            </a:r>
            <a:r>
              <a:rPr lang="en-US" altLang="zh-CN" i="0" dirty="0" err="1">
                <a:solidFill>
                  <a:srgbClr val="7F7F7F"/>
                </a:solidFill>
              </a:rPr>
              <a:t>Testacular</a:t>
            </a:r>
            <a:r>
              <a:rPr lang="en-US" altLang="zh-CN" i="0" dirty="0">
                <a:solidFill>
                  <a:srgbClr val="7F7F7F"/>
                </a:solidFill>
              </a:rPr>
              <a:t>)</a:t>
            </a:r>
            <a:r>
              <a:rPr lang="en-US" altLang="zh-CN" sz="2400" i="0" dirty="0">
                <a:solidFill>
                  <a:srgbClr val="7F7F7F"/>
                </a:solidFill>
              </a:rPr>
              <a:t> </a:t>
            </a:r>
            <a:r>
              <a:rPr lang="zh-CN" altLang="en-US" sz="2400" i="0" dirty="0" smtClean="0">
                <a:solidFill>
                  <a:srgbClr val="7F7F7F"/>
                </a:solidFill>
              </a:rPr>
              <a:t>、</a:t>
            </a:r>
            <a:r>
              <a:rPr lang="en-US" altLang="zh-CN" sz="2400" i="0" dirty="0" err="1" smtClean="0">
                <a:solidFill>
                  <a:srgbClr val="7F7F7F"/>
                </a:solidFill>
              </a:rPr>
              <a:t>Blanket.js</a:t>
            </a:r>
            <a:r>
              <a:rPr lang="zh-CN" altLang="en-US" sz="2400" i="0" dirty="0" smtClean="0">
                <a:solidFill>
                  <a:srgbClr val="7F7F7F"/>
                </a:solidFill>
              </a:rPr>
              <a:t>、</a:t>
            </a:r>
            <a:r>
              <a:rPr lang="en-US" altLang="zh-CN" sz="2400" i="0" dirty="0" smtClean="0">
                <a:solidFill>
                  <a:srgbClr val="7F7F7F"/>
                </a:solidFill>
              </a:rPr>
              <a:t>Saga</a:t>
            </a:r>
            <a:r>
              <a:rPr lang="zh-CN" altLang="en-US" sz="2400" i="0" dirty="0">
                <a:solidFill>
                  <a:srgbClr val="7F7F7F"/>
                </a:solidFill>
              </a:rPr>
              <a:t>、</a:t>
            </a:r>
            <a:r>
              <a:rPr lang="en-US" altLang="zh-CN" sz="2400" i="0" dirty="0" err="1" smtClean="0">
                <a:solidFill>
                  <a:srgbClr val="7F7F7F"/>
                </a:solidFill>
              </a:rPr>
              <a:t>JSCoverage</a:t>
            </a:r>
            <a:r>
              <a:rPr lang="zh-CN" altLang="en-US" sz="2400" i="0" dirty="0" smtClean="0">
                <a:solidFill>
                  <a:srgbClr val="7F7F7F"/>
                </a:solidFill>
              </a:rPr>
              <a:t> </a:t>
            </a:r>
            <a:r>
              <a:rPr lang="zh-CN" altLang="en-US" sz="2400" i="0" dirty="0">
                <a:solidFill>
                  <a:srgbClr val="7F7F7F"/>
                </a:solidFill>
              </a:rPr>
              <a:t> </a:t>
            </a:r>
            <a:r>
              <a:rPr lang="en-US" altLang="zh-CN" sz="2400" i="0" dirty="0">
                <a:solidFill>
                  <a:srgbClr val="7F7F7F"/>
                </a:solidFill>
              </a:rPr>
              <a:t>……</a:t>
            </a:r>
            <a:endParaRPr lang="en-US" altLang="zh-CN" sz="2400" i="0" dirty="0">
              <a:solidFill>
                <a:srgbClr val="7F7F7F"/>
              </a:solidFill>
            </a:endParaRPr>
          </a:p>
          <a:p>
            <a:pPr marL="536575" indent="-536575">
              <a:lnSpc>
                <a:spcPct val="120000"/>
              </a:lnSpc>
              <a:spcBef>
                <a:spcPct val="20000"/>
              </a:spcBef>
              <a:buClr>
                <a:srgbClr val="91AC4E"/>
              </a:buClr>
              <a:buFont typeface="Wingdings" panose="05000000000000000000" pitchFamily="2" charset="2"/>
              <a:buChar char="q"/>
              <a:tabLst>
                <a:tab pos="539750" algn="l"/>
              </a:tabLst>
            </a:pPr>
            <a:r>
              <a:rPr lang="en-US" altLang="zh-CN" sz="2400" i="0" dirty="0"/>
              <a:t>C/C++</a:t>
            </a:r>
            <a:r>
              <a:rPr lang="zh-CN" altLang="en-US" sz="2400" i="0" dirty="0"/>
              <a:t>：</a:t>
            </a:r>
            <a:r>
              <a:rPr lang="en-US" altLang="zh-CN" sz="2400" i="0" dirty="0" err="1" smtClean="0">
                <a:solidFill>
                  <a:srgbClr val="7F7F7F"/>
                </a:solidFill>
              </a:rPr>
              <a:t>BullseyeCoverage</a:t>
            </a:r>
            <a:r>
              <a:rPr lang="zh-CN" altLang="en-US" sz="2400" i="0" baseline="30000" dirty="0">
                <a:solidFill>
                  <a:srgbClr val="7F7F7F"/>
                </a:solidFill>
              </a:rPr>
              <a:t>*</a:t>
            </a:r>
            <a:r>
              <a:rPr lang="zh-CN" altLang="zh-CN" sz="2400" i="0" dirty="0" smtClean="0">
                <a:solidFill>
                  <a:srgbClr val="7F7F7F"/>
                </a:solidFill>
              </a:rPr>
              <a:t>、</a:t>
            </a:r>
            <a:r>
              <a:rPr lang="en-US" altLang="zh-CN" sz="2400" i="0" dirty="0" err="1">
                <a:solidFill>
                  <a:srgbClr val="7F7F7F"/>
                </a:solidFill>
              </a:rPr>
              <a:t>Gcovr</a:t>
            </a:r>
            <a:r>
              <a:rPr lang="zh-CN" altLang="en-US" sz="1600" i="0" dirty="0">
                <a:solidFill>
                  <a:srgbClr val="7F7F7F"/>
                </a:solidFill>
              </a:rPr>
              <a:t>(</a:t>
            </a:r>
            <a:r>
              <a:rPr lang="en-US" altLang="zh-CN" sz="1600" i="0" dirty="0">
                <a:solidFill>
                  <a:srgbClr val="7F7F7F"/>
                </a:solidFill>
              </a:rPr>
              <a:t>Linux)</a:t>
            </a:r>
            <a:r>
              <a:rPr lang="zh-CN" altLang="zh-CN" sz="2400" i="0" dirty="0" smtClean="0">
                <a:solidFill>
                  <a:srgbClr val="7F7F7F"/>
                </a:solidFill>
              </a:rPr>
              <a:t>、</a:t>
            </a:r>
            <a:r>
              <a:rPr lang="en-US" altLang="zh-CN" sz="2400" i="0" dirty="0" err="1" smtClean="0">
                <a:solidFill>
                  <a:srgbClr val="7F7F7F"/>
                </a:solidFill>
              </a:rPr>
              <a:t>xCover</a:t>
            </a:r>
            <a:r>
              <a:rPr lang="zh-CN" altLang="en-US" sz="2400" i="0" dirty="0" smtClean="0">
                <a:solidFill>
                  <a:srgbClr val="7F7F7F"/>
                </a:solidFill>
              </a:rPr>
              <a:t>、</a:t>
            </a:r>
            <a:r>
              <a:rPr lang="en-US" altLang="zh-CN" sz="2400" i="0" dirty="0" err="1" smtClean="0">
                <a:solidFill>
                  <a:srgbClr val="7F7F7F"/>
                </a:solidFill>
              </a:rPr>
              <a:t>DiffCoverage</a:t>
            </a:r>
            <a:r>
              <a:rPr lang="zh-CN" altLang="en-US" sz="2400" i="0" dirty="0" smtClean="0">
                <a:solidFill>
                  <a:srgbClr val="7F7F7F"/>
                </a:solidFill>
              </a:rPr>
              <a:t>、</a:t>
            </a:r>
            <a:r>
              <a:rPr lang="en-US" altLang="zh-CN" sz="2400" i="0" dirty="0" smtClean="0">
                <a:solidFill>
                  <a:srgbClr val="7F7F7F"/>
                </a:solidFill>
              </a:rPr>
              <a:t>GCT</a:t>
            </a:r>
            <a:r>
              <a:rPr lang="zh-CN" altLang="en-US" sz="2400" i="0" dirty="0" smtClean="0">
                <a:solidFill>
                  <a:srgbClr val="7F7F7F"/>
                </a:solidFill>
              </a:rPr>
              <a:t>、</a:t>
            </a:r>
            <a:r>
              <a:rPr lang="en-US" altLang="zh-CN" sz="2400" i="0" dirty="0" err="1" smtClean="0">
                <a:solidFill>
                  <a:srgbClr val="7F7F7F"/>
                </a:solidFill>
              </a:rPr>
              <a:t>TestWell</a:t>
            </a:r>
            <a:r>
              <a:rPr lang="zh-CN" altLang="en-US" sz="2400" i="0" dirty="0" smtClean="0">
                <a:solidFill>
                  <a:srgbClr val="7F7F7F"/>
                </a:solidFill>
              </a:rPr>
              <a:t> </a:t>
            </a:r>
            <a:r>
              <a:rPr lang="en-US" altLang="zh-CN" sz="2400" i="0" dirty="0" smtClean="0">
                <a:solidFill>
                  <a:srgbClr val="7F7F7F"/>
                </a:solidFill>
              </a:rPr>
              <a:t>CTC++</a:t>
            </a:r>
            <a:r>
              <a:rPr lang="zh-CN" altLang="en-US" sz="2400" i="0" baseline="30000" dirty="0" smtClean="0">
                <a:solidFill>
                  <a:srgbClr val="7F7F7F"/>
                </a:solidFill>
              </a:rPr>
              <a:t>*</a:t>
            </a:r>
            <a:r>
              <a:rPr lang="zh-CN" altLang="en-US" sz="2400" i="0" dirty="0">
                <a:solidFill>
                  <a:srgbClr val="7F7F7F"/>
                </a:solidFill>
              </a:rPr>
              <a:t> </a:t>
            </a:r>
            <a:r>
              <a:rPr lang="en-US" altLang="zh-CN" sz="2400" i="0" dirty="0">
                <a:solidFill>
                  <a:srgbClr val="7F7F7F"/>
                </a:solidFill>
              </a:rPr>
              <a:t>……</a:t>
            </a:r>
            <a:endParaRPr lang="en-US" altLang="zh-CN" sz="2400" i="0" baseline="30000" dirty="0">
              <a:solidFill>
                <a:srgbClr val="7F7F7F"/>
              </a:solidFill>
            </a:endParaRPr>
          </a:p>
          <a:p>
            <a:pPr marL="536575" indent="-536575">
              <a:lnSpc>
                <a:spcPct val="120000"/>
              </a:lnSpc>
              <a:spcBef>
                <a:spcPct val="20000"/>
              </a:spcBef>
              <a:buClr>
                <a:srgbClr val="91AC4E"/>
              </a:buClr>
              <a:buFont typeface="Wingdings" panose="05000000000000000000" pitchFamily="2" charset="2"/>
              <a:buChar char="q"/>
              <a:tabLst>
                <a:tab pos="539750" algn="l"/>
              </a:tabLst>
            </a:pPr>
            <a:r>
              <a:rPr lang="en-US" altLang="zh-CN" sz="2400" i="0" dirty="0" smtClean="0"/>
              <a:t>LDRA</a:t>
            </a:r>
            <a:r>
              <a:rPr lang="zh-CN" altLang="en-US" sz="2400" i="0" baseline="30000" dirty="0"/>
              <a:t>*</a:t>
            </a:r>
            <a:r>
              <a:rPr lang="zh-CN" altLang="en-US" sz="2400" i="0" dirty="0" smtClean="0"/>
              <a:t>、</a:t>
            </a:r>
            <a:r>
              <a:rPr lang="en-US" altLang="zh-CN" sz="2400" i="0" dirty="0">
                <a:solidFill>
                  <a:srgbClr val="7F7F7F"/>
                </a:solidFill>
              </a:rPr>
              <a:t>Visual </a:t>
            </a:r>
            <a:r>
              <a:rPr lang="en-US" altLang="zh-CN" sz="2400" i="0" dirty="0" smtClean="0">
                <a:solidFill>
                  <a:srgbClr val="7F7F7F"/>
                </a:solidFill>
              </a:rPr>
              <a:t>Studio</a:t>
            </a:r>
            <a:r>
              <a:rPr lang="zh-CN" altLang="en-US" sz="2400" i="0" baseline="30000" dirty="0">
                <a:solidFill>
                  <a:srgbClr val="7F7F7F"/>
                </a:solidFill>
              </a:rPr>
              <a:t>*</a:t>
            </a:r>
            <a:r>
              <a:rPr lang="en-US" altLang="zh-CN" sz="2400" i="0" dirty="0" smtClean="0">
                <a:solidFill>
                  <a:srgbClr val="7F7F7F"/>
                </a:solidFill>
              </a:rPr>
              <a:t> </a:t>
            </a:r>
            <a:r>
              <a:rPr lang="zh-CN" altLang="en-US" sz="2400" i="0" dirty="0" smtClean="0">
                <a:solidFill>
                  <a:srgbClr val="7F7F7F"/>
                </a:solidFill>
              </a:rPr>
              <a:t>、</a:t>
            </a:r>
            <a:r>
              <a:rPr lang="en-US" altLang="zh-CN" sz="2400" i="0" dirty="0" smtClean="0">
                <a:solidFill>
                  <a:srgbClr val="7F7F7F"/>
                </a:solidFill>
              </a:rPr>
              <a:t>Semantic </a:t>
            </a:r>
            <a:r>
              <a:rPr lang="en-US" altLang="zh-CN" sz="2400" i="0" dirty="0">
                <a:solidFill>
                  <a:srgbClr val="7F7F7F"/>
                </a:solidFill>
              </a:rPr>
              <a:t>Designs</a:t>
            </a:r>
            <a:r>
              <a:rPr lang="zh-CN" altLang="en-US" sz="2400" i="0" dirty="0">
                <a:solidFill>
                  <a:srgbClr val="7F7F7F"/>
                </a:solidFill>
              </a:rPr>
              <a:t> </a:t>
            </a:r>
            <a:r>
              <a:rPr lang="en-US" altLang="zh-CN" sz="2400" i="0" dirty="0" smtClean="0">
                <a:solidFill>
                  <a:srgbClr val="7F7F7F"/>
                </a:solidFill>
              </a:rPr>
              <a:t>Tools</a:t>
            </a:r>
            <a:r>
              <a:rPr lang="zh-CN" altLang="en-US" sz="2400" i="0" baseline="30000" dirty="0">
                <a:solidFill>
                  <a:srgbClr val="7F7F7F"/>
                </a:solidFill>
              </a:rPr>
              <a:t>*</a:t>
            </a:r>
            <a:r>
              <a:rPr lang="zh-CN" altLang="en-US" sz="2400" i="0" dirty="0" smtClean="0">
                <a:solidFill>
                  <a:srgbClr val="7F7F7F"/>
                </a:solidFill>
              </a:rPr>
              <a:t> </a:t>
            </a:r>
            <a:r>
              <a:rPr lang="en-US" altLang="zh-CN" i="0" dirty="0">
                <a:solidFill>
                  <a:srgbClr val="7F7F7F"/>
                </a:solidFill>
              </a:rPr>
              <a:t>+</a:t>
            </a:r>
            <a:r>
              <a:rPr lang="zh-CN" altLang="en-US" i="0" dirty="0">
                <a:solidFill>
                  <a:srgbClr val="7F7F7F"/>
                </a:solidFill>
              </a:rPr>
              <a:t> </a:t>
            </a:r>
            <a:r>
              <a:rPr lang="en-US" altLang="zh-CN" i="0" dirty="0">
                <a:solidFill>
                  <a:srgbClr val="7F7F7F"/>
                </a:solidFill>
              </a:rPr>
              <a:t>Language-specific </a:t>
            </a:r>
            <a:r>
              <a:rPr lang="en-US" altLang="zh-CN" i="0" dirty="0" smtClean="0">
                <a:solidFill>
                  <a:srgbClr val="7F7F7F"/>
                </a:solidFill>
              </a:rPr>
              <a:t>probes</a:t>
            </a:r>
            <a:endParaRPr lang="en-US" altLang="zh-CN" i="0" dirty="0">
              <a:solidFill>
                <a:srgbClr val="7F7F7F"/>
              </a:solidFill>
            </a:endParaRPr>
          </a:p>
          <a:p>
            <a:pPr marL="536575" lvl="0" indent="-536575">
              <a:lnSpc>
                <a:spcPct val="120000"/>
              </a:lnSpc>
              <a:spcBef>
                <a:spcPct val="20000"/>
              </a:spcBef>
              <a:buClr>
                <a:srgbClr val="91AC4E"/>
              </a:buClr>
              <a:buFont typeface="Wingdings" panose="05000000000000000000" pitchFamily="2" charset="2"/>
              <a:buChar char="q"/>
              <a:tabLst>
                <a:tab pos="539750" algn="l"/>
              </a:tabLst>
            </a:pPr>
            <a:r>
              <a:rPr lang="zh-CN" altLang="en-US" sz="2400" i="0" dirty="0" smtClean="0">
                <a:latin typeface="+mn-lt"/>
              </a:rPr>
              <a:t>其它：</a:t>
            </a:r>
            <a:r>
              <a:rPr lang="en-US" altLang="zh-CN" sz="2000" i="0" dirty="0" err="1" smtClean="0">
                <a:solidFill>
                  <a:srgbClr val="7F7F7F"/>
                </a:solidFill>
              </a:rPr>
              <a:t>NCover</a:t>
            </a:r>
            <a:r>
              <a:rPr lang="zh-CN" altLang="en-US" sz="2000" i="0" dirty="0">
                <a:solidFill>
                  <a:srgbClr val="7F7F7F"/>
                </a:solidFill>
              </a:rPr>
              <a:t>、</a:t>
            </a:r>
            <a:r>
              <a:rPr lang="en-US" altLang="zh-CN" sz="2000" i="0" dirty="0" err="1" smtClean="0">
                <a:solidFill>
                  <a:srgbClr val="7F7F7F"/>
                </a:solidFill>
                <a:latin typeface="+mn-lt"/>
              </a:rPr>
              <a:t>LCov</a:t>
            </a:r>
            <a:r>
              <a:rPr lang="zh-CN" altLang="en-US" sz="2000" i="0" dirty="0" smtClean="0">
                <a:solidFill>
                  <a:srgbClr val="7F7F7F"/>
                </a:solidFill>
                <a:latin typeface="+mn-lt"/>
              </a:rPr>
              <a:t>、</a:t>
            </a:r>
            <a:r>
              <a:rPr lang="en-US" altLang="zh-CN" sz="2000" i="0" dirty="0" err="1" smtClean="0">
                <a:solidFill>
                  <a:srgbClr val="7F7F7F"/>
                </a:solidFill>
                <a:latin typeface="+mn-lt"/>
              </a:rPr>
              <a:t>RCov</a:t>
            </a:r>
            <a:r>
              <a:rPr lang="zh-CN" altLang="en-US" sz="2000" i="0" dirty="0" smtClean="0">
                <a:solidFill>
                  <a:srgbClr val="7F7F7F"/>
                </a:solidFill>
                <a:latin typeface="+mn-lt"/>
              </a:rPr>
              <a:t>、</a:t>
            </a:r>
            <a:r>
              <a:rPr lang="en-US" altLang="zh-CN" sz="2000" i="0" dirty="0" err="1" smtClean="0">
                <a:solidFill>
                  <a:srgbClr val="7F7F7F"/>
                </a:solidFill>
              </a:rPr>
              <a:t>RubyMine</a:t>
            </a:r>
            <a:r>
              <a:rPr lang="zh-CN" altLang="en-US" sz="2000" dirty="0" smtClean="0">
                <a:solidFill>
                  <a:srgbClr val="7F7F7F"/>
                </a:solidFill>
              </a:rPr>
              <a:t>、</a:t>
            </a:r>
            <a:r>
              <a:rPr lang="en-US" altLang="zh-CN" sz="2000" i="0" dirty="0" err="1" smtClean="0">
                <a:solidFill>
                  <a:srgbClr val="7F7F7F"/>
                </a:solidFill>
              </a:rPr>
              <a:t>coverage.py</a:t>
            </a:r>
            <a:endParaRPr lang="zh-CN" altLang="en-US" sz="2000" i="0" dirty="0" smtClean="0">
              <a:solidFill>
                <a:srgbClr val="7F7F7F"/>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968729"/>
            <a:ext cx="6105872" cy="465749"/>
          </a:xfrm>
        </p:spPr>
        <p:txBody>
          <a:bodyPr>
            <a:normAutofit fontScale="90000"/>
          </a:bodyPr>
          <a:lstStyle/>
          <a:p>
            <a:pPr algn="ctr"/>
            <a:r>
              <a:rPr kumimoji="1" lang="zh-CN" altLang="en-US" sz="3600" dirty="0" smtClean="0">
                <a:solidFill>
                  <a:schemeClr val="tx1"/>
                </a:solidFill>
              </a:rPr>
              <a:t>自动报告</a:t>
            </a:r>
            <a:endParaRPr kumimoji="1" lang="zh-CN" altLang="en-US"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dirty="0"/>
          </a:p>
        </p:txBody>
      </p:sp>
      <p:pic>
        <p:nvPicPr>
          <p:cNvPr id="5" name="图片 4" descr="屏幕快照 2015-03-08 下午5.53.16.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506" y="1700808"/>
            <a:ext cx="4229057" cy="2592288"/>
          </a:xfrm>
          <a:prstGeom prst="rect">
            <a:avLst/>
          </a:prstGeom>
          <a:ln>
            <a:noFill/>
          </a:ln>
          <a:effectLst>
            <a:outerShdw blurRad="292100" dist="139700" dir="2700000" algn="tl" rotWithShape="0">
              <a:srgbClr val="333333">
                <a:alpha val="65000"/>
              </a:srgbClr>
            </a:outerShdw>
          </a:effectLst>
        </p:spPr>
      </p:pic>
      <p:pic>
        <p:nvPicPr>
          <p:cNvPr id="6" name="图片 5" descr="屏幕快照 2015-03-08 下午5.52.3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5738" y="1916833"/>
            <a:ext cx="6732543" cy="410445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3648" y="836713"/>
            <a:ext cx="6105872" cy="465749"/>
          </a:xfrm>
        </p:spPr>
        <p:txBody>
          <a:bodyPr>
            <a:normAutofit fontScale="90000"/>
          </a:bodyPr>
          <a:lstStyle/>
          <a:p>
            <a:pPr algn="ctr"/>
            <a:r>
              <a:rPr kumimoji="1" lang="zh-CN" altLang="en-US" sz="3600" dirty="0" smtClean="0">
                <a:solidFill>
                  <a:schemeClr val="tx1"/>
                </a:solidFill>
              </a:rPr>
              <a:t>自动发送邮件</a:t>
            </a:r>
            <a:endParaRPr kumimoji="1" lang="zh-CN" altLang="en-US" sz="3600" dirty="0" smtClean="0">
              <a:solidFill>
                <a:schemeClr val="tx1"/>
              </a:solidFill>
            </a:endParaRPr>
          </a:p>
        </p:txBody>
      </p:sp>
      <p:sp>
        <p:nvSpPr>
          <p:cNvPr id="7" name="幻灯片编号占位符 6"/>
          <p:cNvSpPr>
            <a:spLocks noGrp="1"/>
          </p:cNvSpPr>
          <p:nvPr>
            <p:ph type="sldNum" sz="quarter" idx="12"/>
          </p:nvPr>
        </p:nvSpPr>
        <p:spPr/>
        <p:txBody>
          <a:bodyPr/>
          <a:lstStyle/>
          <a:p>
            <a:pPr>
              <a:defRPr/>
            </a:pPr>
            <a:fld id="{12A9E9E3-C77F-40E5-B5BC-105AAD5E3CC6}" type="slidenum">
              <a:rPr lang="zh-CN" altLang="en-US" smtClean="0"/>
            </a:fld>
            <a:endParaRPr lang="en-US" altLang="zh-CN" dirty="0"/>
          </a:p>
        </p:txBody>
      </p:sp>
      <p:sp>
        <p:nvSpPr>
          <p:cNvPr id="4" name="矩形 3"/>
          <p:cNvSpPr/>
          <p:nvPr/>
        </p:nvSpPr>
        <p:spPr>
          <a:xfrm>
            <a:off x="2843810" y="1556792"/>
            <a:ext cx="3032760" cy="398780"/>
          </a:xfrm>
          <a:prstGeom prst="rect">
            <a:avLst/>
          </a:prstGeom>
        </p:spPr>
        <p:txBody>
          <a:bodyPr wrap="none">
            <a:spAutoFit/>
          </a:bodyPr>
          <a:lstStyle/>
          <a:p>
            <a:r>
              <a:rPr lang="zh-CN" altLang="en-US" sz="2000" i="0" dirty="0" smtClean="0">
                <a:solidFill>
                  <a:schemeClr val="accent1">
                    <a:lumMod val="50000"/>
                  </a:schemeClr>
                </a:solidFill>
              </a:rPr>
              <a:t>使用</a:t>
            </a:r>
            <a:r>
              <a:rPr lang="en-US" altLang="zh-CN" sz="2000" i="0" dirty="0" smtClean="0">
                <a:solidFill>
                  <a:schemeClr val="accent1">
                    <a:lumMod val="50000"/>
                  </a:schemeClr>
                </a:solidFill>
              </a:rPr>
              <a:t>Email-</a:t>
            </a:r>
            <a:r>
              <a:rPr lang="en-US" altLang="zh-CN" sz="2000" i="0" dirty="0" err="1" smtClean="0">
                <a:solidFill>
                  <a:schemeClr val="accent1">
                    <a:lumMod val="50000"/>
                  </a:schemeClr>
                </a:solidFill>
              </a:rPr>
              <a:t>ext</a:t>
            </a:r>
            <a:r>
              <a:rPr lang="en-US" altLang="zh-CN" sz="2000" i="0" dirty="0" smtClean="0">
                <a:solidFill>
                  <a:schemeClr val="accent1">
                    <a:lumMod val="50000"/>
                  </a:schemeClr>
                </a:solidFill>
              </a:rPr>
              <a:t> </a:t>
            </a:r>
            <a:r>
              <a:rPr lang="en-US" altLang="zh-CN" sz="2000" i="0" dirty="0">
                <a:solidFill>
                  <a:schemeClr val="accent1">
                    <a:lumMod val="50000"/>
                  </a:schemeClr>
                </a:solidFill>
              </a:rPr>
              <a:t>Plugin</a:t>
            </a:r>
            <a:r>
              <a:rPr lang="zh-CN" altLang="en-US" sz="2000" i="0" dirty="0">
                <a:solidFill>
                  <a:schemeClr val="accent1">
                    <a:lumMod val="50000"/>
                  </a:schemeClr>
                </a:solidFill>
              </a:rPr>
              <a:t>插件</a:t>
            </a:r>
            <a:endParaRPr lang="zh-CN" altLang="en-US" sz="2000" i="0" dirty="0">
              <a:solidFill>
                <a:schemeClr val="accent1">
                  <a:lumMod val="50000"/>
                </a:schemeClr>
              </a:solidFill>
            </a:endParaRPr>
          </a:p>
        </p:txBody>
      </p:sp>
      <p:pic>
        <p:nvPicPr>
          <p:cNvPr id="5" name="图片 4" descr="屏幕快照 2015-02-23 下午9.37.4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9672" y="1928834"/>
            <a:ext cx="5806518" cy="4260473"/>
          </a:xfrm>
          <a:prstGeom prst="rect">
            <a:avLst/>
          </a:prstGeo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持续集成课外作业</a:t>
            </a:r>
            <a:endParaRPr lang="zh-CN" altLang="en-US" dirty="0"/>
          </a:p>
        </p:txBody>
      </p:sp>
      <p:sp>
        <p:nvSpPr>
          <p:cNvPr id="3" name="内容占位符 2"/>
          <p:cNvSpPr>
            <a:spLocks noGrp="1"/>
          </p:cNvSpPr>
          <p:nvPr>
            <p:ph idx="1"/>
          </p:nvPr>
        </p:nvSpPr>
        <p:spPr/>
        <p:txBody>
          <a:bodyPr/>
          <a:lstStyle/>
          <a:p>
            <a:r>
              <a:rPr lang="zh-CN" altLang="en-US" dirty="0" smtClean="0"/>
              <a:t>基于</a:t>
            </a:r>
            <a:r>
              <a:rPr lang="en-US" dirty="0" smtClean="0"/>
              <a:t>Ant/Maven</a:t>
            </a:r>
            <a:r>
              <a:rPr lang="zh-CN" altLang="en-US" dirty="0" smtClean="0"/>
              <a:t>、</a:t>
            </a:r>
            <a:r>
              <a:rPr lang="en-US" dirty="0" smtClean="0"/>
              <a:t> Jenkins</a:t>
            </a:r>
            <a:r>
              <a:rPr lang="zh-CN" altLang="en-US" dirty="0" smtClean="0"/>
              <a:t>、</a:t>
            </a:r>
            <a:r>
              <a:rPr lang="en-US" dirty="0" smtClean="0"/>
              <a:t>SVN/</a:t>
            </a:r>
            <a:r>
              <a:rPr lang="en-US" dirty="0" err="1" smtClean="0"/>
              <a:t>Git</a:t>
            </a:r>
            <a:r>
              <a:rPr lang="zh-CN" altLang="en-US" dirty="0" smtClean="0"/>
              <a:t>等构建集成一个符合自己需求的持续集成测试环境，并完成自动构建和自动安装／部署</a:t>
            </a:r>
            <a:r>
              <a:rPr lang="zh-CN" altLang="en-US" dirty="0" smtClean="0"/>
              <a:t>。</a:t>
            </a:r>
            <a:endParaRPr lang="en-US" altLang="zh-CN" dirty="0" smtClean="0"/>
          </a:p>
          <a:p>
            <a:endParaRPr lang="zh-CN" altLang="en-US" dirty="0"/>
          </a:p>
        </p:txBody>
      </p:sp>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2267744" y="836713"/>
            <a:ext cx="4527550" cy="682626"/>
          </a:xfrm>
        </p:spPr>
        <p:txBody>
          <a:bodyPr/>
          <a:lstStyle/>
          <a:p>
            <a:pPr algn="ctr"/>
            <a:r>
              <a:rPr lang="en-US" altLang="zh-CN" sz="3200" dirty="0" smtClean="0">
                <a:solidFill>
                  <a:schemeClr val="tx1"/>
                </a:solidFill>
                <a:latin typeface="+mj-ea"/>
              </a:rPr>
              <a:t>UUT</a:t>
            </a:r>
            <a:r>
              <a:rPr lang="zh-CN" altLang="en-US" sz="3200" dirty="0" smtClean="0">
                <a:solidFill>
                  <a:schemeClr val="tx1"/>
                </a:solidFill>
                <a:latin typeface="+mj-ea"/>
              </a:rPr>
              <a:t>在单元测试的独立性</a:t>
            </a:r>
            <a:endParaRPr lang="zh-CN" altLang="en-US" sz="3200" dirty="0" smtClean="0">
              <a:solidFill>
                <a:schemeClr val="tx1"/>
              </a:solidFill>
              <a:latin typeface="+mj-ea"/>
            </a:endParaRPr>
          </a:p>
        </p:txBody>
      </p:sp>
      <p:sp>
        <p:nvSpPr>
          <p:cNvPr id="3" name="立方体 2"/>
          <p:cNvSpPr/>
          <p:nvPr/>
        </p:nvSpPr>
        <p:spPr>
          <a:xfrm>
            <a:off x="3236362" y="3373140"/>
            <a:ext cx="2880320" cy="1152128"/>
          </a:xfrm>
          <a:prstGeom prst="cub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0" dirty="0" smtClean="0">
                <a:solidFill>
                  <a:schemeClr val="tx1">
                    <a:lumMod val="75000"/>
                    <a:lumOff val="25000"/>
                  </a:schemeClr>
                </a:solidFill>
              </a:rPr>
              <a:t>Unit under Test</a:t>
            </a:r>
            <a:endParaRPr kumimoji="1" lang="zh-CN" altLang="en-US" sz="2400" i="0" dirty="0">
              <a:solidFill>
                <a:schemeClr val="tx1">
                  <a:lumMod val="75000"/>
                  <a:lumOff val="25000"/>
                </a:schemeClr>
              </a:solidFill>
            </a:endParaRPr>
          </a:p>
        </p:txBody>
      </p:sp>
      <p:cxnSp>
        <p:nvCxnSpPr>
          <p:cNvPr id="10" name="直线箭头连接符 9"/>
          <p:cNvCxnSpPr>
            <a:stCxn id="3" idx="3"/>
            <a:endCxn id="15" idx="0"/>
          </p:cNvCxnSpPr>
          <p:nvPr/>
        </p:nvCxnSpPr>
        <p:spPr bwMode="auto">
          <a:xfrm flipH="1">
            <a:off x="4518536" y="4525268"/>
            <a:ext cx="13970" cy="414655"/>
          </a:xfrm>
          <a:prstGeom prst="straightConnector1">
            <a:avLst/>
          </a:prstGeom>
          <a:solidFill>
            <a:schemeClr val="accent1"/>
          </a:solidFill>
          <a:ln w="9525" cap="flat" cmpd="sng" algn="ctr">
            <a:solidFill>
              <a:schemeClr val="tx1"/>
            </a:solidFill>
            <a:prstDash val="solid"/>
            <a:round/>
            <a:headEnd type="arrow"/>
            <a:tailEnd type="none"/>
          </a:ln>
          <a:effectLst/>
        </p:spPr>
      </p:cxnSp>
      <p:sp>
        <p:nvSpPr>
          <p:cNvPr id="12" name="立方体 11"/>
          <p:cNvSpPr/>
          <p:nvPr/>
        </p:nvSpPr>
        <p:spPr>
          <a:xfrm>
            <a:off x="4066198" y="1878196"/>
            <a:ext cx="2016224" cy="1008112"/>
          </a:xfrm>
          <a:prstGeom prst="cub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0" dirty="0" smtClean="0">
                <a:solidFill>
                  <a:schemeClr val="tx1">
                    <a:lumMod val="75000"/>
                    <a:lumOff val="25000"/>
                  </a:schemeClr>
                </a:solidFill>
              </a:rPr>
              <a:t>Unit A</a:t>
            </a:r>
            <a:endParaRPr kumimoji="1" lang="zh-CN" altLang="en-US" sz="2400" i="0" dirty="0">
              <a:solidFill>
                <a:schemeClr val="tx1">
                  <a:lumMod val="75000"/>
                  <a:lumOff val="25000"/>
                </a:schemeClr>
              </a:solidFill>
            </a:endParaRPr>
          </a:p>
        </p:txBody>
      </p:sp>
      <p:sp>
        <p:nvSpPr>
          <p:cNvPr id="15" name="立方体 14"/>
          <p:cNvSpPr/>
          <p:nvPr/>
        </p:nvSpPr>
        <p:spPr>
          <a:xfrm>
            <a:off x="3384674" y="4939531"/>
            <a:ext cx="2016224" cy="1008112"/>
          </a:xfrm>
          <a:prstGeom prst="cub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0" dirty="0" smtClean="0">
                <a:solidFill>
                  <a:schemeClr val="tx1">
                    <a:lumMod val="75000"/>
                    <a:lumOff val="25000"/>
                  </a:schemeClr>
                </a:solidFill>
              </a:rPr>
              <a:t>Unit B</a:t>
            </a:r>
            <a:endParaRPr kumimoji="1" lang="zh-CN" altLang="en-US" sz="2400" i="0" dirty="0">
              <a:solidFill>
                <a:schemeClr val="tx1">
                  <a:lumMod val="75000"/>
                  <a:lumOff val="25000"/>
                </a:schemeClr>
              </a:solidFill>
            </a:endParaRPr>
          </a:p>
        </p:txBody>
      </p:sp>
      <p:sp>
        <p:nvSpPr>
          <p:cNvPr id="6" name="立方体 5"/>
          <p:cNvSpPr/>
          <p:nvPr/>
        </p:nvSpPr>
        <p:spPr>
          <a:xfrm>
            <a:off x="4043338" y="1878196"/>
            <a:ext cx="2016224" cy="1008112"/>
          </a:xfrm>
          <a:prstGeom prst="cube">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0" dirty="0" smtClean="0">
                <a:solidFill>
                  <a:schemeClr val="tx1">
                    <a:lumMod val="75000"/>
                    <a:lumOff val="25000"/>
                  </a:schemeClr>
                </a:solidFill>
              </a:rPr>
              <a:t>Driver</a:t>
            </a:r>
            <a:endParaRPr kumimoji="1" lang="zh-CN" altLang="en-US" sz="2400" i="0" dirty="0">
              <a:solidFill>
                <a:schemeClr val="tx1">
                  <a:lumMod val="75000"/>
                  <a:lumOff val="25000"/>
                </a:schemeClr>
              </a:solidFill>
            </a:endParaRPr>
          </a:p>
        </p:txBody>
      </p:sp>
      <p:sp>
        <p:nvSpPr>
          <p:cNvPr id="7" name="立方体 6"/>
          <p:cNvSpPr/>
          <p:nvPr/>
        </p:nvSpPr>
        <p:spPr>
          <a:xfrm>
            <a:off x="3384674" y="4939531"/>
            <a:ext cx="2016224" cy="1008112"/>
          </a:xfrm>
          <a:prstGeom prst="cube">
            <a:avLst/>
          </a:prstGeom>
          <a:solidFill>
            <a:srgbClr val="E3C96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400" i="0" dirty="0" smtClean="0">
                <a:solidFill>
                  <a:schemeClr val="tx1">
                    <a:lumMod val="75000"/>
                    <a:lumOff val="25000"/>
                  </a:schemeClr>
                </a:solidFill>
              </a:rPr>
              <a:t>Mock/Stub</a:t>
            </a:r>
            <a:endParaRPr kumimoji="1" lang="zh-CN" altLang="en-US" sz="2400" i="0" dirty="0">
              <a:solidFill>
                <a:schemeClr val="tx1">
                  <a:lumMod val="75000"/>
                  <a:lumOff val="25000"/>
                </a:schemeClr>
              </a:solidFill>
            </a:endParaRPr>
          </a:p>
        </p:txBody>
      </p:sp>
      <p:cxnSp>
        <p:nvCxnSpPr>
          <p:cNvPr id="4" name="直接箭头连接符 3"/>
          <p:cNvCxnSpPr>
            <a:stCxn id="3" idx="0"/>
            <a:endCxn id="6" idx="3"/>
          </p:cNvCxnSpPr>
          <p:nvPr/>
        </p:nvCxnSpPr>
        <p:spPr>
          <a:xfrm flipV="1">
            <a:off x="4820920" y="2886710"/>
            <a:ext cx="104140" cy="48641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115616" y="836713"/>
            <a:ext cx="6840760" cy="682626"/>
          </a:xfrm>
        </p:spPr>
        <p:txBody>
          <a:bodyPr/>
          <a:lstStyle/>
          <a:p>
            <a:pPr algn="ctr"/>
            <a:r>
              <a:rPr lang="zh-CN" altLang="en-US" sz="3200" dirty="0" smtClean="0">
                <a:solidFill>
                  <a:schemeClr val="tx1"/>
                </a:solidFill>
                <a:latin typeface="+mj-ea"/>
              </a:rPr>
              <a:t>单元内部测试成分，但接口缺乏测试</a:t>
            </a:r>
            <a:endParaRPr lang="zh-CN" altLang="en-US" sz="3200" dirty="0" smtClean="0">
              <a:solidFill>
                <a:schemeClr val="tx1"/>
              </a:solidFill>
              <a:latin typeface="+mj-ea"/>
            </a:endParaRPr>
          </a:p>
        </p:txBody>
      </p:sp>
      <p:pic>
        <p:nvPicPr>
          <p:cNvPr id="2" name="图片 1" descr="屏幕快照 2015-03-04 下午10.26.5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3608" y="2204865"/>
            <a:ext cx="3977080" cy="3247504"/>
          </a:xfrm>
          <a:prstGeom prst="rect">
            <a:avLst/>
          </a:prstGeom>
        </p:spPr>
      </p:pic>
      <p:pic>
        <p:nvPicPr>
          <p:cNvPr id="4" name="图片 3" descr="屏幕快照 2015-03-04 下午10.28.1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6056" y="1916832"/>
            <a:ext cx="3010520" cy="3894798"/>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ppt_x</p:attrName>
                                        </p:attrNameLst>
                                      </p:cBhvr>
                                      <p:tavLst>
                                        <p:tav tm="0">
                                          <p:val>
                                            <p:strVal val="#ppt_x+#ppt_w*1.125000"/>
                                          </p:val>
                                        </p:tav>
                                        <p:tav tm="100000">
                                          <p:val>
                                            <p:strVal val="#ppt_x"/>
                                          </p:val>
                                        </p:tav>
                                      </p:tavLst>
                                    </p:anim>
                                    <p:animEffect transition="in" filter="wipe(left)">
                                      <p:cBhvr>
                                        <p:cTn id="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259632" y="877081"/>
            <a:ext cx="6312764" cy="468312"/>
          </a:xfrm>
        </p:spPr>
        <p:txBody>
          <a:bodyPr>
            <a:normAutofit fontScale="90000"/>
          </a:bodyPr>
          <a:lstStyle/>
          <a:p>
            <a:pPr algn="ctr"/>
            <a:r>
              <a:rPr lang="zh-CN" altLang="en-US" sz="3200" dirty="0" smtClean="0">
                <a:solidFill>
                  <a:schemeClr val="tx1"/>
                </a:solidFill>
              </a:rPr>
              <a:t>接口错误导致</a:t>
            </a:r>
            <a:r>
              <a:rPr lang="en-US" altLang="zh-CN" sz="3200" dirty="0" smtClean="0">
                <a:solidFill>
                  <a:schemeClr val="tx1"/>
                </a:solidFill>
              </a:rPr>
              <a:t>Build</a:t>
            </a:r>
            <a:r>
              <a:rPr lang="zh-CN" altLang="en-US" sz="3200" dirty="0" smtClean="0">
                <a:solidFill>
                  <a:schemeClr val="tx1"/>
                </a:solidFill>
              </a:rPr>
              <a:t>失败</a:t>
            </a:r>
            <a:endParaRPr lang="zh-CN" altLang="en-US" sz="3200" dirty="0" smtClean="0">
              <a:solidFill>
                <a:schemeClr val="tx1"/>
              </a:solidFill>
              <a:latin typeface="+mn-lt"/>
            </a:endParaRPr>
          </a:p>
        </p:txBody>
      </p:sp>
      <p:pic>
        <p:nvPicPr>
          <p:cNvPr id="5" name="图片 4" descr="屏幕快照 2015-02-11 下午2.32.03.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99592" y="1772816"/>
            <a:ext cx="7128792" cy="4140460"/>
          </a:xfrm>
          <a:prstGeom prst="rect">
            <a:avLst/>
          </a:prstGeom>
        </p:spPr>
      </p:pic>
    </p:spTree>
    <p:custDataLst>
      <p:tags r:id="rId2"/>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TAG_VERSION" val="1.0"/>
  <p:tag name="KSO_WM_TEMPLATE_CATEGORY" val="custom"/>
  <p:tag name="KSO_WM_TEMPLATE_INDEX" val="20185031"/>
</p:tagLst>
</file>

<file path=ppt/tags/tag10.xml><?xml version="1.0" encoding="utf-8"?>
<p:tagLst xmlns:p="http://schemas.openxmlformats.org/presentationml/2006/main">
  <p:tag name="KSO_WM_TEMPLATE_CATEGORY" val="custom"/>
  <p:tag name="KSO_WM_TEMPLATE_INDEX" val="20185031"/>
</p:tagLst>
</file>

<file path=ppt/tags/tag11.xml><?xml version="1.0" encoding="utf-8"?>
<p:tagLst xmlns:p="http://schemas.openxmlformats.org/presentationml/2006/main">
  <p:tag name="KSO_WM_TEMPLATE_CATEGORY" val="custom"/>
  <p:tag name="KSO_WM_TEMPLATE_INDEX" val="20185031"/>
</p:tagLst>
</file>

<file path=ppt/tags/tag12.xml><?xml version="1.0" encoding="utf-8"?>
<p:tagLst xmlns:p="http://schemas.openxmlformats.org/presentationml/2006/main">
  <p:tag name="KSO_WM_TEMPLATE_CATEGORY" val="custom"/>
  <p:tag name="KSO_WM_TEMPLATE_INDEX" val="20185031"/>
</p:tagLst>
</file>

<file path=ppt/tags/tag13.xml><?xml version="1.0" encoding="utf-8"?>
<p:tagLst xmlns:p="http://schemas.openxmlformats.org/presentationml/2006/main">
  <p:tag name="KSO_WM_TEMPLATE_CATEGORY" val="custom"/>
  <p:tag name="KSO_WM_TEMPLATE_INDEX" val="20185031"/>
</p:tagLst>
</file>

<file path=ppt/tags/tag14.xml><?xml version="1.0" encoding="utf-8"?>
<p:tagLst xmlns:p="http://schemas.openxmlformats.org/presentationml/2006/main">
  <p:tag name="KSO_WM_TEMPLATE_CATEGORY" val="custom"/>
  <p:tag name="KSO_WM_TEMPLATE_INDEX" val="20185031"/>
</p:tagLst>
</file>

<file path=ppt/tags/tag15.xml><?xml version="1.0" encoding="utf-8"?>
<p:tagLst xmlns:p="http://schemas.openxmlformats.org/presentationml/2006/main">
  <p:tag name="KSO_WM_TEMPLATE_CATEGORY" val="custom"/>
  <p:tag name="KSO_WM_TEMPLATE_INDEX" val="20185031"/>
</p:tagLst>
</file>

<file path=ppt/tags/tag16.xml><?xml version="1.0" encoding="utf-8"?>
<p:tagLst xmlns:p="http://schemas.openxmlformats.org/presentationml/2006/main">
  <p:tag name="KSO_WM_TEMPLATE_CATEGORY" val="custom"/>
  <p:tag name="KSO_WM_TEMPLATE_INDEX" val="20185031"/>
</p:tagLst>
</file>

<file path=ppt/tags/tag17.xml><?xml version="1.0" encoding="utf-8"?>
<p:tagLst xmlns:p="http://schemas.openxmlformats.org/presentationml/2006/main">
  <p:tag name="KSO_WM_TEMPLATE_CATEGORY" val="custom"/>
  <p:tag name="KSO_WM_TEMPLATE_INDEX" val="20185031"/>
</p:tagLst>
</file>

<file path=ppt/tags/tag18.xml><?xml version="1.0" encoding="utf-8"?>
<p:tagLst xmlns:p="http://schemas.openxmlformats.org/presentationml/2006/main">
  <p:tag name="KSO_WM_TEMPLATE_CATEGORY" val="custom"/>
  <p:tag name="KSO_WM_TEMPLATE_INDEX" val="20185031"/>
</p:tagLst>
</file>

<file path=ppt/tags/tag19.xml><?xml version="1.0" encoding="utf-8"?>
<p:tagLst xmlns:p="http://schemas.openxmlformats.org/presentationml/2006/main">
  <p:tag name="KSO_WM_TEMPLATE_CATEGORY" val="custom"/>
  <p:tag name="KSO_WM_TEMPLATE_INDEX" val="20185031"/>
</p:tagLst>
</file>

<file path=ppt/tags/tag2.xml><?xml version="1.0" encoding="utf-8"?>
<p:tagLst xmlns:p="http://schemas.openxmlformats.org/presentationml/2006/main">
  <p:tag name="KSO_WM_TAG_VERSION" val="1.0"/>
  <p:tag name="KSO_WM_TEMPLATE_CATEGORY" val="custom"/>
  <p:tag name="KSO_WM_TEMPLATE_INDEX" val="20185031"/>
</p:tagLst>
</file>

<file path=ppt/tags/tag20.xml><?xml version="1.0" encoding="utf-8"?>
<p:tagLst xmlns:p="http://schemas.openxmlformats.org/presentationml/2006/main">
  <p:tag name="KSO_WM_TEMPLATE_CATEGORY" val="custom"/>
  <p:tag name="KSO_WM_TEMPLATE_INDEX" val="20185031"/>
</p:tagLst>
</file>

<file path=ppt/tags/tag21.xml><?xml version="1.0" encoding="utf-8"?>
<p:tagLst xmlns:p="http://schemas.openxmlformats.org/presentationml/2006/main">
  <p:tag name="KSO_WM_TEMPLATE_CATEGORY" val="custom"/>
  <p:tag name="KSO_WM_TEMPLATE_INDEX" val="20185031"/>
</p:tagLst>
</file>

<file path=ppt/tags/tag22.xml><?xml version="1.0" encoding="utf-8"?>
<p:tagLst xmlns:p="http://schemas.openxmlformats.org/presentationml/2006/main">
  <p:tag name="KSO_WM_UNIT_TABLE_BEAUTIFY" val="smartTable{5d454d24-eb9d-4048-be53-c0df635a0b87}"/>
  <p:tag name="TABLE_ENDDRAG_ORIGIN_RECT" val="575*383"/>
  <p:tag name="TABLE_ENDDRAG_RECT" val="75*109*575*383"/>
</p:tagLst>
</file>

<file path=ppt/tags/tag23.xml><?xml version="1.0" encoding="utf-8"?>
<p:tagLst xmlns:p="http://schemas.openxmlformats.org/presentationml/2006/main">
  <p:tag name="KSO_WM_UNIT_TABLE_BEAUTIFY" val="smartTable{14ae9465-031a-4bd5-9029-72865a98c355}"/>
  <p:tag name="TABLE_ENDDRAG_ORIGIN_RECT" val="630*445"/>
  <p:tag name="TABLE_ENDDRAG_RECT" val="60*106*630*445"/>
</p:tagLst>
</file>

<file path=ppt/tags/tag24.xml><?xml version="1.0" encoding="utf-8"?>
<p:tagLst xmlns:p="http://schemas.openxmlformats.org/presentationml/2006/main">
  <p:tag name="KSO_WM_UNIT_TABLE_BEAUTIFY" val="smartTable{2b2320e0-e2a2-4b58-a3b2-09c2607dcd40}"/>
  <p:tag name="TABLE_ENDDRAG_ORIGIN_RECT" val="497*298"/>
  <p:tag name="TABLE_ENDDRAG_RECT" val="94*129*497*298"/>
</p:tagLst>
</file>

<file path=ppt/tags/tag25.xml><?xml version="1.0" encoding="utf-8"?>
<p:tagLst xmlns:p="http://schemas.openxmlformats.org/presentationml/2006/main">
  <p:tag name="KSO_WM_UNIT_TABLE_BEAUTIFY" val="smartTable{48949e9a-3f5c-433e-b467-22f26e07d591}"/>
  <p:tag name="TABLE_ENDDRAG_ORIGIN_RECT" val="560*315"/>
  <p:tag name="TABLE_ENDDRAG_RECT" val="92*142*560*315"/>
</p:tagLst>
</file>

<file path=ppt/tags/tag26.xml><?xml version="1.0" encoding="utf-8"?>
<p:tagLst xmlns:p="http://schemas.openxmlformats.org/presentationml/2006/main">
  <p:tag name="KSO_WM_UNIT_TABLE_BEAUTIFY" val="smartTable{178d901f-9fb4-472f-80ef-bdf5e1f5bd12}"/>
  <p:tag name="TABLE_ENDDRAG_ORIGIN_RECT" val="601*405"/>
  <p:tag name="TABLE_ENDDRAG_RECT" val="83*115*601*405"/>
</p:tagLst>
</file>

<file path=ppt/tags/tag27.xml><?xml version="1.0" encoding="utf-8"?>
<p:tagLst xmlns:p="http://schemas.openxmlformats.org/presentationml/2006/main">
  <p:tag name="KSO_WM_TEMPLATE_CATEGORY" val="custom"/>
  <p:tag name="KSO_WM_TEMPLATE_INDEX" val="20185031"/>
</p:tagLst>
</file>

<file path=ppt/tags/tag28.xml><?xml version="1.0" encoding="utf-8"?>
<p:tagLst xmlns:p="http://schemas.openxmlformats.org/presentationml/2006/main">
  <p:tag name="KSO_WM_TEMPLATE_CATEGORY" val="custom"/>
  <p:tag name="KSO_WM_TEMPLATE_INDEX" val="20185031"/>
</p:tagLst>
</file>

<file path=ppt/tags/tag29.xml><?xml version="1.0" encoding="utf-8"?>
<p:tagLst xmlns:p="http://schemas.openxmlformats.org/presentationml/2006/main">
  <p:tag name="KSO_WM_TEMPLATE_CATEGORY" val="custom"/>
  <p:tag name="KSO_WM_TEMPLATE_INDEX" val="20185031"/>
</p:tagLst>
</file>

<file path=ppt/tags/tag3.xml><?xml version="1.0" encoding="utf-8"?>
<p:tagLst xmlns:p="http://schemas.openxmlformats.org/presentationml/2006/main">
  <p:tag name="KSO_WM_TEMPLATE_CATEGORY" val="custom"/>
  <p:tag name="KSO_WM_TEMPLATE_INDEX" val="20185031"/>
  <p:tag name="KSO_WM_TAG_VERSION" val="1.0"/>
  <p:tag name="KSO_WM_TEMPLATE_THUMBS_INDEX" val="1、9、12、16、19、22"/>
  <p:tag name="KSO_WM_BEAUTIFY_FLAG" val="#wm#"/>
</p:tagLst>
</file>

<file path=ppt/tags/tag30.xml><?xml version="1.0" encoding="utf-8"?>
<p:tagLst xmlns:p="http://schemas.openxmlformats.org/presentationml/2006/main">
  <p:tag name="KSO_WM_TEMPLATE_CATEGORY" val="custom"/>
  <p:tag name="KSO_WM_TEMPLATE_INDEX" val="20185031"/>
</p:tagLst>
</file>

<file path=ppt/tags/tag31.xml><?xml version="1.0" encoding="utf-8"?>
<p:tagLst xmlns:p="http://schemas.openxmlformats.org/presentationml/2006/main">
  <p:tag name="KSO_WPP_MARK_KEY" val="783d735d-b128-4dcb-92ad-4fac2f067459"/>
  <p:tag name="COMMONDATA" val="eyJoZGlkIjoiZTliYjE0NTFiYWZiMjQxODM2OGJhNzE0ZTdiYmM3NmUifQ=="/>
</p:tagLst>
</file>

<file path=ppt/tags/tag4.xml><?xml version="1.0" encoding="utf-8"?>
<p:tagLst xmlns:p="http://schemas.openxmlformats.org/presentationml/2006/main">
  <p:tag name="KSO_WM_TAG_VERSION" val="1.0"/>
  <p:tag name="KSO_WM_BEAUTIFY_FLAG" val="#wm#"/>
  <p:tag name="KSO_WM_UNIT_TYPE" val="i"/>
  <p:tag name="KSO_WM_UNIT_ID" val="custom20185031_1*i*0"/>
  <p:tag name="KSO_WM_TEMPLATE_CATEGORY" val="custom"/>
  <p:tag name="KSO_WM_TEMPLATE_INDEX" val="20185031"/>
  <p:tag name="KSO_WM_UNIT_INDEX" val="0"/>
</p:tagLst>
</file>

<file path=ppt/tags/tag5.xml><?xml version="1.0" encoding="utf-8"?>
<p:tagLst xmlns:p="http://schemas.openxmlformats.org/presentationml/2006/main">
  <p:tag name="KSO_WM_TEMPLATE_CATEGORY" val="custom"/>
  <p:tag name="KSO_WM_TEMPLATE_INDEX" val="20185031"/>
  <p:tag name="KSO_WM_UNIT_TYPE" val="a"/>
  <p:tag name="KSO_WM_UNIT_INDEX" val="1"/>
  <p:tag name="KSO_WM_UNIT_ID" val="custom20185031_1*a*1"/>
  <p:tag name="KSO_WM_UNIT_LAYERLEVEL" val="1"/>
  <p:tag name="KSO_WM_UNIT_VALUE" val="12"/>
  <p:tag name="KSO_WM_UNIT_ISCONTENTSTITLE" val="0"/>
  <p:tag name="KSO_WM_UNIT_HIGHLIGHT" val="0"/>
  <p:tag name="KSO_WM_UNIT_COMPATIBLE" val="0"/>
  <p:tag name="KSO_WM_UNIT_CLEAR" val="0"/>
  <p:tag name="KSO_WM_BEAUTIFY_FLAG" val="#wm#"/>
  <p:tag name="KSO_WM_TAG_VERSION" val="1.0"/>
  <p:tag name="KSO_WM_UNIT_PRESET_TEXT" val="蓝色简洁毕业答辩模板"/>
</p:tagLst>
</file>

<file path=ppt/tags/tag6.xml><?xml version="1.0" encoding="utf-8"?>
<p:tagLst xmlns:p="http://schemas.openxmlformats.org/presentationml/2006/main">
  <p:tag name="KSO_WM_TEMPLATE_CATEGORY" val="custom"/>
  <p:tag name="KSO_WM_TEMPLATE_INDEX" val="20185031"/>
  <p:tag name="KSO_WM_TAG_VERSION" val="1.0"/>
  <p:tag name="KSO_WM_SLIDE_ID" val="custom20185031_1"/>
  <p:tag name="KSO_WM_SLIDE_INDEX" val="1"/>
  <p:tag name="KSO_WM_SLIDE_ITEM_CNT" val="2"/>
  <p:tag name="KSO_WM_SLIDE_LAYOUT" val="a_b"/>
  <p:tag name="KSO_WM_SLIDE_LAYOUT_CNT" val="1_1"/>
  <p:tag name="KSO_WM_SLIDE_TYPE" val="title"/>
  <p:tag name="KSO_WM_TEMPLATE_THUMBS_INDEX" val="1、9、12、16、19、22、"/>
  <p:tag name="KSO_WM_BEAUTIFY_FLAG" val="#wm#"/>
  <p:tag name="KSO_WM_SLIDE_SUBTYPE" val="pureTxt"/>
</p:tagLst>
</file>

<file path=ppt/tags/tag7.xml><?xml version="1.0" encoding="utf-8"?>
<p:tagLst xmlns:p="http://schemas.openxmlformats.org/presentationml/2006/main">
  <p:tag name="KSO_WM_TEMPLATE_CATEGORY" val="custom"/>
  <p:tag name="KSO_WM_TEMPLATE_INDEX" val="20185031"/>
</p:tagLst>
</file>

<file path=ppt/tags/tag8.xml><?xml version="1.0" encoding="utf-8"?>
<p:tagLst xmlns:p="http://schemas.openxmlformats.org/presentationml/2006/main">
  <p:tag name="KSO_WM_TEMPLATE_CATEGORY" val="custom"/>
  <p:tag name="KSO_WM_TEMPLATE_INDEX" val="20185031"/>
</p:tagLst>
</file>

<file path=ppt/tags/tag9.xml><?xml version="1.0" encoding="utf-8"?>
<p:tagLst xmlns:p="http://schemas.openxmlformats.org/presentationml/2006/main">
  <p:tag name="KSO_WM_TEMPLATE_CATEGORY" val="custom"/>
  <p:tag name="KSO_WM_TEMPLATE_INDEX" val="20185031"/>
</p:tagLst>
</file>

<file path=ppt/theme/theme1.xml><?xml version="1.0" encoding="utf-8"?>
<a:theme xmlns:a="http://schemas.openxmlformats.org/drawingml/2006/main" name="自定义设计方案">
  <a:themeElements>
    <a:clrScheme name="自定义 207">
      <a:dk1>
        <a:srgbClr val="000000"/>
      </a:dk1>
      <a:lt1>
        <a:srgbClr val="FFFFFF"/>
      </a:lt1>
      <a:dk2>
        <a:srgbClr val="1CADE4"/>
      </a:dk2>
      <a:lt2>
        <a:srgbClr val="DFE3E5"/>
      </a:lt2>
      <a:accent1>
        <a:srgbClr val="1CADE4"/>
      </a:accent1>
      <a:accent2>
        <a:srgbClr val="2683C6"/>
      </a:accent2>
      <a:accent3>
        <a:srgbClr val="27CED7"/>
      </a:accent3>
      <a:accent4>
        <a:srgbClr val="42BA97"/>
      </a:accent4>
      <a:accent5>
        <a:srgbClr val="3E8853"/>
      </a:accent5>
      <a:accent6>
        <a:srgbClr val="FFFFFF"/>
      </a:accent6>
      <a:hlink>
        <a:srgbClr val="6EAC1C"/>
      </a:hlink>
      <a:folHlink>
        <a:srgbClr val="B26B0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07">
    <a:dk1>
      <a:srgbClr val="000000"/>
    </a:dk1>
    <a:lt1>
      <a:srgbClr val="FFFFFF"/>
    </a:lt1>
    <a:dk2>
      <a:srgbClr val="1CADE4"/>
    </a:dk2>
    <a:lt2>
      <a:srgbClr val="DFE3E5"/>
    </a:lt2>
    <a:accent1>
      <a:srgbClr val="1CADE4"/>
    </a:accent1>
    <a:accent2>
      <a:srgbClr val="2683C6"/>
    </a:accent2>
    <a:accent3>
      <a:srgbClr val="27CED7"/>
    </a:accent3>
    <a:accent4>
      <a:srgbClr val="42BA97"/>
    </a:accent4>
    <a:accent5>
      <a:srgbClr val="3E8853"/>
    </a:accent5>
    <a:accent6>
      <a:srgbClr val="FFFFFF"/>
    </a:accent6>
    <a:hlink>
      <a:srgbClr val="6EAC1C"/>
    </a:hlink>
    <a:folHlink>
      <a:srgbClr val="B26B02"/>
    </a:folHlink>
  </a:clrScheme>
</a:themeOverride>
</file>

<file path=docProps/app.xml><?xml version="1.0" encoding="utf-8"?>
<Properties xmlns="http://schemas.openxmlformats.org/officeDocument/2006/extended-properties" xmlns:vt="http://schemas.openxmlformats.org/officeDocument/2006/docPropsVTypes">
  <TotalTime>0</TotalTime>
  <Words>12375</Words>
  <Application>WPS 演示</Application>
  <PresentationFormat>全屏显示(4:3)</PresentationFormat>
  <Paragraphs>1141</Paragraphs>
  <Slides>69</Slides>
  <Notes>11</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1</vt:i4>
      </vt:variant>
      <vt:variant>
        <vt:lpstr>幻灯片标题</vt:lpstr>
      </vt:variant>
      <vt:variant>
        <vt:i4>69</vt:i4>
      </vt:variant>
    </vt:vector>
  </HeadingPairs>
  <TitlesOfParts>
    <vt:vector size="88" baseType="lpstr">
      <vt:lpstr>Arial</vt:lpstr>
      <vt:lpstr>宋体</vt:lpstr>
      <vt:lpstr>Wingdings</vt:lpstr>
      <vt:lpstr>Times New Roman</vt:lpstr>
      <vt:lpstr>华文楷体</vt:lpstr>
      <vt:lpstr>黑体</vt:lpstr>
      <vt:lpstr>楷体</vt:lpstr>
      <vt:lpstr>Calibri</vt:lpstr>
      <vt:lpstr>微软雅黑</vt:lpstr>
      <vt:lpstr>Arial Unicode MS</vt:lpstr>
      <vt:lpstr>Wingdings</vt:lpstr>
      <vt:lpstr>Wingdings</vt:lpstr>
      <vt:lpstr>仿宋_GB2312</vt:lpstr>
      <vt:lpstr>仿宋</vt:lpstr>
      <vt:lpstr>Microsoft JhengHei</vt:lpstr>
      <vt:lpstr>PMingLiU</vt:lpstr>
      <vt:lpstr>Segoe Print</vt:lpstr>
      <vt:lpstr>自定义设计方案</vt:lpstr>
      <vt:lpstr>Visio.Drawing.11</vt:lpstr>
      <vt:lpstr>第四章   集成测试</vt:lpstr>
      <vt:lpstr>系统集成测试</vt:lpstr>
      <vt:lpstr>单元最终要集成为一个系统</vt:lpstr>
      <vt:lpstr>软件系统的构成－组件和类</vt:lpstr>
      <vt:lpstr>把软件单元集成为类</vt:lpstr>
      <vt:lpstr>为什么总是集成不起来？</vt:lpstr>
      <vt:lpstr>UUT在单元测试的独立性</vt:lpstr>
      <vt:lpstr>单元内部测试成分，但接口缺乏测试</vt:lpstr>
      <vt:lpstr>接口错误导致Build失败</vt:lpstr>
      <vt:lpstr>PowerPoint 演示文稿</vt:lpstr>
      <vt:lpstr>集成测试的模式</vt:lpstr>
      <vt:lpstr>集成测试的模式</vt:lpstr>
      <vt:lpstr>自顶向下法(Top-down Integration) </vt:lpstr>
      <vt:lpstr>自底向上法或三明治方法</vt:lpstr>
      <vt:lpstr>集成测试重在接口测试</vt:lpstr>
      <vt:lpstr>接口测试要点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软件集成实践的演变</vt:lpstr>
      <vt:lpstr>什么是持续集成？</vt:lpstr>
      <vt:lpstr>持续集成</vt:lpstr>
      <vt:lpstr>如何做好持续集成？</vt:lpstr>
      <vt:lpstr>CI环境是支撑CI实施的基础设施</vt:lpstr>
      <vt:lpstr>持续集成的环境</vt:lpstr>
      <vt:lpstr>持续集成系统的组成</vt:lpstr>
      <vt:lpstr>1. 源代码管理－版本控制</vt:lpstr>
      <vt:lpstr>2. 构建工具（Build tool）</vt:lpstr>
      <vt:lpstr>3. 集成管理工具</vt:lpstr>
      <vt:lpstr>Jenkins 管道部署</vt:lpstr>
      <vt:lpstr>Jenkins 创建新Job</vt:lpstr>
      <vt:lpstr>持续集成的原则</vt:lpstr>
      <vt:lpstr>做好持续集成-简化版</vt:lpstr>
      <vt:lpstr>持续集成的内涵</vt:lpstr>
      <vt:lpstr>持续集成的核心价值</vt:lpstr>
      <vt:lpstr>如何完成自动部署和自动集成测试？</vt:lpstr>
      <vt:lpstr>在CI中测试份量很重</vt:lpstr>
      <vt:lpstr>自动静态测试</vt:lpstr>
      <vt:lpstr>示例：maven集成checkstyle </vt:lpstr>
      <vt:lpstr>示例： Maven集成 Findbugs</vt:lpstr>
      <vt:lpstr>示例：PMD分析JavaScript代码@Maven</vt:lpstr>
      <vt:lpstr>报告改善</vt:lpstr>
      <vt:lpstr>自动静态测试 – 与CI集成 –插件</vt:lpstr>
      <vt:lpstr>自动静态测试 – 与CI集成-设置</vt:lpstr>
      <vt:lpstr>示例：Jenkins Analysis Collector &amp; Dashboard view </vt:lpstr>
      <vt:lpstr>示例：Jenkins Analysis Core </vt:lpstr>
      <vt:lpstr>自动静态测试报告- Sonar</vt:lpstr>
      <vt:lpstr>自动静态测试报告- Sonar</vt:lpstr>
      <vt:lpstr>自动部署</vt:lpstr>
      <vt:lpstr>依赖插件部署：配置节点</vt:lpstr>
      <vt:lpstr>自动部署：依赖shell脚本</vt:lpstr>
      <vt:lpstr>Shell脚本示例</vt:lpstr>
      <vt:lpstr>自动验证Build（BVT）</vt:lpstr>
      <vt:lpstr>自动的代码覆盖率分析</vt:lpstr>
      <vt:lpstr>自动报告</vt:lpstr>
      <vt:lpstr>自动发送邮件</vt:lpstr>
      <vt:lpstr>持续集成课外作业</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系统集成的模式与方法</dc:title>
  <dc:creator>sjm</dc:creator>
  <cp:lastModifiedBy>Sun</cp:lastModifiedBy>
  <cp:revision>66</cp:revision>
  <dcterms:created xsi:type="dcterms:W3CDTF">2016-05-03T04:23:00Z</dcterms:created>
  <dcterms:modified xsi:type="dcterms:W3CDTF">2022-11-13T23:45:39Z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8D8B0B5ABBAF4DAD9E3EBADF295F0A9E</vt:lpwstr>
  </property>
  <property fmtid="{D5CDD505-2E9C-101B-9397-08002B2CF9AE}" pid="4" name="commondata">
    <vt:lpwstr>eyJoZGlkIjoiZTliYjE0NTFiYWZiMjQxODM2OGJhNzE0ZTdiYmM3NmUifQ==</vt:lpwstr>
  </property>
</Properties>
</file>